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адим Гильфанов" initials="ВГ" lastIdx="1" clrIdx="0">
    <p:extLst>
      <p:ext uri="{19B8F6BF-5375-455C-9EA6-DF929625EA0E}">
        <p15:presenceInfo xmlns:p15="http://schemas.microsoft.com/office/powerpoint/2012/main" xmlns="" userId="8702a907e6b18c7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27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2-26T16:01:11.943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48BBC-E0C9-4F0A-9DFD-4B288E299F96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B5CCF-A6F4-4DC0-B0DF-0629A729C0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505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0B5CCF-A6F4-4DC0-B0DF-0629A729C0F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19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824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8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69862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395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727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088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823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3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05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112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362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002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814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679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4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5D92D-7F62-459B-A734-CD6C554EBB50}" type="datetimeFigureOut">
              <a:rPr lang="ru-RU" smtClean="0"/>
              <a:t>15.01.2024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BC4222-860B-4404-8A2F-F1F0CD598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79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1D035C-FB91-5AAC-DE9B-EA0C3AEA9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488" y="227290"/>
            <a:ext cx="9144000" cy="2387600"/>
          </a:xfrm>
        </p:spPr>
        <p:txBody>
          <a:bodyPr/>
          <a:lstStyle/>
          <a:p>
            <a:r>
              <a:rPr lang="ru-RU" sz="8000" dirty="0">
                <a:solidFill>
                  <a:srgbClr val="C00000"/>
                </a:solidFill>
                <a:latin typeface="Bahnschrift Condensed" panose="020B0502040204020203" pitchFamily="34" charset="0"/>
              </a:rPr>
              <a:t>Механические волны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7A00AE7-BFBE-E3B7-642D-CD22CE30D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01837" y="6446053"/>
            <a:ext cx="2086521" cy="1096899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2519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C47B6B-CE14-C991-37B6-13FBD68D66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14080"/>
            <a:ext cx="2998946" cy="216118"/>
          </a:xfrm>
        </p:spPr>
        <p:txBody>
          <a:bodyPr/>
          <a:lstStyle/>
          <a:p>
            <a:r>
              <a:rPr lang="ru-RU" sz="3200" dirty="0">
                <a:solidFill>
                  <a:srgbClr val="C00000"/>
                </a:solidFill>
              </a:rPr>
              <a:t>Задача №2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BBA5514-A7A5-1936-DAF5-088F56170A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190" y="1515022"/>
            <a:ext cx="8447639" cy="4328898"/>
          </a:xfrm>
        </p:spPr>
        <p:txBody>
          <a:bodyPr>
            <a:noAutofit/>
          </a:bodyPr>
          <a:lstStyle/>
          <a:p>
            <a:pPr algn="l"/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 </a:t>
            </a:r>
            <a:r>
              <a:rPr lang="ru-RU" sz="3600" b="1" i="0" dirty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Голосовые связки певца, поющего тенором (высоким мужским голосом), колеблются с частотой от 130 до 520 Гц.     Определите максимальную и минимальную длину излучаемой звуковой волны в воздухе. Скорость звука в воздухе 330 м/с.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553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26B247-9384-401E-B578-5228DF5654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513080" y="242810"/>
            <a:ext cx="4040293" cy="765386"/>
          </a:xfrm>
        </p:spPr>
        <p:txBody>
          <a:bodyPr/>
          <a:lstStyle/>
          <a:p>
            <a:r>
              <a:rPr lang="ru-RU" sz="3600" dirty="0">
                <a:solidFill>
                  <a:srgbClr val="C00000"/>
                </a:solidFill>
              </a:rPr>
              <a:t>Задача №2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2ED355A-9DA3-860B-E679-8EC501E83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914" y="5518291"/>
            <a:ext cx="7766936" cy="109689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Ответ : 0,6 (м)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ECB5B03-C3CE-9A25-AEEC-0BC81F00AD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199" y="1289060"/>
            <a:ext cx="6258096" cy="368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407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2A0724-DECF-284E-10B9-D9C08E6AE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665" y="207390"/>
            <a:ext cx="7250608" cy="1001824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Задача №3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048A894-199D-1848-B6A9-C70B16801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1981" y="1706477"/>
            <a:ext cx="9352785" cy="2186793"/>
          </a:xfrm>
        </p:spPr>
        <p:txBody>
          <a:bodyPr>
            <a:normAutofit/>
          </a:bodyPr>
          <a:lstStyle/>
          <a:p>
            <a:r>
              <a:rPr lang="ru-RU" sz="2800" b="1" i="0" dirty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Скорость звука в эбоните 2400 м/с, а в кирпиче — 3600 м/с. В каком веществе звуковому сигналу требуется большее время для распространения? Во сколько раз?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769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154F9A-D8A7-3CE6-43F1-293E35EAA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422" y="-1153213"/>
            <a:ext cx="8596668" cy="340360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Задача №3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ED849D1-0F99-CF54-F724-3498D02BDD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7666" y="5073715"/>
            <a:ext cx="8596668" cy="157096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Ответ : В эбоните больше ;в 1,5 раза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5826E3F-56AB-35A0-EDC0-C318090D9B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" b="3145"/>
          <a:stretch/>
        </p:blipFill>
        <p:spPr>
          <a:xfrm>
            <a:off x="215422" y="1726746"/>
            <a:ext cx="9126541" cy="294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60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A42D65F-86D9-EFEF-8694-F82C67FB8186}"/>
              </a:ext>
            </a:extLst>
          </p:cNvPr>
          <p:cNvSpPr txBox="1"/>
          <p:nvPr/>
        </p:nvSpPr>
        <p:spPr>
          <a:xfrm>
            <a:off x="952107" y="669302"/>
            <a:ext cx="3431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Задача №4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DB31574-64D3-317D-613A-624031F33A22}"/>
              </a:ext>
            </a:extLst>
          </p:cNvPr>
          <p:cNvSpPr txBox="1"/>
          <p:nvPr/>
        </p:nvSpPr>
        <p:spPr>
          <a:xfrm>
            <a:off x="282804" y="1755645"/>
            <a:ext cx="7805394" cy="2128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Расстояние между ближайшими гребнями волн в море 6 м. Лодка качается на волнах, распространяющихся со скоростью 2 м/с. </a:t>
            </a:r>
          </a:p>
          <a:p>
            <a:r>
              <a:rPr lang="ru-RU" sz="3200" b="1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Какова частота ударов волн о корпус лодки?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Franklin Gothic Medium Cond" panose="020B06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1237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1E1DBD8-6CAE-5E5B-5B2F-CEF711063BD9}"/>
              </a:ext>
            </a:extLst>
          </p:cNvPr>
          <p:cNvSpPr txBox="1"/>
          <p:nvPr/>
        </p:nvSpPr>
        <p:spPr>
          <a:xfrm>
            <a:off x="565608" y="405353"/>
            <a:ext cx="1949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Задача №4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5C73CF4-A372-FABF-8D50-2434DB4AB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0" y="1838228"/>
            <a:ext cx="9723567" cy="27486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82BFA80-4901-4C20-3641-85FD5C6D9BE5}"/>
              </a:ext>
            </a:extLst>
          </p:cNvPr>
          <p:cNvSpPr txBox="1"/>
          <p:nvPr/>
        </p:nvSpPr>
        <p:spPr>
          <a:xfrm>
            <a:off x="2158738" y="582576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Ответ:0,3Гц</a:t>
            </a:r>
          </a:p>
        </p:txBody>
      </p:sp>
    </p:spTree>
    <p:extLst>
      <p:ext uri="{BB962C8B-B14F-4D97-AF65-F5344CB8AC3E}">
        <p14:creationId xmlns:p14="http://schemas.microsoft.com/office/powerpoint/2010/main" val="389030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1C7B016-AD14-A25E-AF86-1F3FF9569365}"/>
              </a:ext>
            </a:extLst>
          </p:cNvPr>
          <p:cNvSpPr txBox="1"/>
          <p:nvPr/>
        </p:nvSpPr>
        <p:spPr>
          <a:xfrm>
            <a:off x="480767" y="490194"/>
            <a:ext cx="2177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Задание №5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AC0D258-B6B0-7878-4B35-2A0C8EED9172}"/>
              </a:ext>
            </a:extLst>
          </p:cNvPr>
          <p:cNvSpPr txBox="1"/>
          <p:nvPr/>
        </p:nvSpPr>
        <p:spPr>
          <a:xfrm>
            <a:off x="556181" y="1490008"/>
            <a:ext cx="89366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ru-RU" sz="2800" b="1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Охотник выстрелил, находясь на расстоянии 170 м от лесного массива. Через сколько времени после выстрела охотник услышит эхо?</a:t>
            </a:r>
            <a:endParaRPr lang="ru-RU" sz="2800" b="0" i="0" dirty="0">
              <a:solidFill>
                <a:schemeClr val="accent1">
                  <a:lumMod val="50000"/>
                </a:schemeClr>
              </a:solidFill>
              <a:effectLst/>
              <a:latin typeface="Franklin Gothic Medium Cond" panose="020B060603040202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104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A896715-9EB3-BF84-628A-B4E15F84F7D9}"/>
              </a:ext>
            </a:extLst>
          </p:cNvPr>
          <p:cNvSpPr txBox="1"/>
          <p:nvPr/>
        </p:nvSpPr>
        <p:spPr>
          <a:xfrm>
            <a:off x="509048" y="386498"/>
            <a:ext cx="24577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Задание №5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49673B1-3507-FD64-E4A7-2F5CA0B4A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26" y="2073898"/>
            <a:ext cx="9430096" cy="22907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39879C3-4EDE-7CE2-D7C9-4EBF1D7DE5A7}"/>
              </a:ext>
            </a:extLst>
          </p:cNvPr>
          <p:cNvSpPr txBox="1"/>
          <p:nvPr/>
        </p:nvSpPr>
        <p:spPr>
          <a:xfrm>
            <a:off x="2092751" y="5062193"/>
            <a:ext cx="23472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Ответ : Через 1 с</a:t>
            </a:r>
          </a:p>
        </p:txBody>
      </p:sp>
    </p:spTree>
    <p:extLst>
      <p:ext uri="{BB962C8B-B14F-4D97-AF65-F5344CB8AC3E}">
        <p14:creationId xmlns:p14="http://schemas.microsoft.com/office/powerpoint/2010/main" val="538202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459322-DF1A-9501-35F6-098E78646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249" y="203502"/>
            <a:ext cx="9805273" cy="3225497"/>
          </a:xfrm>
        </p:spPr>
        <p:txBody>
          <a:bodyPr>
            <a:normAutofit/>
          </a:bodyPr>
          <a:lstStyle/>
          <a:p>
            <a:r>
              <a:rPr lang="ru-RU" sz="4800" b="0" i="0" dirty="0">
                <a:solidFill>
                  <a:srgbClr val="C00000"/>
                </a:solidFill>
                <a:effectLst/>
                <a:latin typeface="Franklin Gothic Medium Cond" panose="020B0606030402020204" pitchFamily="34" charset="0"/>
              </a:rPr>
              <a:t>Механические волны</a:t>
            </a:r>
            <a:r>
              <a:rPr lang="ru-RU" sz="4800" b="0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 - это процесс распространения в пространстве колебаний частиц упругой среды.</a:t>
            </a:r>
            <a:br>
              <a:rPr lang="ru-RU" sz="4800" b="0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</a:br>
            <a:r>
              <a:rPr lang="ru-RU" sz="4800" b="0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(твёрдой, жидкой или газообразной</a:t>
            </a:r>
            <a:r>
              <a:rPr lang="ru-RU" sz="4800" b="0" i="0" dirty="0">
                <a:solidFill>
                  <a:schemeClr val="accent1">
                    <a:lumMod val="50000"/>
                  </a:schemeClr>
                </a:solidFill>
                <a:effectLst/>
                <a:latin typeface="Google Sans"/>
              </a:rPr>
              <a:t>).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6B218048-8FC7-2A1B-0161-537F699C11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67" y="4375071"/>
            <a:ext cx="2768282" cy="1555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6E42DBB-B42A-0455-6C91-3829D4E604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611" y="4375072"/>
            <a:ext cx="2768282" cy="1555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66E5D52B-8697-E5BF-D67E-285760621D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489" y="4375072"/>
            <a:ext cx="2768282" cy="1555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4601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8ECE0F-3D17-BAE6-EC45-AE1DE8D77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Виды Механических волн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B0BC3A5-C5C4-04E5-96BD-E694A613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В физической природе различают два типа Механических волн: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BC45357-A5F6-D6E3-5672-73212ABDD74A}"/>
              </a:ext>
            </a:extLst>
          </p:cNvPr>
          <p:cNvSpPr txBox="1"/>
          <p:nvPr/>
        </p:nvSpPr>
        <p:spPr>
          <a:xfrm>
            <a:off x="1036948" y="3304378"/>
            <a:ext cx="3440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C00000"/>
                </a:solidFill>
                <a:latin typeface="Franklin Gothic Medium Cond" panose="020B0606030402020204" pitchFamily="34" charset="0"/>
              </a:rPr>
              <a:t>Продольные волны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08460C5-0E79-B8E1-0151-9927C770FBBF}"/>
              </a:ext>
            </a:extLst>
          </p:cNvPr>
          <p:cNvSpPr txBox="1"/>
          <p:nvPr/>
        </p:nvSpPr>
        <p:spPr>
          <a:xfrm>
            <a:off x="5646655" y="3304378"/>
            <a:ext cx="3026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C00000"/>
                </a:solidFill>
                <a:latin typeface="Franklin Gothic Medium Cond" panose="020B0606030402020204" pitchFamily="34" charset="0"/>
              </a:rPr>
              <a:t>Поперечные волны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0408E20-4055-0BFF-6AF3-44E26F4BEE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1" t="23607" r="19376" b="36764"/>
          <a:stretch/>
        </p:blipFill>
        <p:spPr>
          <a:xfrm>
            <a:off x="5439265" y="4248082"/>
            <a:ext cx="3440784" cy="144660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FFD525B5-0E2C-4AA3-AB52-C045A04EA2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8" t="59028" r="19041" b="10015"/>
          <a:stretch/>
        </p:blipFill>
        <p:spPr>
          <a:xfrm>
            <a:off x="743322" y="4248082"/>
            <a:ext cx="3440784" cy="144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277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746E2E-58B9-D806-8B11-C645A7081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245560" y="142101"/>
            <a:ext cx="6694253" cy="1096899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Bahnschrift Condensed" panose="020B0502040204020203" pitchFamily="34" charset="0"/>
              </a:rPr>
              <a:t>Продольные волны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5F69C86-8E9F-E194-5EDB-EBB97532B4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6330" y="1853573"/>
            <a:ext cx="9574823" cy="4332133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Смещение частиц происходит вдоль направления </a:t>
            </a:r>
            <a:r>
              <a:rPr lang="ru-RU" sz="3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распространения</a:t>
            </a:r>
            <a:endParaRPr lang="ru-RU" sz="3200" b="0" i="0" dirty="0">
              <a:solidFill>
                <a:schemeClr val="accent1">
                  <a:lumMod val="50000"/>
                </a:schemeClr>
              </a:solidFill>
              <a:effectLst/>
              <a:latin typeface="Franklin Gothic Medium Cond" panose="020B0606030402020204" pitchFamily="34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Могут распространяться только в упругих </a:t>
            </a:r>
            <a:r>
              <a:rPr lang="ru-RU" sz="3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средах</a:t>
            </a:r>
            <a:endParaRPr lang="ru-RU" sz="3200" b="0" i="0" dirty="0">
              <a:solidFill>
                <a:schemeClr val="accent1">
                  <a:lumMod val="50000"/>
                </a:schemeClr>
              </a:solidFill>
              <a:effectLst/>
              <a:latin typeface="Franklin Gothic Medium Cond" panose="020B0606030402020204" pitchFamily="34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Н</a:t>
            </a:r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еобходимо наличие в среде силы упругости при </a:t>
            </a:r>
            <a:r>
              <a:rPr lang="ru-RU" sz="3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сжатии</a:t>
            </a:r>
            <a:endParaRPr lang="ru-RU" sz="3200" b="0" i="0" dirty="0">
              <a:solidFill>
                <a:schemeClr val="accent1">
                  <a:lumMod val="50000"/>
                </a:schemeClr>
              </a:solidFill>
              <a:effectLst/>
              <a:latin typeface="Franklin Gothic Medium Cond" panose="020B0606030402020204" pitchFamily="34" charset="0"/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М</a:t>
            </a:r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огут распространяться в любых </a:t>
            </a:r>
            <a:r>
              <a:rPr lang="ru-RU" sz="3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средах</a:t>
            </a:r>
            <a:endParaRPr lang="ru-RU" sz="3200" b="0" i="0" dirty="0">
              <a:solidFill>
                <a:schemeClr val="accent1">
                  <a:lumMod val="50000"/>
                </a:schemeClr>
              </a:solidFill>
              <a:effectLst/>
              <a:latin typeface="Franklin Gothic Medium Cond" panose="020B06060304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730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089FDFE-D9FC-4FED-950D-BFB8940764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075117" y="179110"/>
            <a:ext cx="7766936" cy="927844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Bahnschrift Condensed" panose="020B0502040204020203" pitchFamily="34" charset="0"/>
              </a:rPr>
              <a:t>Поперечные волны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7421950-C171-62F5-47E9-6BF41A34FB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188" y="1467887"/>
            <a:ext cx="9380894" cy="3716855"/>
          </a:xfrm>
        </p:spPr>
        <p:txBody>
          <a:bodyPr>
            <a:normAutofit/>
          </a:bodyPr>
          <a:lstStyle/>
          <a:p>
            <a:pPr algn="l"/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Смещение частиц происходит поперек направления </a:t>
            </a:r>
            <a:r>
              <a:rPr lang="ru-RU" sz="3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распространения</a:t>
            </a:r>
            <a:endParaRPr lang="ru-RU" sz="3200" b="0" i="0" dirty="0">
              <a:solidFill>
                <a:schemeClr val="accent1">
                  <a:lumMod val="50000"/>
                </a:schemeClr>
              </a:solidFill>
              <a:effectLst/>
              <a:latin typeface="Bahnschrift Condensed" panose="020B0502040204020203" pitchFamily="34" charset="0"/>
            </a:endParaRPr>
          </a:p>
          <a:p>
            <a:pPr algn="l"/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могут распространяться только в упругих </a:t>
            </a:r>
            <a:r>
              <a:rPr lang="ru-RU" sz="3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средах</a:t>
            </a:r>
            <a:endParaRPr lang="ru-RU" sz="3200" b="0" i="0" dirty="0">
              <a:solidFill>
                <a:schemeClr val="accent1">
                  <a:lumMod val="50000"/>
                </a:schemeClr>
              </a:solidFill>
              <a:effectLst/>
              <a:latin typeface="Bahnschrift Condensed" panose="020B0502040204020203" pitchFamily="34" charset="0"/>
            </a:endParaRPr>
          </a:p>
          <a:p>
            <a:pPr algn="l"/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необходимо наличие в среде силы упругости при </a:t>
            </a:r>
            <a:r>
              <a:rPr lang="ru-RU" sz="3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сдвиге</a:t>
            </a:r>
            <a:endParaRPr lang="ru-RU" sz="3200" b="0" i="0" dirty="0">
              <a:solidFill>
                <a:schemeClr val="accent1">
                  <a:lumMod val="50000"/>
                </a:schemeClr>
              </a:solidFill>
              <a:effectLst/>
              <a:latin typeface="Bahnschrift Condensed" panose="020B0502040204020203" pitchFamily="34" charset="0"/>
            </a:endParaRPr>
          </a:p>
          <a:p>
            <a:pPr algn="l"/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могут распространяться только в твердых средах</a:t>
            </a:r>
          </a:p>
          <a:p>
            <a:pPr algn="l"/>
            <a:r>
              <a:rPr lang="ru-RU" sz="3200" b="0" i="0" dirty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 (и на границе двух сред</a:t>
            </a:r>
            <a:r>
              <a:rPr lang="ru-RU" sz="3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)</a:t>
            </a:r>
            <a:endParaRPr lang="ru-RU" sz="3200" b="0" i="0" dirty="0">
              <a:solidFill>
                <a:schemeClr val="accent1">
                  <a:lumMod val="50000"/>
                </a:schemeClr>
              </a:solidFill>
              <a:effectLst/>
              <a:latin typeface="Bahnschrift Condensed" panose="020B0502040204020203" pitchFamily="34" charset="0"/>
            </a:endParaRPr>
          </a:p>
          <a:p>
            <a:pPr algn="l"/>
            <a:endParaRPr lang="ru-RU" sz="3200" b="0" i="0" dirty="0">
              <a:solidFill>
                <a:schemeClr val="accent1">
                  <a:lumMod val="50000"/>
                </a:schemeClr>
              </a:solidFill>
              <a:effectLst/>
              <a:latin typeface="Bahnschrift Condensed" panose="020B0502040204020203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983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758B17-9E6B-ED7D-1F4E-493FF213A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Bahnschrift Condensed" panose="020B0502040204020203" pitchFamily="34" charset="0"/>
              </a:rPr>
              <a:t>Примеры Продольных и Поперечных волн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1E4F911-83DD-F382-6092-8ACCB219C3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1395659"/>
            <a:ext cx="4412636" cy="446881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Продольные:</a:t>
            </a:r>
          </a:p>
          <a:p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 Примером таких волн могут быть акустические (упругие) волны, в редких случаях существуют примеры продольных электромагнитных волн (в сильно диспергирующих средах).</a:t>
            </a:r>
          </a:p>
          <a:p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звуковые волны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Franklin Gothic Medium Cond" panose="020B0606030402020204" pitchFamily="34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84900C7-3C28-0161-613B-B8B2CECC8E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90002" y="1395659"/>
            <a:ext cx="4383968" cy="388077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Поперечные:</a:t>
            </a:r>
          </a:p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В</a:t>
            </a:r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Franklin Gothic Medium Cond" panose="020B0606030402020204" pitchFamily="34" charset="0"/>
              </a:rPr>
              <a:t>олны в струнах или упругих мембранах, когда смещения частиц в них происходят строго перпендикулярно направлению распространения волн, а также однородные плоские электромагнитные волны в изотропном диэлектрике или магнетике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Franklin Gothic Medium Cond" panose="020B06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850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6F7200-3EB3-92C3-AB1B-3B6F291C2A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91852" y="-583763"/>
            <a:ext cx="4438052" cy="1646302"/>
          </a:xfrm>
        </p:spPr>
        <p:txBody>
          <a:bodyPr/>
          <a:lstStyle/>
          <a:p>
            <a:r>
              <a:rPr lang="ru-RU" sz="2400" dirty="0">
                <a:solidFill>
                  <a:srgbClr val="C00000"/>
                </a:solidFill>
                <a:latin typeface="Franklin Gothic Medium Cond" panose="020B0606030402020204" pitchFamily="34" charset="0"/>
              </a:rPr>
              <a:t>Физические величины механических волн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995274B-E65D-09D5-10FE-094B082685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711" y="1239319"/>
            <a:ext cx="7237120" cy="473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30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501266-1D3F-FB1A-CCC4-39105A250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07392" y="0"/>
            <a:ext cx="5003661" cy="1005977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Bahnschrift Condensed" panose="020B0502040204020203" pitchFamily="34" charset="0"/>
              </a:rPr>
              <a:t>Решение задач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8414017-E7CD-0E3E-BC48-33E9A61CF019}"/>
              </a:ext>
            </a:extLst>
          </p:cNvPr>
          <p:cNvSpPr txBox="1"/>
          <p:nvPr/>
        </p:nvSpPr>
        <p:spPr>
          <a:xfrm>
            <a:off x="876693" y="1932493"/>
            <a:ext cx="85124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0" dirty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Лодка качается на волнах, распространяющихся со скоростью 4 м/с, и за 10 с совершает 20 колебаний. </a:t>
            </a:r>
          </a:p>
          <a:p>
            <a:r>
              <a:rPr lang="ru-RU" sz="4000" b="1" i="0" dirty="0">
                <a:solidFill>
                  <a:schemeClr val="accent1">
                    <a:lumMod val="50000"/>
                  </a:schemeClr>
                </a:solidFill>
                <a:effectLst/>
                <a:latin typeface="Bahnschrift Condensed" panose="020B0502040204020203" pitchFamily="34" charset="0"/>
              </a:rPr>
              <a:t>Каково расстояние между соседними гребнями волн?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F86BA26-3EB9-DCF6-ABF2-77076B6F9625}"/>
              </a:ext>
            </a:extLst>
          </p:cNvPr>
          <p:cNvSpPr txBox="1"/>
          <p:nvPr/>
        </p:nvSpPr>
        <p:spPr>
          <a:xfrm>
            <a:off x="876693" y="1088703"/>
            <a:ext cx="3073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Bahnschrift Condensed" panose="020B0502040204020203" pitchFamily="34" charset="0"/>
              </a:rPr>
              <a:t>Задача №1</a:t>
            </a:r>
          </a:p>
        </p:txBody>
      </p:sp>
    </p:spTree>
    <p:extLst>
      <p:ext uri="{BB962C8B-B14F-4D97-AF65-F5344CB8AC3E}">
        <p14:creationId xmlns:p14="http://schemas.microsoft.com/office/powerpoint/2010/main" val="1076616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D720AA2-1EF5-441E-90F1-8E8EC888DC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79" y="1513749"/>
            <a:ext cx="8425353" cy="32656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9D39C86-A34A-AC82-8A50-DE32E056801F}"/>
              </a:ext>
            </a:extLst>
          </p:cNvPr>
          <p:cNvSpPr txBox="1"/>
          <p:nvPr/>
        </p:nvSpPr>
        <p:spPr>
          <a:xfrm>
            <a:off x="876692" y="650448"/>
            <a:ext cx="5147035" cy="100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464A426-7AD6-F597-A676-18D451B19903}"/>
              </a:ext>
            </a:extLst>
          </p:cNvPr>
          <p:cNvSpPr txBox="1"/>
          <p:nvPr/>
        </p:nvSpPr>
        <p:spPr>
          <a:xfrm>
            <a:off x="876693" y="650449"/>
            <a:ext cx="3629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Задача №1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A99F904-4965-202C-FEF4-41F51E1CF35F}"/>
              </a:ext>
            </a:extLst>
          </p:cNvPr>
          <p:cNvSpPr txBox="1"/>
          <p:nvPr/>
        </p:nvSpPr>
        <p:spPr>
          <a:xfrm>
            <a:off x="5854045" y="5684332"/>
            <a:ext cx="4845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Ответ : 2(м)</a:t>
            </a:r>
          </a:p>
        </p:txBody>
      </p:sp>
    </p:spTree>
    <p:extLst>
      <p:ext uri="{BB962C8B-B14F-4D97-AF65-F5344CB8AC3E}">
        <p14:creationId xmlns:p14="http://schemas.microsoft.com/office/powerpoint/2010/main" val="51674290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188</TotalTime>
  <Words>262</Words>
  <Application>Microsoft Office PowerPoint</Application>
  <PresentationFormat>Произвольный</PresentationFormat>
  <Paragraphs>49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Механические волны </vt:lpstr>
      <vt:lpstr>Механические волны - это процесс распространения в пространстве колебаний частиц упругой среды. (твёрдой, жидкой или газообразной).</vt:lpstr>
      <vt:lpstr>Виды Механических волн</vt:lpstr>
      <vt:lpstr>Продольные волны </vt:lpstr>
      <vt:lpstr>Поперечные волны</vt:lpstr>
      <vt:lpstr>Примеры Продольных и Поперечных волн</vt:lpstr>
      <vt:lpstr>Физические величины механических волн</vt:lpstr>
      <vt:lpstr>Решение задач</vt:lpstr>
      <vt:lpstr>Презентация PowerPoint</vt:lpstr>
      <vt:lpstr>Задача №2</vt:lpstr>
      <vt:lpstr>Задача №2</vt:lpstr>
      <vt:lpstr>Задача №3</vt:lpstr>
      <vt:lpstr>Задача №3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Механические волны </dc:title>
  <dc:creator>Вадим Гильфанов</dc:creator>
  <cp:lastModifiedBy>Лесновы</cp:lastModifiedBy>
  <cp:revision>3</cp:revision>
  <dcterms:created xsi:type="dcterms:W3CDTF">2023-12-26T12:32:27Z</dcterms:created>
  <dcterms:modified xsi:type="dcterms:W3CDTF">2024-01-15T13:16:21Z</dcterms:modified>
</cp:coreProperties>
</file>