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06" r:id="rId3"/>
    <p:sldId id="295" r:id="rId4"/>
    <p:sldId id="276" r:id="rId5"/>
    <p:sldId id="308" r:id="rId6"/>
    <p:sldId id="291" r:id="rId7"/>
    <p:sldId id="296" r:id="rId8"/>
    <p:sldId id="332" r:id="rId9"/>
    <p:sldId id="310" r:id="rId10"/>
    <p:sldId id="315" r:id="rId11"/>
    <p:sldId id="318" r:id="rId12"/>
    <p:sldId id="325" r:id="rId13"/>
    <p:sldId id="326" r:id="rId14"/>
    <p:sldId id="297" r:id="rId15"/>
    <p:sldId id="279" r:id="rId16"/>
    <p:sldId id="299" r:id="rId17"/>
    <p:sldId id="300" r:id="rId18"/>
    <p:sldId id="32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4" d="100"/>
          <a:sy n="64" d="100"/>
        </p:scale>
        <p:origin x="-1482" y="-102"/>
      </p:cViewPr>
      <p:guideLst>
        <p:guide orient="horz" pos="218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5803-584E-4833-AEC3-F25B5F184C4A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7BC6-80B6-4409-80AD-5E5DA970B18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5803-584E-4833-AEC3-F25B5F184C4A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7BC6-80B6-4409-80AD-5E5DA970B18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5803-584E-4833-AEC3-F25B5F184C4A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7BC6-80B6-4409-80AD-5E5DA970B18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5803-584E-4833-AEC3-F25B5F184C4A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7BC6-80B6-4409-80AD-5E5DA970B18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5803-584E-4833-AEC3-F25B5F184C4A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7BC6-80B6-4409-80AD-5E5DA970B18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5803-584E-4833-AEC3-F25B5F184C4A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7BC6-80B6-4409-80AD-5E5DA970B18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5803-584E-4833-AEC3-F25B5F184C4A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7BC6-80B6-4409-80AD-5E5DA970B18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5803-584E-4833-AEC3-F25B5F184C4A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7BC6-80B6-4409-80AD-5E5DA970B18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5803-584E-4833-AEC3-F25B5F184C4A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7BC6-80B6-4409-80AD-5E5DA970B18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5803-584E-4833-AEC3-F25B5F184C4A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7BC6-80B6-4409-80AD-5E5DA970B18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35803-584E-4833-AEC3-F25B5F184C4A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B7BC6-80B6-4409-80AD-5E5DA970B18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35803-584E-4833-AEC3-F25B5F184C4A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B7BC6-80B6-4409-80AD-5E5DA970B18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GIF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GIF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GIF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GIF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GIF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3" Type="http://schemas.microsoft.com/office/2007/relationships/media" Target="file:///C:\Documents%20and%20Settings\&#1047;&#1086;&#1103;\&#1052;&#1086;&#1080;%20&#1076;&#1086;&#1082;&#1091;&#1084;&#1077;&#1085;&#1090;&#1099;\&#1052;&#1086;&#1103;%20&#1084;&#1091;&#1079;&#1099;&#1082;&#1072;\06%20&#1044;&#1086;&#1088;&#1086;&#1078;&#1082;&#1072;%206.wma" TargetMode="External"/><Relationship Id="rId2" Type="http://schemas.openxmlformats.org/officeDocument/2006/relationships/audio" Target="file:///C:\Documents%20and%20Settings\&#1047;&#1086;&#1103;\&#1052;&#1086;&#1080;%20&#1076;&#1086;&#1082;&#1091;&#1084;&#1077;&#1085;&#1090;&#1099;\&#1052;&#1086;&#1103;%20&#1084;&#1091;&#1079;&#1099;&#1082;&#1072;\06%20&#1044;&#1086;&#1088;&#1086;&#1078;&#1082;&#1072;%206.wma" TargetMode="Externa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GIF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8BAD~1\AppData\Local\Temp\Rar$DI04.446\02_русский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36069" y="-27940"/>
            <a:ext cx="913993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955" y="693083"/>
            <a:ext cx="6193790" cy="1076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Охарактеризуйте предложения, </a:t>
            </a:r>
            <a:endParaRPr lang="ru-R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схемы которых здесь даны: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895" y="2349500"/>
            <a:ext cx="7715250" cy="319278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buFont typeface="Arial" panose="020B0604020202020204" pitchFamily="34" charset="0"/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        :     ,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             , и            .                 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Левая скобка 1"/>
          <p:cNvSpPr/>
          <p:nvPr/>
        </p:nvSpPr>
        <p:spPr>
          <a:xfrm>
            <a:off x="1418590" y="2421255"/>
            <a:ext cx="290195" cy="55372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3" name="Овал 2"/>
          <p:cNvSpPr/>
          <p:nvPr/>
        </p:nvSpPr>
        <p:spPr>
          <a:xfrm>
            <a:off x="1835785" y="2493010"/>
            <a:ext cx="431800" cy="375285"/>
          </a:xfrm>
          <a:prstGeom prst="ellips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>
              <a:noFill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454910" y="2486660"/>
            <a:ext cx="431800" cy="375285"/>
          </a:xfrm>
          <a:prstGeom prst="ellips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9" name="Овал 8"/>
          <p:cNvSpPr/>
          <p:nvPr/>
        </p:nvSpPr>
        <p:spPr>
          <a:xfrm>
            <a:off x="3420110" y="2486660"/>
            <a:ext cx="431800" cy="375285"/>
          </a:xfrm>
          <a:prstGeom prst="ellips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0" name="Левая скобка 9"/>
          <p:cNvSpPr/>
          <p:nvPr/>
        </p:nvSpPr>
        <p:spPr>
          <a:xfrm rot="10800000">
            <a:off x="3841115" y="2421255"/>
            <a:ext cx="299085" cy="56896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1" name="Текстовое поле 10"/>
          <p:cNvSpPr txBox="1"/>
          <p:nvPr/>
        </p:nvSpPr>
        <p:spPr>
          <a:xfrm>
            <a:off x="2915920" y="2349500"/>
            <a:ext cx="3321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3200"/>
              <a:t>и</a:t>
            </a:r>
            <a:endParaRPr lang="ru-RU" altLang="en-US" sz="3200"/>
          </a:p>
        </p:txBody>
      </p:sp>
      <p:sp>
        <p:nvSpPr>
          <p:cNvPr id="12" name="Текстовое поле 11"/>
          <p:cNvSpPr txBox="1"/>
          <p:nvPr/>
        </p:nvSpPr>
        <p:spPr>
          <a:xfrm>
            <a:off x="2195830" y="2283460"/>
            <a:ext cx="1841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4000"/>
              <a:t>,</a:t>
            </a:r>
            <a:endParaRPr lang="ru-RU" altLang="en-US" sz="4000"/>
          </a:p>
        </p:txBody>
      </p:sp>
      <p:sp>
        <p:nvSpPr>
          <p:cNvPr id="13" name="Текстовое поле 12"/>
          <p:cNvSpPr txBox="1"/>
          <p:nvPr/>
        </p:nvSpPr>
        <p:spPr>
          <a:xfrm>
            <a:off x="4140200" y="2349500"/>
            <a:ext cx="1841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4000"/>
              <a:t>.</a:t>
            </a:r>
            <a:endParaRPr lang="ru-RU" altLang="en-US" sz="4000"/>
          </a:p>
        </p:txBody>
      </p:sp>
      <p:sp>
        <p:nvSpPr>
          <p:cNvPr id="14" name="Левая скобка 13"/>
          <p:cNvSpPr/>
          <p:nvPr/>
        </p:nvSpPr>
        <p:spPr>
          <a:xfrm>
            <a:off x="1418590" y="3645535"/>
            <a:ext cx="290195" cy="55372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5" name="Овал 14"/>
          <p:cNvSpPr/>
          <p:nvPr/>
        </p:nvSpPr>
        <p:spPr>
          <a:xfrm>
            <a:off x="1764030" y="3789045"/>
            <a:ext cx="431800" cy="483870"/>
          </a:xfrm>
          <a:prstGeom prst="ellips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ru-RU" altLang="en-US" sz="3600"/>
              <a:t>.</a:t>
            </a:r>
            <a:endParaRPr lang="ru-RU" altLang="en-US" sz="3600"/>
          </a:p>
        </p:txBody>
      </p:sp>
      <p:sp>
        <p:nvSpPr>
          <p:cNvPr id="16" name="Овал 15"/>
          <p:cNvSpPr/>
          <p:nvPr/>
        </p:nvSpPr>
        <p:spPr>
          <a:xfrm>
            <a:off x="2627630" y="3789045"/>
            <a:ext cx="431800" cy="375285"/>
          </a:xfrm>
          <a:prstGeom prst="ellips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7" name="Овал 16"/>
          <p:cNvSpPr/>
          <p:nvPr/>
        </p:nvSpPr>
        <p:spPr>
          <a:xfrm>
            <a:off x="3347720" y="3789045"/>
            <a:ext cx="431800" cy="375285"/>
          </a:xfrm>
          <a:prstGeom prst="ellips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8" name="Левая скобка 17"/>
          <p:cNvSpPr/>
          <p:nvPr/>
        </p:nvSpPr>
        <p:spPr>
          <a:xfrm rot="10800000">
            <a:off x="3851910" y="3642360"/>
            <a:ext cx="299085" cy="56896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9" name="Левая скобка 18"/>
          <p:cNvSpPr/>
          <p:nvPr/>
        </p:nvSpPr>
        <p:spPr>
          <a:xfrm>
            <a:off x="1473835" y="4797425"/>
            <a:ext cx="290195" cy="55372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ru-RU" altLang="en-US"/>
          </a:p>
        </p:txBody>
      </p:sp>
      <p:cxnSp>
        <p:nvCxnSpPr>
          <p:cNvPr id="20" name="Прямое соединение 19"/>
          <p:cNvCxnSpPr/>
          <p:nvPr/>
        </p:nvCxnSpPr>
        <p:spPr>
          <a:xfrm>
            <a:off x="1788160" y="5079365"/>
            <a:ext cx="335280" cy="6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1" name="Прямое соединение 20"/>
          <p:cNvCxnSpPr/>
          <p:nvPr/>
        </p:nvCxnSpPr>
        <p:spPr>
          <a:xfrm>
            <a:off x="2250440" y="5013325"/>
            <a:ext cx="335280" cy="6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2" name="Прямое соединение 21"/>
          <p:cNvCxnSpPr/>
          <p:nvPr/>
        </p:nvCxnSpPr>
        <p:spPr>
          <a:xfrm>
            <a:off x="2250440" y="5157470"/>
            <a:ext cx="335280" cy="6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3" name="Левая скобка 22"/>
          <p:cNvSpPr/>
          <p:nvPr/>
        </p:nvSpPr>
        <p:spPr>
          <a:xfrm rot="10800000">
            <a:off x="2627630" y="4797425"/>
            <a:ext cx="299085" cy="56896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24" name="Левая скобка 23"/>
          <p:cNvSpPr/>
          <p:nvPr/>
        </p:nvSpPr>
        <p:spPr>
          <a:xfrm>
            <a:off x="3550920" y="4797425"/>
            <a:ext cx="290195" cy="55372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ru-RU" altLang="en-US"/>
          </a:p>
        </p:txBody>
      </p:sp>
      <p:cxnSp>
        <p:nvCxnSpPr>
          <p:cNvPr id="25" name="Прямое соединение 24"/>
          <p:cNvCxnSpPr/>
          <p:nvPr/>
        </p:nvCxnSpPr>
        <p:spPr>
          <a:xfrm>
            <a:off x="3857625" y="5017135"/>
            <a:ext cx="335280" cy="6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6" name="Прямое соединение 25"/>
          <p:cNvCxnSpPr/>
          <p:nvPr/>
        </p:nvCxnSpPr>
        <p:spPr>
          <a:xfrm>
            <a:off x="3851910" y="5163820"/>
            <a:ext cx="335280" cy="6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7" name="Прямое соединение 26"/>
          <p:cNvCxnSpPr/>
          <p:nvPr/>
        </p:nvCxnSpPr>
        <p:spPr>
          <a:xfrm>
            <a:off x="4283710" y="5066665"/>
            <a:ext cx="335280" cy="6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8" name="Левая скобка 27"/>
          <p:cNvSpPr/>
          <p:nvPr/>
        </p:nvSpPr>
        <p:spPr>
          <a:xfrm rot="10800000">
            <a:off x="4549140" y="4797425"/>
            <a:ext cx="299085" cy="56896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29" name="Текстовое поле 28"/>
          <p:cNvSpPr txBox="1"/>
          <p:nvPr/>
        </p:nvSpPr>
        <p:spPr>
          <a:xfrm>
            <a:off x="1248410" y="4627245"/>
            <a:ext cx="2273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/>
              <a:t>1</a:t>
            </a:r>
            <a:endParaRPr lang="ru-RU" altLang="en-US"/>
          </a:p>
        </p:txBody>
      </p:sp>
      <p:sp>
        <p:nvSpPr>
          <p:cNvPr id="30" name="Текстовое поле 29"/>
          <p:cNvSpPr txBox="1"/>
          <p:nvPr/>
        </p:nvSpPr>
        <p:spPr>
          <a:xfrm>
            <a:off x="3335020" y="4612640"/>
            <a:ext cx="2286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/>
              <a:t>2</a:t>
            </a:r>
            <a:endParaRPr lang="ru-RU" altLang="en-US"/>
          </a:p>
        </p:txBody>
      </p:sp>
      <p:sp>
        <p:nvSpPr>
          <p:cNvPr id="32" name="Текстовое поле 31"/>
          <p:cNvSpPr txBox="1"/>
          <p:nvPr/>
        </p:nvSpPr>
        <p:spPr>
          <a:xfrm>
            <a:off x="4166870" y="3645535"/>
            <a:ext cx="2451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4000"/>
              <a:t>.</a:t>
            </a:r>
            <a:endParaRPr lang="ru-RU" altLang="en-US" sz="400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8BAD~1\AppData\Local\Temp\Rar$DI74.768\02_русский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031" y="0"/>
            <a:ext cx="9139938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1269345"/>
            <a:ext cx="7643866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42910" y="3000372"/>
          <a:ext cx="7929618" cy="3027684"/>
        </p:xfrm>
        <a:graphic>
          <a:graphicData uri="http://schemas.openxmlformats.org/drawingml/2006/table">
            <a:tbl>
              <a:tblPr/>
              <a:tblGrid>
                <a:gridCol w="7929618"/>
              </a:tblGrid>
              <a:tr h="3027684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endParaRPr lang="ru-RU" sz="3200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196121" y="1845622"/>
          <a:ext cx="7643866" cy="3846136"/>
        </p:xfrm>
        <a:graphic>
          <a:graphicData uri="http://schemas.openxmlformats.org/drawingml/2006/table">
            <a:tbl>
              <a:tblPr/>
              <a:tblGrid>
                <a:gridCol w="7643866"/>
              </a:tblGrid>
              <a:tr h="3846136">
                <a:tc>
                  <a:txBody>
                    <a:bodyPr/>
                    <a:lstStyle/>
                    <a:p>
                      <a:pPr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8800" i="1" dirty="0"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Закрепим!</a:t>
                      </a:r>
                      <a:endParaRPr lang="ru-RU" sz="8800" i="1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8097"/>
            <a:ext cx="8229600" cy="1143000"/>
          </a:xfrm>
        </p:spPr>
        <p:txBody>
          <a:bodyPr>
            <a:normAutofit/>
          </a:bodyPr>
          <a:p>
            <a:r>
              <a:rPr lang="ru-RU" altLang="en-US" sz="2665"/>
              <a:t>Из данных предложений выпишите  только обращения </a:t>
            </a:r>
            <a:br>
              <a:rPr lang="ru-RU" altLang="en-US" sz="2665"/>
            </a:br>
            <a:r>
              <a:rPr lang="ru-RU" altLang="en-US" sz="2665"/>
              <a:t>(знаки препинания не расставлены).</a:t>
            </a:r>
            <a:endParaRPr lang="ru-RU" altLang="en-US" sz="2665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395605" y="1052830"/>
            <a:ext cx="8500745" cy="5097145"/>
          </a:xfrm>
        </p:spPr>
        <p:txBody>
          <a:bodyPr>
            <a:noAutofit/>
          </a:bodyPr>
          <a:p>
            <a:pPr marL="0" indent="0">
              <a:buNone/>
            </a:pPr>
            <a:r>
              <a:rPr lang="ru-RU" altLang="en-US" sz="2400" i="1"/>
              <a:t>1. Друзья расскажите о себе побольше!</a:t>
            </a:r>
            <a:endParaRPr lang="ru-RU" altLang="en-US" sz="2400" i="1"/>
          </a:p>
          <a:p>
            <a:pPr marL="0" indent="0">
              <a:buNone/>
            </a:pPr>
            <a:r>
              <a:rPr lang="ru-RU" altLang="en-US" sz="2400" i="1"/>
              <a:t>2. Земля родная о тебе и сны, и думы наши.</a:t>
            </a:r>
            <a:endParaRPr lang="ru-RU" altLang="en-US" sz="2400" i="1"/>
          </a:p>
          <a:p>
            <a:pPr marL="0" indent="0">
              <a:buNone/>
            </a:pPr>
            <a:r>
              <a:rPr lang="ru-RU" altLang="en-US" sz="2400" i="1"/>
              <a:t>3. Я жду тебя мой запоздалый друг.</a:t>
            </a:r>
            <a:endParaRPr lang="ru-RU" altLang="en-US" sz="2400" i="1"/>
          </a:p>
          <a:p>
            <a:pPr marL="0" indent="0">
              <a:buNone/>
            </a:pPr>
            <a:r>
              <a:rPr lang="ru-RU" altLang="en-US" sz="2400" i="1"/>
              <a:t>4. Здравствуй красавица Волга!</a:t>
            </a:r>
            <a:endParaRPr lang="ru-RU" altLang="en-US" sz="2400" i="1"/>
          </a:p>
          <a:p>
            <a:pPr marL="0" indent="0">
              <a:buNone/>
            </a:pPr>
            <a:r>
              <a:rPr lang="ru-RU" altLang="en-US" sz="2400" i="1"/>
              <a:t>5. О чем ты думаешь казак?</a:t>
            </a:r>
            <a:endParaRPr lang="ru-RU" altLang="en-US" sz="2400" i="1"/>
          </a:p>
          <a:p>
            <a:pPr marL="0" indent="0">
              <a:buNone/>
            </a:pPr>
            <a:r>
              <a:rPr lang="ru-RU" altLang="en-US" sz="2400" i="1"/>
              <a:t>6. Шагай моя страна быстрей.</a:t>
            </a:r>
            <a:endParaRPr lang="ru-RU" altLang="en-US" sz="2400" i="1"/>
          </a:p>
          <a:p>
            <a:pPr marL="0" indent="0">
              <a:buNone/>
            </a:pPr>
            <a:r>
              <a:rPr lang="ru-RU" altLang="en-US" sz="2400" i="1"/>
              <a:t>7. Иван куда ты спрятался?</a:t>
            </a:r>
            <a:endParaRPr lang="ru-RU" altLang="en-US" sz="2400" i="1"/>
          </a:p>
          <a:p>
            <a:pPr marL="0" indent="0">
              <a:buNone/>
            </a:pPr>
            <a:r>
              <a:rPr lang="ru-RU" altLang="en-US" sz="2400" i="1"/>
              <a:t>8. Люблю тебя Петра творенье люблю твой строгий стройный вид. </a:t>
            </a:r>
            <a:endParaRPr lang="ru-RU" altLang="en-US" sz="2400" i="1"/>
          </a:p>
          <a:p>
            <a:pPr marL="0" indent="0">
              <a:buNone/>
            </a:pPr>
            <a:r>
              <a:rPr lang="ru-RU" altLang="en-US" sz="2400" i="1"/>
              <a:t>9. Последняя туча рассеянной бури одна ты несешься по ясной лазури.</a:t>
            </a:r>
            <a:endParaRPr lang="ru-RU" altLang="en-US" sz="2400" i="1"/>
          </a:p>
          <a:p>
            <a:pPr marL="0" indent="0">
              <a:buNone/>
            </a:pPr>
            <a:r>
              <a:rPr lang="ru-RU" altLang="en-US" sz="2400" i="1"/>
              <a:t>10. Подними-ка братец занавес.</a:t>
            </a:r>
            <a:endParaRPr lang="ru-RU" altLang="en-US" sz="2400" i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8097"/>
            <a:ext cx="8229600" cy="1143000"/>
          </a:xfrm>
        </p:spPr>
        <p:txBody>
          <a:bodyPr>
            <a:normAutofit/>
          </a:bodyPr>
          <a:p>
            <a:r>
              <a:rPr lang="ru-RU" altLang="en-US" sz="2665"/>
              <a:t>ПРОВЕРИМ!</a:t>
            </a:r>
            <a:endParaRPr lang="ru-RU" altLang="en-US" sz="2665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395605" y="1052830"/>
            <a:ext cx="8500745" cy="5097145"/>
          </a:xfrm>
        </p:spPr>
        <p:txBody>
          <a:bodyPr>
            <a:noAutofit/>
          </a:bodyPr>
          <a:p>
            <a:pPr marL="0" indent="0">
              <a:buNone/>
            </a:pPr>
            <a:r>
              <a:rPr lang="ru-RU" altLang="en-US" sz="2800" i="1"/>
              <a:t>1. Друзья; </a:t>
            </a:r>
            <a:endParaRPr lang="ru-RU" altLang="en-US" sz="2800" i="1"/>
          </a:p>
          <a:p>
            <a:pPr marL="0" indent="0">
              <a:buNone/>
            </a:pPr>
            <a:r>
              <a:rPr lang="ru-RU" altLang="en-US" sz="2800" i="1"/>
              <a:t>2. Земля родная; </a:t>
            </a:r>
            <a:endParaRPr lang="ru-RU" altLang="en-US" sz="2800" i="1"/>
          </a:p>
          <a:p>
            <a:pPr marL="0" indent="0">
              <a:buNone/>
            </a:pPr>
            <a:r>
              <a:rPr lang="ru-RU" altLang="en-US" sz="2800" i="1"/>
              <a:t>3.  Мой запоздалый друг;</a:t>
            </a:r>
            <a:endParaRPr lang="ru-RU" altLang="en-US" sz="2800" i="1"/>
          </a:p>
          <a:p>
            <a:pPr marL="0" indent="0">
              <a:buNone/>
            </a:pPr>
            <a:r>
              <a:rPr lang="ru-RU" altLang="en-US" sz="2800" i="1"/>
              <a:t>4. Красавица Волга;</a:t>
            </a:r>
            <a:endParaRPr lang="ru-RU" altLang="en-US" sz="2800" i="1"/>
          </a:p>
          <a:p>
            <a:pPr marL="0" indent="0">
              <a:buNone/>
            </a:pPr>
            <a:r>
              <a:rPr lang="ru-RU" altLang="en-US" sz="2800" i="1"/>
              <a:t>5. Казак;</a:t>
            </a:r>
            <a:endParaRPr lang="ru-RU" altLang="en-US" sz="2800" i="1"/>
          </a:p>
          <a:p>
            <a:pPr marL="0" indent="0">
              <a:buNone/>
            </a:pPr>
            <a:r>
              <a:rPr lang="ru-RU" altLang="en-US" sz="2800" i="1"/>
              <a:t>6. Моя страна;</a:t>
            </a:r>
            <a:endParaRPr lang="ru-RU" altLang="en-US" sz="2800" i="1"/>
          </a:p>
          <a:p>
            <a:pPr marL="0" indent="0">
              <a:buNone/>
            </a:pPr>
            <a:r>
              <a:rPr lang="ru-RU" altLang="en-US" sz="2800" i="1"/>
              <a:t>7. Иван;</a:t>
            </a:r>
            <a:endParaRPr lang="ru-RU" altLang="en-US" sz="2800" i="1"/>
          </a:p>
          <a:p>
            <a:pPr marL="0" indent="0">
              <a:buNone/>
            </a:pPr>
            <a:r>
              <a:rPr lang="ru-RU" altLang="en-US" sz="2800" i="1"/>
              <a:t>8. Петра творенье; </a:t>
            </a:r>
            <a:endParaRPr lang="ru-RU" altLang="en-US" sz="2800" i="1"/>
          </a:p>
          <a:p>
            <a:pPr marL="0" indent="0">
              <a:buNone/>
            </a:pPr>
            <a:r>
              <a:rPr lang="ru-RU" altLang="en-US" sz="2800" i="1"/>
              <a:t>9. Последняя туча рассеянной бури;</a:t>
            </a:r>
            <a:endParaRPr lang="ru-RU" altLang="en-US" sz="2800" i="1"/>
          </a:p>
          <a:p>
            <a:pPr marL="0" indent="0">
              <a:buNone/>
            </a:pPr>
            <a:r>
              <a:rPr lang="ru-RU" altLang="en-US" sz="2800" i="1"/>
              <a:t>10. Братец.</a:t>
            </a:r>
            <a:endParaRPr lang="ru-RU" altLang="en-US" sz="2800" i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8BAD~1\AppData\Local\Temp\Rar$DI74.768\02_русский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031" y="0"/>
            <a:ext cx="9139938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1269345"/>
            <a:ext cx="7643866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предложения. Переделайте их так, чтобы подлежащие стали обращениями.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новые предложения, составьте к ним схемы.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колоб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4964918"/>
            <a:ext cx="1928794" cy="1446596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42910" y="3000372"/>
          <a:ext cx="7929618" cy="3027684"/>
        </p:xfrm>
        <a:graphic>
          <a:graphicData uri="http://schemas.openxmlformats.org/drawingml/2006/table">
            <a:tbl>
              <a:tblPr/>
              <a:tblGrid>
                <a:gridCol w="7929618"/>
              </a:tblGrid>
              <a:tr h="3027684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endParaRPr lang="ru-RU" sz="3200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85786" y="2786057"/>
          <a:ext cx="7643866" cy="3846136"/>
        </p:xfrm>
        <a:graphic>
          <a:graphicData uri="http://schemas.openxmlformats.org/drawingml/2006/table">
            <a:tbl>
              <a:tblPr/>
              <a:tblGrid>
                <a:gridCol w="7643866"/>
              </a:tblGrid>
              <a:tr h="3846136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800" dirty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Школьники соблюдают правила дорожного движения.</a:t>
                      </a:r>
                      <a:endParaRPr lang="ru-RU" sz="2800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800" dirty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Дети со старшими всегда вежливы.</a:t>
                      </a:r>
                      <a:endParaRPr lang="ru-RU" sz="2800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2800" dirty="0"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 </a:t>
                      </a:r>
                      <a:r>
                        <a:rPr lang="ru-RU" sz="2800" dirty="0">
                          <a:latin typeface="Times New Roman" panose="02020603050405020304" pitchFamily="18" charset="0"/>
                          <a:ea typeface="Calibri" panose="020F0502020204030204"/>
                          <a:cs typeface="Times New Roman" panose="02020603050405020304" pitchFamily="18" charset="0"/>
                        </a:rPr>
                        <a:t>Учащиеся пятого класса соблюдают чистоту.</a:t>
                      </a:r>
                      <a:endParaRPr lang="ru-RU" sz="2800" dirty="0">
                        <a:latin typeface="Times New Roman" panose="02020603050405020304" pitchFamily="18" charset="0"/>
                        <a:ea typeface="Calibri" panose="020F0502020204030204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8BAD~1\AppData\Local\Temp\Rar$DI74.768\02_русский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031" y="0"/>
            <a:ext cx="9139938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696" y="621010"/>
            <a:ext cx="7643866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Друзья, запомните и используйте в своей речи:</a:t>
            </a:r>
            <a:endParaRPr lang="ru-RU" altLang="ru-RU" sz="36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колоб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4964918"/>
            <a:ext cx="1928794" cy="1446596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42910" y="1917057"/>
          <a:ext cx="7929618" cy="3742064"/>
        </p:xfrm>
        <a:graphic>
          <a:graphicData uri="http://schemas.openxmlformats.org/drawingml/2006/table">
            <a:tbl>
              <a:tblPr/>
              <a:tblGrid>
                <a:gridCol w="7929618"/>
              </a:tblGrid>
              <a:tr h="3742064">
                <a:tc>
                  <a:txBody>
                    <a:bodyPr/>
                    <a:lstStyle/>
                    <a:p>
                      <a:pPr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3200" b="1" i="1" dirty="0"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здравствуйте, до свидания, спасибо, пожалуйста, простите, извините, прошу прощения, будьте любезны, будьте добры.</a:t>
                      </a:r>
                      <a:endParaRPr lang="ru-RU" sz="3200" b="1" i="1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3200" b="0" i="1" dirty="0"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Ср: Принеси мяч!</a:t>
                      </a:r>
                      <a:endParaRPr lang="ru-RU" sz="3200" b="0" i="1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3200" b="0" i="1" dirty="0"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       Даша, принеси мяч!</a:t>
                      </a:r>
                      <a:endParaRPr lang="ru-RU" sz="3200" b="0" i="1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3200" b="0" i="1" dirty="0"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      Даша, принеси мяч, пожалуйста.</a:t>
                      </a:r>
                      <a:endParaRPr lang="ru-RU" sz="3200" b="1" i="1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endParaRPr lang="ru-RU" sz="3200" b="1" i="1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endParaRPr lang="ru-RU" sz="3200" b="1" i="1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endParaRPr lang="ru-RU" sz="3200" b="1" i="1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endParaRPr lang="ru-RU" sz="3200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endParaRPr lang="ru-RU" sz="3200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8BAD~1\AppData\Local\Temp\Rar$DI74.768\02_русский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031" y="0"/>
            <a:ext cx="9139938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571480"/>
            <a:ext cx="7643866" cy="1445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Подведем итоги.</a:t>
            </a:r>
            <a:endParaRPr lang="ru-RU" sz="2400" dirty="0" smtClean="0"/>
          </a:p>
          <a:p>
            <a:pPr algn="ctr"/>
            <a:endParaRPr lang="ru-RU" sz="4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колоб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4964918"/>
            <a:ext cx="1928794" cy="1446596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42910" y="5467224"/>
          <a:ext cx="7929618" cy="560832"/>
        </p:xfrm>
        <a:graphic>
          <a:graphicData uri="http://schemas.openxmlformats.org/drawingml/2006/table">
            <a:tbl>
              <a:tblPr/>
              <a:tblGrid>
                <a:gridCol w="7929618"/>
              </a:tblGrid>
              <a:tr h="0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3200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14375" y="1511935"/>
          <a:ext cx="7858125" cy="4846320"/>
        </p:xfrm>
        <a:graphic>
          <a:graphicData uri="http://schemas.openxmlformats.org/drawingml/2006/table">
            <a:tbl>
              <a:tblPr/>
              <a:tblGrid>
                <a:gridCol w="7663815"/>
                <a:gridCol w="194310"/>
              </a:tblGrid>
              <a:tr h="4516120">
                <a:tc>
                  <a:txBody>
                    <a:bodyPr/>
                    <a:lstStyle/>
                    <a:p>
                      <a:r>
                        <a:rPr lang="ru-RU" dirty="0"/>
                        <a:t>1.</a:t>
                      </a:r>
                      <a:r>
                        <a:rPr lang="ru-RU" sz="2400" dirty="0"/>
                        <a:t> Что называется обращением?</a:t>
                      </a:r>
                      <a:endParaRPr lang="ru-RU" sz="2400" dirty="0"/>
                    </a:p>
                    <a:p>
                      <a:endParaRPr lang="ru-RU" sz="2400" dirty="0"/>
                    </a:p>
                    <a:p>
                      <a:r>
                        <a:rPr lang="ru-RU" sz="2400" dirty="0"/>
                        <a:t>2. Как обращения выделяются на письме?</a:t>
                      </a:r>
                      <a:endParaRPr lang="ru-RU" sz="2400" dirty="0"/>
                    </a:p>
                    <a:p>
                      <a:endParaRPr lang="ru-RU" sz="2400" dirty="0"/>
                    </a:p>
                    <a:p>
                      <a:r>
                        <a:rPr lang="ru-RU" sz="2400" dirty="0"/>
                        <a:t>3. Являются ли обращения членам предложения?</a:t>
                      </a:r>
                      <a:endParaRPr lang="ru-RU" sz="2400" dirty="0"/>
                    </a:p>
                    <a:p>
                      <a:endParaRPr lang="ru-RU" sz="2400" dirty="0"/>
                    </a:p>
                    <a:p>
                      <a:r>
                        <a:rPr lang="ru-RU" sz="2400" dirty="0"/>
                        <a:t>4. Какое место в предложении могут занимать обращения?</a:t>
                      </a:r>
                      <a:endParaRPr lang="ru-RU" sz="2400" dirty="0"/>
                    </a:p>
                    <a:p>
                      <a:endParaRPr lang="ru-RU" sz="2400" dirty="0"/>
                    </a:p>
                    <a:p>
                      <a:r>
                        <a:rPr lang="ru-RU" sz="2400" dirty="0"/>
                        <a:t>5. Почему важно правильно употреблять обращении?</a:t>
                      </a:r>
                      <a:endParaRPr lang="ru-RU" sz="2400" dirty="0"/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8BAD~1\AppData\Local\Temp\Rar$DI74.768\02_русский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031" y="0"/>
            <a:ext cx="9139938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72121" y="-99080"/>
            <a:ext cx="7643866" cy="2491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endParaRPr lang="ru-RU" sz="4400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4400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/>
          </a:p>
          <a:p>
            <a:endParaRPr lang="ru-RU" sz="44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колоб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204" y="5500702"/>
            <a:ext cx="1214416" cy="910812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42910" y="5467224"/>
          <a:ext cx="7929618" cy="560832"/>
        </p:xfrm>
        <a:graphic>
          <a:graphicData uri="http://schemas.openxmlformats.org/drawingml/2006/table">
            <a:tbl>
              <a:tblPr/>
              <a:tblGrid>
                <a:gridCol w="7929618"/>
              </a:tblGrid>
              <a:tr h="0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3200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14348" y="1889906"/>
          <a:ext cx="7786742" cy="3980488"/>
        </p:xfrm>
        <a:graphic>
          <a:graphicData uri="http://schemas.openxmlformats.org/drawingml/2006/table">
            <a:tbl>
              <a:tblPr/>
              <a:tblGrid>
                <a:gridCol w="7594082"/>
                <a:gridCol w="192660"/>
              </a:tblGrid>
              <a:tr h="3706168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Домашнее задание</a:t>
                      </a: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 выучить определение и характеристику обращения. Записать письмо Толи, вставляя пропущенные буквы. Подберите и вставьте в предложения пропущенные обращения, расставьте знаки препинания.</a:t>
                      </a:r>
                      <a:endParaRPr lang="ru-RU" sz="280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4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8BAD~1\AppData\Local\Temp\Rar$DI74.768\02_русский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031" y="0"/>
            <a:ext cx="9139938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72121" y="-99080"/>
            <a:ext cx="7643866" cy="2491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 typeface="Arial" panose="020B0604020202020204" pitchFamily="34" charset="0"/>
              <a:buNone/>
            </a:pPr>
            <a:endParaRPr lang="ru-RU" sz="4400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4400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/>
          </a:p>
          <a:p>
            <a:endParaRPr lang="ru-RU" sz="44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колоб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204" y="5500702"/>
            <a:ext cx="1214416" cy="910812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42910" y="5467224"/>
          <a:ext cx="7929618" cy="560832"/>
        </p:xfrm>
        <a:graphic>
          <a:graphicData uri="http://schemas.openxmlformats.org/drawingml/2006/table">
            <a:tbl>
              <a:tblPr/>
              <a:tblGrid>
                <a:gridCol w="7929618"/>
              </a:tblGrid>
              <a:tr h="0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endParaRPr lang="ru-RU" sz="3200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14348" y="1889906"/>
          <a:ext cx="7786742" cy="3980488"/>
        </p:xfrm>
        <a:graphic>
          <a:graphicData uri="http://schemas.openxmlformats.org/drawingml/2006/table">
            <a:tbl>
              <a:tblPr/>
              <a:tblGrid>
                <a:gridCol w="7594082"/>
                <a:gridCol w="192660"/>
              </a:tblGrid>
              <a:tr h="3705860">
                <a:tc>
                  <a:txBody>
                    <a:bodyPr/>
                    <a:lstStyle/>
                    <a:p>
                      <a:pPr algn="ctr"/>
                      <a:r>
                        <a:rPr lang="ru-RU" sz="60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Дорогие друзья!</a:t>
                      </a:r>
                      <a:endParaRPr lang="ru-RU" sz="600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60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Спасибо за урок!</a:t>
                      </a:r>
                      <a:endParaRPr lang="ru-RU" sz="600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4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Изображение 12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8070" name="06 Дорожка 6.wma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sp>
        <p:nvSpPr>
          <p:cNvPr id="88071" name="AutoShape 7"/>
          <p:cNvSpPr>
            <a:spLocks noChangeArrowheads="1"/>
          </p:cNvSpPr>
          <p:nvPr/>
        </p:nvSpPr>
        <p:spPr bwMode="auto">
          <a:xfrm>
            <a:off x="3429000" y="228600"/>
            <a:ext cx="2895600" cy="20574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ru-RU" sz="2800" b="1" dirty="0">
                <a:solidFill>
                  <a:srgbClr val="CC3300"/>
                </a:solidFill>
              </a:rPr>
              <a:t>Мы здесь!</a:t>
            </a:r>
            <a:endParaRPr lang="ru-RU" sz="2800" b="1" dirty="0">
              <a:solidFill>
                <a:srgbClr val="CC33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902" fill="hold"/>
                                        <p:tgtEl>
                                          <p:spTgt spid="880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8070"/>
                </p:tgtEl>
              </p:cMediaNode>
            </p:audio>
          </p:childTnLst>
        </p:cTn>
      </p:par>
    </p:tnLst>
    <p:bldLst>
      <p:bldP spid="8807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8BAD~1\AppData\Local\Temp\Rar$DI04.446\02_русский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031" y="0"/>
            <a:ext cx="913993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8345" y="621328"/>
            <a:ext cx="3989070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текст</a:t>
            </a:r>
            <a:r>
              <a:rPr lang="ru-RU" sz="4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895" y="1196975"/>
            <a:ext cx="8217535" cy="526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buFont typeface="Arial" panose="020B0604020202020204" pitchFamily="34" charset="0"/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Здра...ствуй  ____  !  Как давно мы с тобой (не)виделись! _____ я успел соскучит...ся по нашим играм и ра...г...ворам. Помниш...., как мы летом бегали на реч...ку? Я поймал больш...го карася,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buFont typeface="Arial" panose="020B0604020202020204" pitchFamily="34" charset="0"/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ты ______выт...щил л...гушку.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buFont typeface="Arial" panose="020B0604020202020204" pitchFamily="34" charset="0"/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уже с...нтябрь. Началась уч...ба (в)школ..., и мы стали п...тикла...никами. Мне очень нравит...ся учит...ся, но все-таки я с нет...рпением жду лета. _________ ты же собираеш...ся приехать (в)деревню на каникулы? Надеюсь. Пожалуйста пиши мне и прие...жай скорее в гости ___________. (До)свидания, твой друг Толя.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8BAD~1\AppData\Local\Temp\Rar$DI04.446\02_русский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031" y="0"/>
            <a:ext cx="9139938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2915" y="1557020"/>
            <a:ext cx="8217535" cy="338645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>
              <a:buFont typeface="Arial" panose="020B0604020202020204" pitchFamily="34" charset="0"/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Понятно ли из письма,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buFont typeface="Arial" panose="020B0604020202020204" pitchFamily="34" charset="0"/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является адресантом?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buFont typeface="Arial" panose="020B0604020202020204" pitchFamily="34" charset="0"/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 адресат?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>
              <a:buFont typeface="Arial" panose="020B0604020202020204" pitchFamily="34" charset="0"/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Почему?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0" name="Изображение 99"/>
          <p:cNvPicPr/>
          <p:nvPr/>
        </p:nvPicPr>
        <p:blipFill>
          <a:blip r:embed="rId2"/>
          <a:stretch>
            <a:fillRect/>
          </a:stretch>
        </p:blipFill>
        <p:spPr>
          <a:xfrm>
            <a:off x="4860290" y="2997200"/>
            <a:ext cx="3488690" cy="34124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8BAD~1\AppData\Local\Temp\Rar$DI00.947\01_русский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062" y="0"/>
            <a:ext cx="913993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9" y="2565702"/>
            <a:ext cx="6572296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Обращение.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8BAD~1\AppData\Local\Temp\Rar$DI74.768\02_русский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031" y="0"/>
            <a:ext cx="9139938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571480"/>
            <a:ext cx="7643866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Times New Roman" panose="02020603050405020304"/>
              <a:ea typeface="Times New Roman" panose="02020603050405020304"/>
              <a:cs typeface="Times New Roman" panose="02020603050405020304"/>
            </a:endParaRPr>
          </a:p>
          <a:p>
            <a:r>
              <a:rPr lang="ru-RU" sz="2800" b="1" i="1" dirty="0" smtClean="0"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Цели урока:</a:t>
            </a:r>
            <a:endParaRPr lang="ru-RU" sz="44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колоб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4964918"/>
            <a:ext cx="1928794" cy="1446596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42910" y="3000372"/>
          <a:ext cx="7929618" cy="3027684"/>
        </p:xfrm>
        <a:graphic>
          <a:graphicData uri="http://schemas.openxmlformats.org/drawingml/2006/table">
            <a:tbl>
              <a:tblPr/>
              <a:tblGrid>
                <a:gridCol w="7929618"/>
              </a:tblGrid>
              <a:tr h="3027684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endParaRPr lang="ru-RU" sz="3200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84186" y="1557328"/>
          <a:ext cx="7643866" cy="4560516"/>
        </p:xfrm>
        <a:graphic>
          <a:graphicData uri="http://schemas.openxmlformats.org/drawingml/2006/table">
            <a:tbl>
              <a:tblPr/>
              <a:tblGrid>
                <a:gridCol w="7643866"/>
              </a:tblGrid>
              <a:tr h="45605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. </a:t>
                      </a:r>
                      <a:endParaRPr lang="ru-RU" sz="1100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2800" i="1" dirty="0"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1) научиться находить обращения в предложениях;</a:t>
                      </a:r>
                      <a:endParaRPr lang="ru-RU" sz="2800" i="1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2800" i="1" dirty="0"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2) научиться употреблять обращения в предложении, в тексте;</a:t>
                      </a:r>
                      <a:endParaRPr lang="ru-RU" sz="2800" i="1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2800" i="1" dirty="0"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3) научиться расставлять знаки препинания</a:t>
                      </a:r>
                      <a:endParaRPr lang="ru-RU" sz="2800" i="1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  <a:p>
                      <a:pPr lvl="0" indent="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2800" i="1" dirty="0">
                          <a:latin typeface="Calibri" panose="020F0502020204030204"/>
                          <a:ea typeface="Calibri" panose="020F0502020204030204"/>
                          <a:cs typeface="Times New Roman" panose="02020603050405020304"/>
                        </a:rPr>
                        <a:t>в предложениях с обращениями.</a:t>
                      </a:r>
                      <a:endParaRPr lang="ru-RU" sz="2800" i="1" dirty="0"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Работа в группах.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altLang="en-US">
                <a:sym typeface="+mn-ea"/>
              </a:rPr>
              <a:t>Прочитайте предложения на карточках, сделайте выводы об обращениях. Заполните опорную схему.</a:t>
            </a: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endParaRPr dirty="0"/>
          </a:p>
        </p:txBody>
      </p:sp>
      <p:sp>
        <p:nvSpPr>
          <p:cNvPr id="4" name="Овал 3"/>
          <p:cNvSpPr/>
          <p:nvPr/>
        </p:nvSpPr>
        <p:spPr>
          <a:xfrm>
            <a:off x="2736215" y="2161540"/>
            <a:ext cx="3311525" cy="1857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ОБРАЩЕНИЕ - слово или словосочетание, называщее того, к кому обращаются с речью.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605" y="476885"/>
            <a:ext cx="2592388" cy="19446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54070" y="189230"/>
            <a:ext cx="2226310" cy="1635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28715" y="476885"/>
            <a:ext cx="2243455" cy="18021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72225" y="2924175"/>
            <a:ext cx="2303463" cy="20177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43848" y="4335145"/>
            <a:ext cx="3241675" cy="22320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8285" y="3426460"/>
            <a:ext cx="2091690" cy="1925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" name="Прямая со стрелкой 12"/>
          <p:cNvCxnSpPr>
            <a:stCxn id="4" idx="1"/>
          </p:cNvCxnSpPr>
          <p:nvPr/>
        </p:nvCxnSpPr>
        <p:spPr>
          <a:xfrm flipH="1" flipV="1">
            <a:off x="2844166" y="2061211"/>
            <a:ext cx="377190" cy="3721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4" idx="0"/>
            <a:endCxn id="6" idx="2"/>
          </p:cNvCxnSpPr>
          <p:nvPr/>
        </p:nvCxnSpPr>
        <p:spPr>
          <a:xfrm flipV="1">
            <a:off x="4392295" y="1824991"/>
            <a:ext cx="74930" cy="336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" idx="7"/>
            <a:endCxn id="7" idx="1"/>
          </p:cNvCxnSpPr>
          <p:nvPr/>
        </p:nvCxnSpPr>
        <p:spPr>
          <a:xfrm flipV="1">
            <a:off x="5562283" y="1377950"/>
            <a:ext cx="666115" cy="1055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047423" y="3285490"/>
            <a:ext cx="324485" cy="8426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4" idx="4"/>
            <a:endCxn id="10" idx="0"/>
          </p:cNvCxnSpPr>
          <p:nvPr/>
        </p:nvCxnSpPr>
        <p:spPr>
          <a:xfrm>
            <a:off x="4392295" y="4018915"/>
            <a:ext cx="72390" cy="3162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2267903" y="3141345"/>
            <a:ext cx="503555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9" grpId="0" bldLvl="0" animBg="1"/>
      <p:bldP spid="10" grpId="0" bldLvl="0" animBg="1"/>
      <p:bldP spid="11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endParaRPr dirty="0"/>
          </a:p>
        </p:txBody>
      </p:sp>
      <p:sp>
        <p:nvSpPr>
          <p:cNvPr id="4" name="Овал 3"/>
          <p:cNvSpPr/>
          <p:nvPr/>
        </p:nvSpPr>
        <p:spPr>
          <a:xfrm>
            <a:off x="2736215" y="2161540"/>
            <a:ext cx="3311525" cy="1857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ОБРАЩЕНИЕ - слово или словосочетание, называщее того, к кому обращаются с речью.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2900" y="476885"/>
            <a:ext cx="2645410" cy="21037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Основной текст (восточно-азиат" charset="0"/>
                <a:cs typeface="+mn-cs"/>
              </a:rPr>
              <a:t>1. Отвечает на вопросы именительного падежа КТО? ЧТО?</a:t>
            </a:r>
            <a:endParaRPr kumimoji="0" lang="ru-RU" sz="2400" b="1" i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Основной текст (восточно-азиат" charset="0"/>
              <a:cs typeface="+mn-cs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54070" y="145415"/>
            <a:ext cx="2445385" cy="16795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Не является членом предложения.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28715" y="476885"/>
            <a:ext cx="2243455" cy="18021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Основной текст (восточно-азиат" charset="0"/>
                <a:cs typeface="+mn-cs"/>
              </a:rPr>
              <a:t>3. Особая интонация </a:t>
            </a:r>
            <a:endParaRPr kumimoji="0" lang="ru-RU" sz="2400" b="1" i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Основной текст (восточно-азиат" charset="0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Основной текст (восточно-азиат" charset="0"/>
                <a:cs typeface="+mn-cs"/>
              </a:rPr>
              <a:t>(звательная)</a:t>
            </a:r>
            <a:endParaRPr kumimoji="0" lang="ru-RU" sz="2400" b="1" i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Основной текст (восточно-азиат" charset="0"/>
              <a:cs typeface="+mn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72225" y="2924175"/>
            <a:ext cx="2303463" cy="20177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2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Основной текст (восточно-азиат" charset="0"/>
                <a:sym typeface="+mn-ea"/>
              </a:rPr>
              <a:t>4.  Выделяется запятыми или восклицательным знаком.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43848" y="4335145"/>
            <a:ext cx="3241675" cy="22320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2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sym typeface="+mn-ea"/>
              </a:rPr>
              <a:t>5. Может находиться в начале, середине,конце предложения.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8285" y="3426460"/>
            <a:ext cx="2091690" cy="1925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20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Основной текст (восточно-азиат" charset="0"/>
                <a:sym typeface="+mn-ea"/>
              </a:rPr>
              <a:t>6. Местоимения ТЫ, ВЫ не являются обращениями.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" name="Прямая со стрелкой 12"/>
          <p:cNvCxnSpPr>
            <a:stCxn id="4" idx="1"/>
          </p:cNvCxnSpPr>
          <p:nvPr/>
        </p:nvCxnSpPr>
        <p:spPr>
          <a:xfrm flipH="1" flipV="1">
            <a:off x="2844166" y="2061211"/>
            <a:ext cx="377190" cy="3721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4" idx="0"/>
            <a:endCxn id="6" idx="2"/>
          </p:cNvCxnSpPr>
          <p:nvPr/>
        </p:nvCxnSpPr>
        <p:spPr>
          <a:xfrm flipV="1">
            <a:off x="4392295" y="1824991"/>
            <a:ext cx="184785" cy="336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" idx="7"/>
            <a:endCxn id="7" idx="1"/>
          </p:cNvCxnSpPr>
          <p:nvPr/>
        </p:nvCxnSpPr>
        <p:spPr>
          <a:xfrm flipV="1">
            <a:off x="5562283" y="1377950"/>
            <a:ext cx="666115" cy="1055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047423" y="3285490"/>
            <a:ext cx="324485" cy="8426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4" idx="4"/>
            <a:endCxn id="10" idx="0"/>
          </p:cNvCxnSpPr>
          <p:nvPr/>
        </p:nvCxnSpPr>
        <p:spPr>
          <a:xfrm>
            <a:off x="4392295" y="4018915"/>
            <a:ext cx="72390" cy="3162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2267903" y="3141345"/>
            <a:ext cx="503555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9" grpId="0" bldLvl="0" animBg="1"/>
      <p:bldP spid="10" grpId="0" bldLvl="0" animBg="1"/>
      <p:bldP spid="11" grpId="0" bldLvl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3109</Words>
  <Application>WPS Presentation</Application>
  <PresentationFormat>Экран (4:3)</PresentationFormat>
  <Paragraphs>140</Paragraphs>
  <Slides>17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Arial</vt:lpstr>
      <vt:lpstr>SimSun</vt:lpstr>
      <vt:lpstr>Wingdings</vt:lpstr>
      <vt:lpstr>Times New Roman</vt:lpstr>
      <vt:lpstr>Times New Roman</vt:lpstr>
      <vt:lpstr>Calibri</vt:lpstr>
      <vt:lpstr>+Основной текст (восточно-азиат</vt:lpstr>
      <vt:lpstr>Segoe Print</vt:lpstr>
      <vt:lpstr>Microsoft YaHei</vt:lpstr>
      <vt:lpstr>Arial Unicode MS</vt:lpstr>
      <vt:lpstr>Calibri</vt:lpstr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Из данных предложений выпишите  только обращения  (знаки препинания не расставлены).</vt:lpstr>
      <vt:lpstr>ПРОВЕРИМ!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Lenovo</cp:lastModifiedBy>
  <cp:revision>29</cp:revision>
  <dcterms:created xsi:type="dcterms:W3CDTF">2015-11-15T14:07:00Z</dcterms:created>
  <dcterms:modified xsi:type="dcterms:W3CDTF">2024-02-12T14:00:46Z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6A15F7184F874913A47FF21D7893CA00_13</vt:lpwstr>
  </property>
  <property fmtid="{D5CDD505-2E9C-101B-9397-08002B2CF9AE}" pid="3" name="KSOProductBuildVer">
    <vt:lpwstr>1049-12.2.0.13431</vt:lpwstr>
  </property>
</Properties>
</file>