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35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5014DA-219E-44B8-B284-FDE67B1F8A90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8994840-3178-403B-BD5C-33D93FB5A7E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op29.ru/images/images_preview/662ee80a627e96c7df1144da5881d6c6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372846"/>
            <a:ext cx="5076056" cy="248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8644802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BB9DE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Собрались дети в круг.</a:t>
            </a:r>
          </a:p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BB9DE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 – твой друг,</a:t>
            </a:r>
          </a:p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BB9DE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ты – мой друг.</a:t>
            </a:r>
          </a:p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BB9DE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Крепко за руки возьмёмся,</a:t>
            </a:r>
          </a:p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BB9DE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друг другу улыбнёмся! </a:t>
            </a:r>
          </a:p>
        </p:txBody>
      </p:sp>
    </p:spTree>
    <p:extLst>
      <p:ext uri="{BB962C8B-B14F-4D97-AF65-F5344CB8AC3E}">
        <p14:creationId xmlns:p14="http://schemas.microsoft.com/office/powerpoint/2010/main" val="418502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avatars.mds.yandex.net/i?id=b02b8052113ab46f3761b7ebb28580491f07d1d4-848733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25" y="3809999"/>
            <a:ext cx="36099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71331" y="715057"/>
            <a:ext cx="660648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ea typeface="Calibri"/>
              </a:rPr>
              <a:t>« </a:t>
            </a:r>
            <a:r>
              <a:rPr lang="ru-RU" sz="2800" dirty="0" err="1">
                <a:ea typeface="Calibri"/>
              </a:rPr>
              <a:t>Давным</a:t>
            </a:r>
            <a:r>
              <a:rPr lang="ru-RU" sz="2800" dirty="0">
                <a:ea typeface="Calibri"/>
              </a:rPr>
              <a:t> - давно жила семья, в которой было 100 человек, но не было между ними согласия. Устали они от ссор  и раздоров. И вот решили члены семьи обратиться к мудрецу, чтобы он их научил жить дружно. Мудрец внимательно выслушал посетителей и сказал: «Никто не научит вас жить счастливо, вы должны сами понять, что вам нужно для счастья. Собралась эта огромная семья на семейный совет и решили они, чтобы семья была дружной,  надо относиться друг к другу,  придерживаясь этих качеств.»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85697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accent4">
                    <a:lumMod val="75000"/>
                  </a:schemeClr>
                </a:solidFill>
                <a:ea typeface="Calibri"/>
              </a:rPr>
              <a:t>Легенда « Как появилась дружная семья»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232585"/>
            <a:ext cx="9143999" cy="144655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accent6">
                    <a:lumMod val="50000"/>
                  </a:schemeClr>
                </a:solidFill>
              </a:rPr>
              <a:t>Как вы думаете, о каких качествах идет речь?</a:t>
            </a:r>
          </a:p>
        </p:txBody>
      </p:sp>
    </p:spTree>
    <p:extLst>
      <p:ext uri="{BB962C8B-B14F-4D97-AF65-F5344CB8AC3E}">
        <p14:creationId xmlns:p14="http://schemas.microsoft.com/office/powerpoint/2010/main" val="242556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58326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Как хорошо, когда есть дом,</a:t>
            </a:r>
          </a:p>
          <a:p>
            <a:r>
              <a:rPr lang="ru-RU" sz="3600" dirty="0"/>
              <a:t>Уютный теплый и родной, </a:t>
            </a:r>
          </a:p>
          <a:p>
            <a:r>
              <a:rPr lang="ru-RU" sz="3600" dirty="0"/>
              <a:t>Когда смеются дети в нем,</a:t>
            </a:r>
          </a:p>
          <a:p>
            <a:r>
              <a:rPr lang="ru-RU" sz="3600" dirty="0"/>
              <a:t>И пахнет вкусною едой.</a:t>
            </a:r>
          </a:p>
          <a:p>
            <a:r>
              <a:rPr lang="ru-RU" sz="3600" dirty="0"/>
              <a:t>И все друг другом дорожат.</a:t>
            </a:r>
          </a:p>
          <a:p>
            <a:r>
              <a:rPr lang="ru-RU" sz="3600" dirty="0"/>
              <a:t>И где на место слова я </a:t>
            </a:r>
          </a:p>
          <a:p>
            <a:r>
              <a:rPr lang="ru-RU" sz="3600" dirty="0"/>
              <a:t>Все ставят мы на первый ряд. </a:t>
            </a:r>
          </a:p>
        </p:txBody>
      </p:sp>
      <p:pic>
        <p:nvPicPr>
          <p:cNvPr id="3" name="Picture 4" descr="https://i.pinimg.com/originals/63/cb/12/63cb1294f4388bfa74af434b4c33857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158" y="2852936"/>
            <a:ext cx="4191609" cy="419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Лев Лещенко - Родительский дом (В. Шаинский М. Рябинин)">
            <a:hlinkClick r:id="" action="ppaction://media"/>
            <a:extLst>
              <a:ext uri="{FF2B5EF4-FFF2-40B4-BE49-F238E27FC236}">
                <a16:creationId xmlns:a16="http://schemas.microsoft.com/office/drawing/2014/main" id="{BC465824-EC31-4FB9-B2B2-0A7B51BBD41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7174" end="79916.6"/>
                  <p14:fade in="5000" out="5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19872" y="609329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07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230864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/>
              <a:t>Изба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5103674"/>
            <a:ext cx="71642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В древне - русском языке слово «</a:t>
            </a:r>
            <a:r>
              <a:rPr lang="ru-RU" sz="3600" dirty="0" err="1">
                <a:solidFill>
                  <a:srgbClr val="C00000"/>
                </a:solidFill>
              </a:rPr>
              <a:t>истба</a:t>
            </a:r>
            <a:r>
              <a:rPr lang="ru-RU" sz="3600" dirty="0"/>
              <a:t>» означало «баня - теплое помещение». </a:t>
            </a:r>
          </a:p>
        </p:txBody>
      </p:sp>
      <p:pic>
        <p:nvPicPr>
          <p:cNvPr id="11266" name="Picture 2" descr="https://avatars.mds.yandex.net/i?id=47a6eb5154b44d9e9b8e4e7bbd810e5b3ce5a098-1216804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16632"/>
            <a:ext cx="5244431" cy="350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avatars.mds.yandex.net/i?id=ee1401e63b2376dd6078e688716c7034b212616e-10115282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9" y="1846065"/>
            <a:ext cx="4814904" cy="338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06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094" y="908720"/>
            <a:ext cx="66784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2800" dirty="0"/>
              <a:t>Гость на пороге – счастье в …</a:t>
            </a:r>
          </a:p>
          <a:p>
            <a:endParaRPr lang="ru-RU" sz="2800" dirty="0"/>
          </a:p>
          <a:p>
            <a:pPr marL="457200" indent="-457200">
              <a:buFontTx/>
              <a:buChar char="-"/>
            </a:pPr>
            <a:r>
              <a:rPr lang="ru-RU" sz="2800" dirty="0"/>
              <a:t>Не нужен и клад – когда в семье …</a:t>
            </a:r>
          </a:p>
          <a:p>
            <a:endParaRPr lang="ru-RU" sz="2800" dirty="0"/>
          </a:p>
          <a:p>
            <a:pPr marL="457200" indent="-457200">
              <a:buFontTx/>
              <a:buChar char="-"/>
            </a:pPr>
            <a:r>
              <a:rPr lang="ru-RU" sz="2800" dirty="0"/>
              <a:t>Дети не в тягость – а в …</a:t>
            </a:r>
          </a:p>
          <a:p>
            <a:endParaRPr lang="ru-RU" sz="2800" dirty="0"/>
          </a:p>
          <a:p>
            <a:r>
              <a:rPr lang="ru-RU" sz="2800" dirty="0"/>
              <a:t>-   В  гостях хорошо, 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34347" y="35316"/>
            <a:ext cx="945900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900" dirty="0">
                <a:solidFill>
                  <a:srgbClr val="002060"/>
                </a:solidFill>
              </a:rPr>
              <a:t>Отгадайте конец пословицы</a:t>
            </a:r>
          </a:p>
        </p:txBody>
      </p:sp>
      <p:pic>
        <p:nvPicPr>
          <p:cNvPr id="13318" name="Picture 6" descr="https://img.tourister.ru/files/1/3/0/4/6/9/4/6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049" y="3088365"/>
            <a:ext cx="5258274" cy="3769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37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7" t="18433" r="7273" b="17948"/>
          <a:stretch/>
        </p:blipFill>
        <p:spPr bwMode="auto">
          <a:xfrm>
            <a:off x="594722" y="3148508"/>
            <a:ext cx="1673022" cy="1449321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971" y="3104253"/>
            <a:ext cx="1258639" cy="133285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0" y="188640"/>
            <a:ext cx="88005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>
                <a:solidFill>
                  <a:schemeClr val="accent5">
                    <a:lumMod val="50000"/>
                  </a:schemeClr>
                </a:solidFill>
              </a:rPr>
              <a:t>Общее мнение об уроке</a:t>
            </a:r>
          </a:p>
        </p:txBody>
      </p:sp>
      <p:sp>
        <p:nvSpPr>
          <p:cNvPr id="9" name="Развернутая стрелка 8"/>
          <p:cNvSpPr/>
          <p:nvPr/>
        </p:nvSpPr>
        <p:spPr>
          <a:xfrm>
            <a:off x="3995936" y="1700808"/>
            <a:ext cx="864096" cy="864096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995936" y="2420888"/>
            <a:ext cx="3600400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лево 10"/>
          <p:cNvSpPr/>
          <p:nvPr/>
        </p:nvSpPr>
        <p:spPr>
          <a:xfrm>
            <a:off x="971600" y="2374032"/>
            <a:ext cx="3240360" cy="61206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3995936" y="2816221"/>
            <a:ext cx="216024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1278798" y="2843774"/>
            <a:ext cx="216024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7092280" y="2805335"/>
            <a:ext cx="216024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339" y="3148508"/>
            <a:ext cx="1297262" cy="130530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210335" y="4609106"/>
            <a:ext cx="2568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Мне ничего не понятно!</a:t>
            </a:r>
          </a:p>
          <a:p>
            <a:r>
              <a:rPr lang="ru-RU" dirty="0"/>
              <a:t>Урок не интересный!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958547" y="4597829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Урок понравился, </a:t>
            </a:r>
          </a:p>
          <a:p>
            <a:r>
              <a:rPr lang="ru-RU" dirty="0"/>
              <a:t>но остались вопросы!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652120" y="459035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Было интересно на уроке!</a:t>
            </a:r>
          </a:p>
          <a:p>
            <a:r>
              <a:rPr lang="ru-RU" dirty="0"/>
              <a:t>Я все понял!</a:t>
            </a:r>
          </a:p>
        </p:txBody>
      </p:sp>
    </p:spTree>
    <p:extLst>
      <p:ext uri="{BB962C8B-B14F-4D97-AF65-F5344CB8AC3E}">
        <p14:creationId xmlns:p14="http://schemas.microsoft.com/office/powerpoint/2010/main" val="299234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estivalnauki.ru/upload/iblock/f88/pt06fx86gr3a18lglv3vmt9kx77ef6q9/2a2d7790_7fed_51b0_b67a_1b67a3144b3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4" t="8310" r="3944" b="2639"/>
          <a:stretch/>
        </p:blipFill>
        <p:spPr bwMode="auto">
          <a:xfrm>
            <a:off x="1979712" y="3076585"/>
            <a:ext cx="5159828" cy="378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188640"/>
            <a:ext cx="6606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chemeClr val="accent5">
                    <a:lumMod val="75000"/>
                  </a:schemeClr>
                </a:solidFill>
              </a:rPr>
              <a:t>Домашнее задание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753145"/>
            <a:ext cx="8208912" cy="132343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На листке «Генеалогическое дерево» вклеить фотографии своих родных</a:t>
            </a:r>
          </a:p>
        </p:txBody>
      </p:sp>
    </p:spTree>
    <p:extLst>
      <p:ext uri="{BB962C8B-B14F-4D97-AF65-F5344CB8AC3E}">
        <p14:creationId xmlns:p14="http://schemas.microsoft.com/office/powerpoint/2010/main" val="2503064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741205">
            <a:off x="-138965" y="742473"/>
            <a:ext cx="942193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RightUp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>
                <a:ln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chemeClr val="accent5">
                        <a:tint val="50000"/>
                        <a:satMod val="180000"/>
                        <a:shade val="30000"/>
                        <a:satMod val="115000"/>
                      </a:schemeClr>
                    </a:gs>
                    <a:gs pos="50000">
                      <a:schemeClr val="accent5">
                        <a:tint val="50000"/>
                        <a:satMod val="180000"/>
                        <a:shade val="67500"/>
                        <a:satMod val="115000"/>
                      </a:schemeClr>
                    </a:gs>
                    <a:gs pos="100000">
                      <a:schemeClr val="accent5">
                        <a:tint val="50000"/>
                        <a:satMod val="180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</a:rPr>
              <a:t>Спасибо за внимание!</a:t>
            </a:r>
          </a:p>
        </p:txBody>
      </p:sp>
      <p:pic>
        <p:nvPicPr>
          <p:cNvPr id="15362" name="Picture 2" descr="https://media.istockphoto.com/photos/parents-and-kid-holding-paper-cutout-of-family-in-hands-closeup-picture-id1312439739?k=20&amp;m=1312439739&amp;s=612x612&amp;w=0&amp;h=uu1edpG72r-oNu91WDsXbpupRjcYPaV22i-QYf-Oyi4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5682"/>
            <a:ext cx="6801408" cy="453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033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i?id=2f8e42f37ba05f58559e0b1b86e44a2c_l-528359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59" y="188638"/>
            <a:ext cx="8838674" cy="6532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vslounge.ru/wp-content/uploads/e/7/1/e716945a2369263df5fc13db71fe82b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59" y="116632"/>
            <a:ext cx="8838674" cy="6604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51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bel.cultreg.ru/uploads/b8e86d7f892a1d64561089d4d7a298e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9" y="764704"/>
            <a:ext cx="9144000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267056">
            <a:off x="683568" y="1052736"/>
            <a:ext cx="8136904" cy="1433127"/>
          </a:xfr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prstTxWarp prst="textArchUp">
              <a:avLst/>
            </a:prstTxWarp>
            <a:scene3d>
              <a:camera prst="isometricOffAxis1Righ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4800" dirty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Классный час </a:t>
            </a:r>
            <a:br>
              <a:rPr lang="ru-RU" dirty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7200" dirty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7200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 семья от А до Я»</a:t>
            </a:r>
          </a:p>
        </p:txBody>
      </p:sp>
      <p:pic>
        <p:nvPicPr>
          <p:cNvPr id="4" name="Picture 10" descr="https://noskol-crb.belzdrav.ru/upload/medialibrary/312/WzOTF7wi5G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4543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28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i.pinimg.com/originals/63/cb/12/63cb1294f4388bfa74af434b4c33857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158" y="2852936"/>
            <a:ext cx="4191609" cy="419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683568" y="620688"/>
            <a:ext cx="8136904" cy="1433127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spcFirstLastPara="1" numCol="1">
            <a:prstTxWarp prst="textArchUp">
              <a:avLst/>
            </a:prstTxWarp>
            <a:scene3d>
              <a:camera prst="isometricOffAxis1Right"/>
              <a:lightRig rig="threePt" dir="t"/>
            </a:scene3d>
            <a:sp3d extrusionH="57150">
              <a:bevelT w="38100" h="38100" prst="relaxedInset"/>
            </a:sp3d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7200" dirty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7200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 семья от </a:t>
            </a:r>
            <a:r>
              <a:rPr lang="ru-RU" sz="7200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7200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</a:t>
            </a:r>
            <a:r>
              <a:rPr lang="ru-RU" sz="7200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7200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6374" y="2017373"/>
            <a:ext cx="1872208" cy="1152128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2467135" y="2632022"/>
            <a:ext cx="93610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34950" y="1988840"/>
            <a:ext cx="1854662" cy="1152128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ln/>
                <a:solidFill>
                  <a:srgbClr val="5D5AD2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Шаг 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2337" y="3645024"/>
            <a:ext cx="1872208" cy="1152128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ln/>
                <a:solidFill>
                  <a:srgbClr val="5D5AD2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Шаг 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34951" y="3645024"/>
            <a:ext cx="1854661" cy="1152128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ln/>
                <a:solidFill>
                  <a:srgbClr val="5D5AD2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Шаг 4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1979" y="5272990"/>
            <a:ext cx="1872208" cy="1152128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ln/>
                <a:solidFill>
                  <a:srgbClr val="5D5AD2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Шаг 5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2467135" y="4175369"/>
            <a:ext cx="93610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411760" y="5831553"/>
            <a:ext cx="2877852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5286164" y="2583266"/>
            <a:ext cx="65054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5936704" y="2632022"/>
            <a:ext cx="45719" cy="15662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>
            <a:off x="5312472" y="4198228"/>
            <a:ext cx="669951" cy="4743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лево 18"/>
          <p:cNvSpPr/>
          <p:nvPr/>
        </p:nvSpPr>
        <p:spPr>
          <a:xfrm flipV="1">
            <a:off x="107504" y="4164441"/>
            <a:ext cx="432048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84644" y="4249625"/>
            <a:ext cx="45719" cy="15662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94117" y="5826195"/>
            <a:ext cx="40918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57605" y="2275042"/>
            <a:ext cx="16209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>
                <a:ln/>
                <a:solidFill>
                  <a:srgbClr val="5D5AD2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Шаг 1</a:t>
            </a:r>
          </a:p>
        </p:txBody>
      </p:sp>
      <p:pic>
        <p:nvPicPr>
          <p:cNvPr id="5" name="Лев Лещенко - Родительский дом (В. Шаинский М. Рябинин)">
            <a:hlinkClick r:id="" action="ppaction://media"/>
            <a:extLst>
              <a:ext uri="{FF2B5EF4-FFF2-40B4-BE49-F238E27FC236}">
                <a16:creationId xmlns:a16="http://schemas.microsoft.com/office/drawing/2014/main" id="{DBB0E6BC-E1B7-45FE-A0A4-6A6A169C7C6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045" end="144054.6"/>
                  <p14:fade in="5000" out="6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4408" y="618143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0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.ytimg.com/vi/a-D-VX2-07E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446"/>
            <a:ext cx="864096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3257" y="1052736"/>
            <a:ext cx="7416824" cy="440120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Камни — </a:t>
            </a:r>
            <a:r>
              <a:rPr lang="ru-RU" sz="2800" dirty="0">
                <a:solidFill>
                  <a:srgbClr val="7030A0"/>
                </a:solidFill>
                <a:ea typeface="Times New Roman"/>
              </a:rPr>
              <a:t>это самые важные люди в доме и в жизни каждого человека</a:t>
            </a: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 - РОДИТЕЛИ Горошек</a:t>
            </a:r>
            <a:r>
              <a:rPr lang="ru-RU" sz="2800" dirty="0">
                <a:solidFill>
                  <a:srgbClr val="7030A0"/>
                </a:solidFill>
                <a:ea typeface="Times New Roman"/>
              </a:rPr>
              <a:t> — это те, кто наполняет дом радостью, счастьем, смыслом жизни-  </a:t>
            </a: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ДЕТИ</a:t>
            </a:r>
            <a:r>
              <a:rPr lang="ru-RU" sz="2800" dirty="0">
                <a:solidFill>
                  <a:srgbClr val="7030A0"/>
                </a:solidFill>
                <a:ea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Пшено </a:t>
            </a:r>
            <a:r>
              <a:rPr lang="ru-RU" sz="2800" dirty="0">
                <a:solidFill>
                  <a:srgbClr val="7030A0"/>
                </a:solidFill>
                <a:ea typeface="Times New Roman"/>
              </a:rPr>
              <a:t>— это те, кто дополняет семью нежностью, заботой, любят своих внуков - </a:t>
            </a: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БАБУШКИ И ДЕДУШКИ.</a:t>
            </a:r>
            <a:endParaRPr lang="ru-RU" sz="2800" dirty="0">
              <a:solidFill>
                <a:srgbClr val="7030A0"/>
              </a:solidFill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Вода – </a:t>
            </a:r>
            <a:r>
              <a:rPr lang="ru-RU" sz="2800" dirty="0">
                <a:solidFill>
                  <a:srgbClr val="7030A0"/>
                </a:solidFill>
                <a:ea typeface="Times New Roman"/>
              </a:rPr>
              <a:t>скрепляет всё воедино и делает содержимое крепким. </a:t>
            </a: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Тогда и рождается</a:t>
            </a:r>
            <a:r>
              <a:rPr lang="ru-RU" sz="2800" dirty="0">
                <a:solidFill>
                  <a:srgbClr val="7030A0"/>
                </a:solidFill>
                <a:ea typeface="Times New Roman"/>
              </a:rPr>
              <a:t> ...</a:t>
            </a:r>
            <a:r>
              <a:rPr lang="ru-RU" sz="2800" b="1" dirty="0">
                <a:solidFill>
                  <a:srgbClr val="7030A0"/>
                </a:solidFill>
                <a:ea typeface="Times New Roman"/>
              </a:rPr>
              <a:t>СЧАСТЛИВАЯ СЕМЬЯ.</a:t>
            </a:r>
            <a:endParaRPr lang="ru-RU" sz="2800" dirty="0">
              <a:solidFill>
                <a:srgbClr val="7030A0"/>
              </a:solidFill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730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i?id=ba534cada7e2848ff6dfebdb9a11485d_l-430748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73"/>
            <a:ext cx="9144000" cy="682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mg1.labirint.ru/rcimg/186bedd613bc61054b7dab45fd0154d9/1920x1080/books50/491091/ph_1.jpg?156382768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73"/>
            <a:ext cx="9061730" cy="684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556792"/>
            <a:ext cx="7992888" cy="452431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0" cap="none" spc="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СЕМЬЯ  1)Группа живущих вместе близких                       родственников.</a:t>
            </a:r>
          </a:p>
          <a:p>
            <a:r>
              <a:rPr lang="ru-RU" sz="3200" b="0" cap="none" spc="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2) Объединение людей, сплоченных общими интересами</a:t>
            </a:r>
          </a:p>
          <a:p>
            <a:r>
              <a:rPr lang="ru-RU" sz="3200" b="0" cap="none" spc="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3) Группа животных, птиц, состоящая из самца, самки и детенышей, а также обособленная группа некоторых животных, растений или грибов одного вида. </a:t>
            </a:r>
          </a:p>
        </p:txBody>
      </p:sp>
    </p:spTree>
    <p:extLst>
      <p:ext uri="{BB962C8B-B14F-4D97-AF65-F5344CB8AC3E}">
        <p14:creationId xmlns:p14="http://schemas.microsoft.com/office/powerpoint/2010/main" val="236971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i?id=ba534cada7e2848ff6dfebdb9a11485d_l-430748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73"/>
            <a:ext cx="9144000" cy="682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mg1.labirint.ru/rcimg/186bedd613bc61054b7dab45fd0154d9/1920x1080/books50/491091/ph_1.jpg?156382768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73"/>
            <a:ext cx="9061730" cy="684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2483357"/>
            <a:ext cx="7200800" cy="228370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666750" algn="l"/>
              </a:tabLst>
            </a:pPr>
            <a:r>
              <a:rPr lang="ru-RU" sz="3200" dirty="0">
                <a:solidFill>
                  <a:srgbClr val="1A1A1A"/>
                </a:solidFill>
                <a:ea typeface="Times New Roman"/>
                <a:cs typeface="Times New Roman"/>
              </a:rPr>
              <a:t>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effectLst/>
                <a:ea typeface="Calibri"/>
                <a:cs typeface="Times New Roman"/>
              </a:rPr>
              <a:t>ГЕНЕАЛОГИЯ 1) Раздел исторической науки, изучающий происхождение и связи отдельных  родов </a:t>
            </a:r>
          </a:p>
          <a:p>
            <a:r>
              <a:rPr lang="ru-RU" sz="3200" dirty="0">
                <a:solidFill>
                  <a:schemeClr val="accent5">
                    <a:lumMod val="50000"/>
                  </a:schemeClr>
                </a:solidFill>
                <a:effectLst/>
                <a:ea typeface="Calibri"/>
                <a:cs typeface="Times New Roman"/>
              </a:rPr>
              <a:t>2) История рода, родословие.</a:t>
            </a: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2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digiseller.ru/preview/70327/p1_8020817113631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0"/>
            <a:ext cx="5143847" cy="68133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20349" y="72008"/>
            <a:ext cx="1145570" cy="6669360"/>
          </a:xfrm>
          <a:prstGeom prst="rect">
            <a:avLst/>
          </a:prstGeom>
          <a:solidFill>
            <a:srgbClr val="92D050"/>
          </a:solidFill>
        </p:spPr>
        <p:txBody>
          <a:bodyPr vert="wordArtVert" wrap="square" lIns="91440" tIns="45720" rIns="91440" bIns="45720">
            <a:spAutoFit/>
          </a:bodyPr>
          <a:lstStyle/>
          <a:p>
            <a:r>
              <a:rPr lang="ru-RU" sz="2600" b="1" dirty="0">
                <a:solidFill>
                  <a:srgbClr val="009900"/>
                </a:solidFill>
                <a:ea typeface="Times New Roman"/>
              </a:rPr>
              <a:t>генеалогическое </a:t>
            </a:r>
          </a:p>
          <a:p>
            <a:pPr algn="ctr"/>
            <a:r>
              <a:rPr lang="ru-RU" sz="3200" b="1" dirty="0">
                <a:solidFill>
                  <a:srgbClr val="009900"/>
                </a:solidFill>
                <a:ea typeface="Times New Roman"/>
              </a:rPr>
              <a:t>дерево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99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170" name="Picture 2" descr="https://avatars.mds.yandex.net/i?id=d51383448aa6c3839bd4b8f3326ffab5_l-5850566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849" y="65382"/>
            <a:ext cx="7385919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65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gas-kvas.com/uploads/posts/2023-02/1676510034_gas-kvas-com-p-aplodismenti-risunok-detskii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490572"/>
            <a:ext cx="7527223" cy="337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1214770">
            <a:off x="16697" y="542374"/>
            <a:ext cx="7666265" cy="923330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Физкультминутка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275" y="1568281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Кто похож на маму?                                     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275" y="2214612"/>
            <a:ext cx="416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Кто похож на папу?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2844241"/>
            <a:ext cx="60073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Дети скучают по родителям?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10887" y="3413376"/>
            <a:ext cx="43275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В чьей семье папа </a:t>
            </a:r>
          </a:p>
          <a:p>
            <a:r>
              <a:rPr lang="ru-RU" sz="3600" dirty="0"/>
              <a:t>занимается спортом?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7067" y="4613704"/>
            <a:ext cx="7327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У детей нет секретов от родителей?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6101" y="5284173"/>
            <a:ext cx="70160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У кого мамы помогают с уроками?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2275" y="6021288"/>
            <a:ext cx="83897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Мамы и папы и дети любят свою семью? </a:t>
            </a:r>
          </a:p>
        </p:txBody>
      </p:sp>
      <p:pic>
        <p:nvPicPr>
          <p:cNvPr id="9220" name="Picture 4" descr="https://avatars.mds.yandex.net/i?id=fce3d04bfa1f8d91cc0b106694fbc32aef1bfe47-9227633-images-thumbs&amp;ref=rim&amp;n=33&amp;w=356&amp;h=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48275"/>
            <a:ext cx="3491880" cy="336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49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1846</TotalTime>
  <Words>413</Words>
  <Application>Microsoft Office PowerPoint</Application>
  <PresentationFormat>Экран (4:3)</PresentationFormat>
  <Paragraphs>61</Paragraphs>
  <Slides>16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Georgia</vt:lpstr>
      <vt:lpstr>Times New Roman</vt:lpstr>
      <vt:lpstr>Воздушный поток</vt:lpstr>
      <vt:lpstr>Презентация PowerPoint</vt:lpstr>
      <vt:lpstr>Презентация PowerPoint</vt:lpstr>
      <vt:lpstr>Классный час  «Моя семья от А до 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 Моя семья от А до Я</dc:title>
  <dc:creator>User</dc:creator>
  <cp:lastModifiedBy>PC</cp:lastModifiedBy>
  <cp:revision>34</cp:revision>
  <dcterms:created xsi:type="dcterms:W3CDTF">2024-01-29T12:21:20Z</dcterms:created>
  <dcterms:modified xsi:type="dcterms:W3CDTF">2024-02-08T04:04:45Z</dcterms:modified>
</cp:coreProperties>
</file>