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3" r:id="rId4"/>
    <p:sldId id="274" r:id="rId5"/>
    <p:sldId id="275" r:id="rId6"/>
    <p:sldId id="276" r:id="rId7"/>
    <p:sldId id="277" r:id="rId8"/>
    <p:sldId id="279" r:id="rId9"/>
    <p:sldId id="278" r:id="rId10"/>
    <p:sldId id="287" r:id="rId11"/>
    <p:sldId id="281" r:id="rId12"/>
    <p:sldId id="282" r:id="rId13"/>
    <p:sldId id="283" r:id="rId14"/>
    <p:sldId id="257" r:id="rId15"/>
    <p:sldId id="306" r:id="rId16"/>
    <p:sldId id="263" r:id="rId17"/>
    <p:sldId id="307" r:id="rId18"/>
    <p:sldId id="264" r:id="rId19"/>
    <p:sldId id="308" r:id="rId20"/>
    <p:sldId id="267" r:id="rId21"/>
    <p:sldId id="309" r:id="rId22"/>
    <p:sldId id="265" r:id="rId23"/>
    <p:sldId id="310" r:id="rId24"/>
    <p:sldId id="266" r:id="rId25"/>
    <p:sldId id="311" r:id="rId26"/>
    <p:sldId id="270" r:id="rId27"/>
    <p:sldId id="312" r:id="rId28"/>
    <p:sldId id="268" r:id="rId29"/>
    <p:sldId id="313" r:id="rId30"/>
    <p:sldId id="269" r:id="rId31"/>
    <p:sldId id="315" r:id="rId32"/>
    <p:sldId id="271" r:id="rId33"/>
    <p:sldId id="316" r:id="rId34"/>
    <p:sldId id="284" r:id="rId35"/>
    <p:sldId id="317" r:id="rId36"/>
    <p:sldId id="286" r:id="rId37"/>
    <p:sldId id="318" r:id="rId38"/>
    <p:sldId id="331" r:id="rId39"/>
    <p:sldId id="332" r:id="rId40"/>
    <p:sldId id="259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84E958-73D6-48CD-BBA2-373E9F14232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125448-A944-45DA-9E16-1C025B1D2A76}">
      <dgm:prSet phldr="0" custT="0"/>
      <dgm:spPr/>
      <dgm:t>
        <a:bodyPr vert="horz" wrap="square"/>
        <a:p>
          <a:pPr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 dirty="0" smtClean="0">
              <a:solidFill>
                <a:srgbClr val="FF0000"/>
              </a:solidFill>
            </a:rPr>
            <a:t>Задание 1</a:t>
          </a:r>
          <a:r>
            <a:rPr lang="ru-RU" b="1" dirty="0" smtClean="0">
              <a:solidFill>
                <a:srgbClr val="FF0000"/>
              </a:solidFill>
            </a:rPr>
            <a:t>6</a:t>
          </a:r>
          <a:r>
            <a:rPr lang="ru-RU" b="1" dirty="0" smtClean="0">
              <a:solidFill>
                <a:srgbClr val="FF0000"/>
              </a:solidFill>
            </a:rPr>
            <a:t>. </a:t>
          </a:r>
          <a:r>
            <a:rPr lang="ru-RU" b="1" dirty="0" smtClean="0">
              <a:solidFill>
                <a:srgbClr val="FF0000"/>
              </a:solidFill>
            </a:rPr>
            <a:t/>
          </a:r>
          <a:endParaRPr lang="ru-RU" b="1" dirty="0" smtClean="0">
            <a:solidFill>
              <a:srgbClr val="FF0000"/>
            </a:solidFill>
          </a:endParaRPr>
        </a:p>
        <a:p>
          <a:pPr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 dirty="0" smtClean="0">
              <a:solidFill>
                <a:srgbClr val="FF0000"/>
              </a:solidFill>
            </a:rPr>
            <a:t>Пунктуация в предложении с однородными членами и в сложносочинённом предложении.</a:t>
          </a:r>
          <a:r>
            <a:rPr lang="ru-RU" b="1" dirty="0">
              <a:solidFill>
                <a:srgbClr val="FF0000"/>
              </a:solidFill>
            </a:rPr>
            <a:t/>
          </a:r>
          <a:endParaRPr lang="ru-RU" b="1" dirty="0">
            <a:solidFill>
              <a:srgbClr val="FF0000"/>
            </a:solidFill>
          </a:endParaRPr>
        </a:p>
      </dgm:t>
    </dgm:pt>
    <dgm:pt modelId="{6098BCB6-098B-4A96-BFA7-16F7EFBCB257}" cxnId="{885F9F8F-AC46-48B0-A786-616338CAB32D}" type="parTrans">
      <dgm:prSet/>
      <dgm:spPr/>
      <dgm:t>
        <a:bodyPr/>
        <a:lstStyle/>
        <a:p>
          <a:endParaRPr lang="ru-RU"/>
        </a:p>
      </dgm:t>
    </dgm:pt>
    <dgm:pt modelId="{5E502848-FEAD-4D82-AE83-E41B8D3AC778}" cxnId="{885F9F8F-AC46-48B0-A786-616338CAB32D}" type="sibTrans">
      <dgm:prSet/>
      <dgm:spPr/>
      <dgm:t>
        <a:bodyPr/>
        <a:lstStyle/>
        <a:p>
          <a:endParaRPr lang="ru-RU"/>
        </a:p>
      </dgm:t>
    </dgm:pt>
    <dgm:pt modelId="{E7B4988D-1D63-4BFD-84EE-5A611657D115}" type="pres">
      <dgm:prSet presAssocID="{CC84E958-73D6-48CD-BBA2-373E9F14232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49F032-2FAE-4F3F-A69B-4DEA995C53E2}" type="pres">
      <dgm:prSet presAssocID="{D7125448-A944-45DA-9E16-1C025B1D2A76}" presName="circle1" presStyleLbl="node1" presStyleIdx="0" presStyleCnt="1"/>
      <dgm:spPr/>
    </dgm:pt>
    <dgm:pt modelId="{9F4E9BC4-6671-46BE-BCEA-A8546041F073}" type="pres">
      <dgm:prSet presAssocID="{D7125448-A944-45DA-9E16-1C025B1D2A76}" presName="space" presStyleCnt="0"/>
      <dgm:spPr/>
    </dgm:pt>
    <dgm:pt modelId="{BC34F57E-E518-4B96-A225-5A19CE6C1B3E}" type="pres">
      <dgm:prSet presAssocID="{D7125448-A944-45DA-9E16-1C025B1D2A76}" presName="rect1" presStyleLbl="alignAcc1" presStyleIdx="0" presStyleCnt="1" custLinFactNeighborX="-18232" custLinFactNeighborY="88889"/>
      <dgm:spPr/>
      <dgm:t>
        <a:bodyPr/>
        <a:lstStyle/>
        <a:p>
          <a:endParaRPr lang="ru-RU"/>
        </a:p>
      </dgm:t>
    </dgm:pt>
    <dgm:pt modelId="{90E48B42-D543-41CB-8BAB-2C772BB1D185}" type="pres">
      <dgm:prSet presAssocID="{D7125448-A944-45DA-9E16-1C025B1D2A76}" presName="rect1ParTxNoCh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5F9F8F-AC46-48B0-A786-616338CAB32D}" srcId="{CC84E958-73D6-48CD-BBA2-373E9F14232C}" destId="{D7125448-A944-45DA-9E16-1C025B1D2A76}" srcOrd="0" destOrd="0" parTransId="{6098BCB6-098B-4A96-BFA7-16F7EFBCB257}" sibTransId="{5E502848-FEAD-4D82-AE83-E41B8D3AC778}"/>
    <dgm:cxn modelId="{2E4DC024-E8A5-4532-9CDC-4DADB65CA2E0}" type="presOf" srcId="{CC84E958-73D6-48CD-BBA2-373E9F14232C}" destId="{E7B4988D-1D63-4BFD-84EE-5A611657D115}" srcOrd="0" destOrd="0" presId="urn:microsoft.com/office/officeart/2005/8/layout/target3"/>
    <dgm:cxn modelId="{2CAC3FFA-BB5F-4724-A109-8A489DD122E2}" type="presParOf" srcId="{E7B4988D-1D63-4BFD-84EE-5A611657D115}" destId="{4649F032-2FAE-4F3F-A69B-4DEA995C53E2}" srcOrd="0" destOrd="0" presId="urn:microsoft.com/office/officeart/2005/8/layout/target3"/>
    <dgm:cxn modelId="{483C69E5-78D9-4A18-A8EE-F594256F135F}" type="presParOf" srcId="{E7B4988D-1D63-4BFD-84EE-5A611657D115}" destId="{9F4E9BC4-6671-46BE-BCEA-A8546041F073}" srcOrd="1" destOrd="0" presId="urn:microsoft.com/office/officeart/2005/8/layout/target3"/>
    <dgm:cxn modelId="{D11FAAC3-FDE9-4666-8128-4E9010E4A86B}" type="presParOf" srcId="{E7B4988D-1D63-4BFD-84EE-5A611657D115}" destId="{BC34F57E-E518-4B96-A225-5A19CE6C1B3E}" srcOrd="2" destOrd="0" presId="urn:microsoft.com/office/officeart/2005/8/layout/target3"/>
    <dgm:cxn modelId="{A04AF69E-AAE2-4042-AC88-10CC5E704349}" type="presOf" srcId="{D7125448-A944-45DA-9E16-1C025B1D2A76}" destId="{BC34F57E-E518-4B96-A225-5A19CE6C1B3E}" srcOrd="0" destOrd="0" presId="urn:microsoft.com/office/officeart/2005/8/layout/target3"/>
    <dgm:cxn modelId="{E18BF1D8-93C0-4EB5-9638-4B6CE851CE95}" type="presParOf" srcId="{E7B4988D-1D63-4BFD-84EE-5A611657D115}" destId="{90E48B42-D543-41CB-8BAB-2C772BB1D185}" srcOrd="3" destOrd="0" presId="urn:microsoft.com/office/officeart/2005/8/layout/target3"/>
    <dgm:cxn modelId="{0DEA3DB4-A668-40A2-A4F4-5F72ADFDDD3F}" type="presOf" srcId="{D7125448-A944-45DA-9E16-1C025B1D2A76}" destId="{90E48B42-D543-41CB-8BAB-2C772BB1D185}" srcOrd="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08B2D1-C076-4E3F-B30C-037202A0EB9B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C0DB84-D0D7-41A9-B6B0-EBBA1E7C5508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dirty="0" smtClean="0"/>
            <a:t>  СПАСИБО ЗА РАБОТУ!</a:t>
          </a:r>
          <a:endParaRPr lang="ru-RU" dirty="0"/>
        </a:p>
      </dgm:t>
    </dgm:pt>
    <dgm:pt modelId="{9A0A18DB-6031-4C8F-8341-E052F4C6D75B}" cxnId="{C1667C15-A4B9-42AB-8B63-264344E1CA9E}" type="parTrans">
      <dgm:prSet/>
      <dgm:spPr/>
      <dgm:t>
        <a:bodyPr/>
        <a:lstStyle/>
        <a:p>
          <a:endParaRPr lang="ru-RU"/>
        </a:p>
      </dgm:t>
    </dgm:pt>
    <dgm:pt modelId="{68C084D6-81AE-469D-8BD8-6BCD15ABF7F0}" cxnId="{C1667C15-A4B9-42AB-8B63-264344E1CA9E}" type="sibTrans">
      <dgm:prSet/>
      <dgm:spPr/>
      <dgm:t>
        <a:bodyPr/>
        <a:lstStyle/>
        <a:p>
          <a:endParaRPr lang="ru-RU"/>
        </a:p>
      </dgm:t>
    </dgm:pt>
    <dgm:pt modelId="{350CE5B1-3A0D-48AE-B685-AF38446EDD8A}" type="pres">
      <dgm:prSet presAssocID="{AA08B2D1-C076-4E3F-B30C-037202A0EB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7D63B3-37A8-441C-8AFD-35E7BD69BBC8}" type="pres">
      <dgm:prSet presAssocID="{AFC0DB84-D0D7-41A9-B6B0-EBBA1E7C550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A0BFCA-FA82-41FB-8952-AA8CE2F8B205}" type="presOf" srcId="{AA08B2D1-C076-4E3F-B30C-037202A0EB9B}" destId="{350CE5B1-3A0D-48AE-B685-AF38446EDD8A}" srcOrd="0" destOrd="0" presId="urn:microsoft.com/office/officeart/2005/8/layout/vList2"/>
    <dgm:cxn modelId="{95A9B49A-A89D-476E-A3B0-2FDAD97EE613}" type="presOf" srcId="{AFC0DB84-D0D7-41A9-B6B0-EBBA1E7C5508}" destId="{8C7D63B3-37A8-441C-8AFD-35E7BD69BBC8}" srcOrd="0" destOrd="0" presId="urn:microsoft.com/office/officeart/2005/8/layout/vList2"/>
    <dgm:cxn modelId="{C1667C15-A4B9-42AB-8B63-264344E1CA9E}" srcId="{AA08B2D1-C076-4E3F-B30C-037202A0EB9B}" destId="{AFC0DB84-D0D7-41A9-B6B0-EBBA1E7C5508}" srcOrd="0" destOrd="0" parTransId="{9A0A18DB-6031-4C8F-8341-E052F4C6D75B}" sibTransId="{68C084D6-81AE-469D-8BD8-6BCD15ABF7F0}"/>
    <dgm:cxn modelId="{69068BA0-9F8E-45EA-B842-B420BB1676D2}" type="presParOf" srcId="{350CE5B1-3A0D-48AE-B685-AF38446EDD8A}" destId="{8C7D63B3-37A8-441C-8AFD-35E7BD69BBC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429552" cy="2357454"/>
        <a:chOff x="0" y="0"/>
        <a:chExt cx="7429552" cy="2357454"/>
      </a:xfrm>
    </dsp:grpSpPr>
    <dsp:sp modelId="{4649F032-2FAE-4F3F-A69B-4DEA995C53E2}">
      <dsp:nvSpPr>
        <dsp:cNvPr id="3" name="Круговая 2"/>
        <dsp:cNvSpPr/>
      </dsp:nvSpPr>
      <dsp:spPr bwMode="white">
        <a:xfrm>
          <a:off x="0" y="-1050139"/>
          <a:ext cx="4457731" cy="4457731"/>
        </a:xfrm>
        <a:prstGeom prst="pie">
          <a:avLst>
            <a:gd name="adj1" fmla="val 5400000"/>
            <a:gd name="adj2" fmla="val 16200000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0" y="-1050139"/>
        <a:ext cx="4457731" cy="4457731"/>
      </dsp:txXfrm>
    </dsp:sp>
    <dsp:sp modelId="{BC34F57E-E518-4B96-A225-5A19CE6C1B3E}">
      <dsp:nvSpPr>
        <dsp:cNvPr id="4" name="Прямоугольник 3"/>
        <dsp:cNvSpPr/>
      </dsp:nvSpPr>
      <dsp:spPr bwMode="white">
        <a:xfrm>
          <a:off x="1280676" y="-2100277"/>
          <a:ext cx="5200686" cy="4457731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40970" tIns="140970" rIns="140970" bIns="140970" anchor="ctr"/>
        <a:lstStyle>
          <a:lvl1pPr algn="ctr">
            <a:defRPr sz="3700"/>
          </a:lvl1pPr>
          <a:lvl2pPr marL="285750" indent="-285750" algn="ctr">
            <a:defRPr sz="6500"/>
          </a:lvl2pPr>
          <a:lvl3pPr marL="571500" indent="-285750" algn="ctr">
            <a:defRPr sz="6500"/>
          </a:lvl3pPr>
          <a:lvl4pPr marL="857250" indent="-285750" algn="ctr">
            <a:defRPr sz="6500"/>
          </a:lvl4pPr>
          <a:lvl5pPr marL="1143000" indent="-285750" algn="ctr">
            <a:defRPr sz="6500"/>
          </a:lvl5pPr>
          <a:lvl6pPr marL="1428750" indent="-285750" algn="ctr">
            <a:defRPr sz="6500"/>
          </a:lvl6pPr>
          <a:lvl7pPr marL="1714500" indent="-285750" algn="ctr">
            <a:defRPr sz="6500"/>
          </a:lvl7pPr>
          <a:lvl8pPr marL="2000250" indent="-285750" algn="ctr">
            <a:defRPr sz="6500"/>
          </a:lvl8pPr>
          <a:lvl9pPr marL="2286000" indent="-285750" algn="ctr">
            <a:defRPr sz="65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 dirty="0" smtClean="0">
              <a:solidFill>
                <a:srgbClr val="FF0000"/>
              </a:solidFill>
            </a:rPr>
            <a:t>Задание 1</a:t>
          </a:r>
          <a:r>
            <a:rPr lang="ru-RU" b="1" dirty="0" smtClean="0">
              <a:solidFill>
                <a:srgbClr val="FF0000"/>
              </a:solidFill>
            </a:rPr>
            <a:t>6</a:t>
          </a:r>
          <a:r>
            <a:rPr lang="ru-RU" b="1" dirty="0" smtClean="0">
              <a:solidFill>
                <a:srgbClr val="FF0000"/>
              </a:solidFill>
            </a:rPr>
            <a:t>. </a:t>
          </a:r>
          <a:endParaRPr lang="ru-RU" b="1" dirty="0" smtClean="0">
            <a:solidFill>
              <a:srgbClr val="FF0000"/>
            </a:solidFill>
          </a:endParaRPr>
        </a:p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b="1" dirty="0" smtClean="0">
              <a:solidFill>
                <a:srgbClr val="FF0000"/>
              </a:solidFill>
            </a:rPr>
            <a:t>Пунктуация в предложении с однородными членами и в сложносочинённом предложении.</a:t>
          </a:r>
          <a:endParaRPr lang="ru-RU" b="1" dirty="0">
            <a:solidFill>
              <a:srgbClr val="FF0000"/>
            </a:solidFill>
          </a:endParaRPr>
        </a:p>
      </dsp:txBody>
      <dsp:txXfrm>
        <a:off x="1280676" y="-2100277"/>
        <a:ext cx="5200686" cy="44577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7015186" cy="1008047"/>
        <a:chOff x="0" y="0"/>
        <a:chExt cx="7015186" cy="1008047"/>
      </a:xfrm>
    </dsp:grpSpPr>
    <dsp:sp modelId="{8C7D63B3-37A8-441C-8AFD-35E7BD69BBC8}">
      <dsp:nvSpPr>
        <dsp:cNvPr id="3" name="Скругленный прямоугольник 2"/>
        <dsp:cNvSpPr/>
      </dsp:nvSpPr>
      <dsp:spPr bwMode="white">
        <a:xfrm>
          <a:off x="0" y="9676"/>
          <a:ext cx="7015186" cy="988695"/>
        </a:xfrm>
        <a:prstGeom prst="roundRect">
          <a:avLst/>
        </a:prstGeom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lIns="148590" tIns="148590" rIns="148590" bIns="148590" anchor="ctr"/>
        <a:lstStyle>
          <a:lvl1pPr algn="l">
            <a:defRPr sz="3900"/>
          </a:lvl1pPr>
          <a:lvl2pPr marL="285750" indent="-285750" algn="l">
            <a:defRPr sz="3000"/>
          </a:lvl2pPr>
          <a:lvl3pPr marL="571500" indent="-285750" algn="l">
            <a:defRPr sz="3000"/>
          </a:lvl3pPr>
          <a:lvl4pPr marL="857250" indent="-285750" algn="l">
            <a:defRPr sz="3000"/>
          </a:lvl4pPr>
          <a:lvl5pPr marL="1143000" indent="-285750" algn="l">
            <a:defRPr sz="3000"/>
          </a:lvl5pPr>
          <a:lvl6pPr marL="1428750" indent="-285750" algn="l">
            <a:defRPr sz="3000"/>
          </a:lvl6pPr>
          <a:lvl7pPr marL="1714500" indent="-285750" algn="l">
            <a:defRPr sz="3000"/>
          </a:lvl7pPr>
          <a:lvl8pPr marL="2000250" indent="-285750" algn="l">
            <a:defRPr sz="3000"/>
          </a:lvl8pPr>
          <a:lvl9pPr marL="2286000" indent="-285750" algn="l">
            <a:defRPr sz="3000"/>
          </a:lvl9pPr>
        </a:lstStyle>
        <a:p>
          <a:pPr lvl="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  СПАСИБО ЗА РАБОТУ!</a:t>
          </a:r>
          <a:endParaRPr lang="ru-RU" dirty="0"/>
        </a:p>
      </dsp:txBody>
      <dsp:txXfrm>
        <a:off x="0" y="9676"/>
        <a:ext cx="7015186" cy="9886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/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/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AFCC6-AB80-45A6-89B6-82D980DC5B2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0FB7D-DAB6-4F02-A081-37FFF3CA8BCA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784C-5E38-4732-86C4-AED9F0BA98E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62EDC-E0FA-44D4-939C-7BBA8F80ED9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F2064-8C25-4F93-B823-EBB6722A733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0CA18-BF00-4253-96E7-90F2815F32D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C5ED2-1F02-472F-AE05-8528FB7683B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02818-DD17-4CA2-A85E-95C0B914A43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B34FF-616B-4794-BC1A-DC304BF79E5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033D2-E3F8-4E7B-86DD-BD8753C4EAA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5441C-C696-487A-B7FE-C33BDA4CC60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9E744-495B-4D32-93DD-67C7528F35D1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1034" name="Group 4"/>
            <p:cNvGrpSpPr/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5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pPr>
              <a:defRPr/>
            </a:pPr>
            <a:fld id="{9B9BE897-CB3B-4F71-B9C0-2F0189774FC8}" type="slidenum">
              <a:rPr lang="ru-RU"/>
            </a:fld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500166" y="2214554"/>
          <a:ext cx="7429552" cy="2357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вал 28"/>
          <p:cNvSpPr>
            <a:spLocks noChangeArrowheads="1"/>
          </p:cNvSpPr>
          <p:nvPr/>
        </p:nvSpPr>
        <p:spPr bwMode="auto">
          <a:xfrm>
            <a:off x="1500188" y="3429000"/>
            <a:ext cx="428625" cy="28575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человеке есть сила 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слабость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мужество </a:t>
            </a:r>
            <a:r>
              <a:rPr lang="ru-RU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страх   твёрдость  </a:t>
            </a:r>
            <a:r>
              <a:rPr lang="ru-RU" dirty="0" smtClean="0">
                <a:solidFill>
                  <a:srgbClr val="00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сомнение .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         ,         </a:t>
            </a:r>
            <a:r>
              <a:rPr lang="ru-RU" dirty="0" err="1" smtClean="0">
                <a:solidFill>
                  <a:srgbClr val="FFFF00"/>
                </a:solidFill>
              </a:rPr>
              <a:t>и</a:t>
            </a:r>
            <a:r>
              <a:rPr lang="ru-RU" dirty="0" smtClean="0"/>
              <a:t>             ,           </a:t>
            </a:r>
            <a:r>
              <a:rPr lang="ru-RU" dirty="0" err="1" smtClean="0">
                <a:solidFill>
                  <a:srgbClr val="00B050"/>
                </a:solidFill>
              </a:rPr>
              <a:t>и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человеке есть сила и слабость,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мужество и страх, твёрдость  и сомнение .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/>
          </a:p>
        </p:txBody>
      </p:sp>
      <p:sp>
        <p:nvSpPr>
          <p:cNvPr id="20486" name="Правая круглая скобка 19"/>
          <p:cNvSpPr/>
          <p:nvPr/>
        </p:nvSpPr>
        <p:spPr bwMode="auto">
          <a:xfrm>
            <a:off x="7929563" y="2214563"/>
            <a:ext cx="214312" cy="500062"/>
          </a:xfrm>
          <a:prstGeom prst="rightBracket">
            <a:avLst>
              <a:gd name="adj" fmla="val 8329"/>
            </a:avLst>
          </a:prstGeom>
          <a:noFill/>
          <a:ln w="9525" algn="ctr">
            <a:solidFill>
              <a:schemeClr val="bg1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494" name="Овал 22"/>
          <p:cNvSpPr>
            <a:spLocks noChangeArrowheads="1"/>
          </p:cNvSpPr>
          <p:nvPr/>
        </p:nvSpPr>
        <p:spPr bwMode="auto">
          <a:xfrm>
            <a:off x="4429124" y="928670"/>
            <a:ext cx="2786062" cy="5000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495" name="Овал 23"/>
          <p:cNvSpPr>
            <a:spLocks noChangeArrowheads="1"/>
          </p:cNvSpPr>
          <p:nvPr/>
        </p:nvSpPr>
        <p:spPr bwMode="auto">
          <a:xfrm>
            <a:off x="642910" y="1857364"/>
            <a:ext cx="3000375" cy="571500"/>
          </a:xfrm>
          <a:prstGeom prst="ellipse">
            <a:avLst/>
          </a:prstGeom>
          <a:noFill/>
          <a:ln w="9525" algn="ctr">
            <a:solidFill>
              <a:srgbClr val="FFC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496" name="Овал 24"/>
          <p:cNvSpPr>
            <a:spLocks noChangeArrowheads="1"/>
          </p:cNvSpPr>
          <p:nvPr/>
        </p:nvSpPr>
        <p:spPr bwMode="auto">
          <a:xfrm>
            <a:off x="3571868" y="1857364"/>
            <a:ext cx="3857625" cy="500063"/>
          </a:xfrm>
          <a:prstGeom prst="ellipse">
            <a:avLst/>
          </a:prstGeom>
          <a:noFill/>
          <a:ln w="9525" algn="ctr">
            <a:solidFill>
              <a:srgbClr val="00B05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497" name="Овал 26"/>
          <p:cNvSpPr>
            <a:spLocks noChangeArrowheads="1"/>
          </p:cNvSpPr>
          <p:nvPr/>
        </p:nvSpPr>
        <p:spPr bwMode="auto">
          <a:xfrm>
            <a:off x="3429000" y="3357563"/>
            <a:ext cx="2143125" cy="500062"/>
          </a:xfrm>
          <a:prstGeom prst="ellipse">
            <a:avLst/>
          </a:prstGeom>
          <a:noFill/>
          <a:ln w="9525" algn="ctr">
            <a:solidFill>
              <a:srgbClr val="FFC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Овал 27"/>
          <p:cNvSpPr>
            <a:spLocks noChangeArrowheads="1"/>
          </p:cNvSpPr>
          <p:nvPr/>
        </p:nvSpPr>
        <p:spPr bwMode="auto">
          <a:xfrm>
            <a:off x="5857875" y="3357563"/>
            <a:ext cx="2643188" cy="571500"/>
          </a:xfrm>
          <a:prstGeom prst="ellipse">
            <a:avLst/>
          </a:prstGeom>
          <a:noFill/>
          <a:ln w="9525" algn="ctr">
            <a:solidFill>
              <a:srgbClr val="00B05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Овал 29"/>
          <p:cNvSpPr>
            <a:spLocks noChangeArrowheads="1"/>
          </p:cNvSpPr>
          <p:nvPr/>
        </p:nvSpPr>
        <p:spPr bwMode="auto">
          <a:xfrm>
            <a:off x="2428875" y="3500438"/>
            <a:ext cx="428625" cy="285750"/>
          </a:xfrm>
          <a:prstGeom prst="ellipse">
            <a:avLst/>
          </a:prstGeom>
          <a:noFill/>
          <a:ln w="9525" algn="ctr">
            <a:solidFill>
              <a:srgbClr val="00206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500" name="Овал 30"/>
          <p:cNvSpPr>
            <a:spLocks noChangeArrowheads="1"/>
          </p:cNvSpPr>
          <p:nvPr/>
        </p:nvSpPr>
        <p:spPr bwMode="auto">
          <a:xfrm>
            <a:off x="3714750" y="3500438"/>
            <a:ext cx="428625" cy="285750"/>
          </a:xfrm>
          <a:prstGeom prst="ellipse">
            <a:avLst/>
          </a:prstGeom>
          <a:noFill/>
          <a:ln w="9525" algn="ctr">
            <a:solidFill>
              <a:srgbClr val="00206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501" name="Овал 31"/>
          <p:cNvSpPr>
            <a:spLocks noChangeArrowheads="1"/>
          </p:cNvSpPr>
          <p:nvPr/>
        </p:nvSpPr>
        <p:spPr bwMode="auto">
          <a:xfrm>
            <a:off x="4714875" y="3500438"/>
            <a:ext cx="428625" cy="285750"/>
          </a:xfrm>
          <a:prstGeom prst="ellipse">
            <a:avLst/>
          </a:prstGeom>
          <a:noFill/>
          <a:ln w="9525" algn="ctr">
            <a:solidFill>
              <a:srgbClr val="00206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502" name="Овал 32"/>
          <p:cNvSpPr>
            <a:spLocks noChangeArrowheads="1"/>
          </p:cNvSpPr>
          <p:nvPr/>
        </p:nvSpPr>
        <p:spPr bwMode="auto">
          <a:xfrm>
            <a:off x="6357938" y="3500438"/>
            <a:ext cx="428625" cy="357187"/>
          </a:xfrm>
          <a:prstGeom prst="ellipse">
            <a:avLst/>
          </a:prstGeom>
          <a:noFill/>
          <a:ln w="9525" algn="ctr">
            <a:solidFill>
              <a:srgbClr val="00206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503" name="Овал 33"/>
          <p:cNvSpPr>
            <a:spLocks noChangeArrowheads="1"/>
          </p:cNvSpPr>
          <p:nvPr/>
        </p:nvSpPr>
        <p:spPr bwMode="auto">
          <a:xfrm>
            <a:off x="7286625" y="3500438"/>
            <a:ext cx="428625" cy="357187"/>
          </a:xfrm>
          <a:prstGeom prst="ellipse">
            <a:avLst/>
          </a:prstGeom>
          <a:noFill/>
          <a:ln w="9525" algn="ctr">
            <a:solidFill>
              <a:srgbClr val="00206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504" name="Овал 34"/>
          <p:cNvSpPr>
            <a:spLocks noChangeArrowheads="1"/>
          </p:cNvSpPr>
          <p:nvPr/>
        </p:nvSpPr>
        <p:spPr bwMode="auto">
          <a:xfrm>
            <a:off x="1000125" y="3357563"/>
            <a:ext cx="2214563" cy="5000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</a:ln>
        </p:spPr>
        <p:txBody>
          <a:bodyPr/>
          <a:lstStyle/>
          <a:p>
            <a:endParaRPr lang="ru-RU"/>
          </a:p>
        </p:txBody>
      </p:sp>
      <p:sp>
        <p:nvSpPr>
          <p:cNvPr id="20506" name="Правая круглая скобка 19"/>
          <p:cNvSpPr/>
          <p:nvPr/>
        </p:nvSpPr>
        <p:spPr bwMode="auto">
          <a:xfrm>
            <a:off x="8429625" y="3429000"/>
            <a:ext cx="214313" cy="500063"/>
          </a:xfrm>
          <a:prstGeom prst="rightBracket">
            <a:avLst>
              <a:gd name="adj" fmla="val 8329"/>
            </a:avLst>
          </a:prstGeom>
          <a:noFill/>
          <a:ln w="9525" algn="ctr">
            <a:solidFill>
              <a:schemeClr val="bg1"/>
            </a:solidFill>
            <a:round/>
          </a:ln>
        </p:spPr>
        <p:txBody>
          <a:bodyPr/>
          <a:lstStyle/>
          <a:p>
            <a:endParaRPr lang="ru-RU"/>
          </a:p>
        </p:txBody>
      </p:sp>
      <p:cxnSp>
        <p:nvCxnSpPr>
          <p:cNvPr id="29" name="Прямая соединительная линия 28"/>
          <p:cNvCxnSpPr>
            <a:cxnSpLocks noChangeShapeType="1"/>
          </p:cNvCxnSpPr>
          <p:nvPr/>
        </p:nvCxnSpPr>
        <p:spPr bwMode="auto">
          <a:xfrm>
            <a:off x="4572000" y="1285860"/>
            <a:ext cx="64294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0" name="Прямая соединительная линия 29"/>
          <p:cNvCxnSpPr>
            <a:cxnSpLocks noChangeShapeType="1"/>
          </p:cNvCxnSpPr>
          <p:nvPr/>
        </p:nvCxnSpPr>
        <p:spPr bwMode="auto">
          <a:xfrm>
            <a:off x="5643570" y="1285860"/>
            <a:ext cx="1214446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2" name="Прямая соединительная линия 31"/>
          <p:cNvCxnSpPr>
            <a:cxnSpLocks noChangeShapeType="1"/>
          </p:cNvCxnSpPr>
          <p:nvPr/>
        </p:nvCxnSpPr>
        <p:spPr bwMode="auto">
          <a:xfrm>
            <a:off x="928662" y="2357430"/>
            <a:ext cx="135732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3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2786050" y="2357430"/>
            <a:ext cx="714380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6" name="Прямая соединительная линия 35"/>
          <p:cNvCxnSpPr>
            <a:cxnSpLocks noChangeShapeType="1"/>
          </p:cNvCxnSpPr>
          <p:nvPr/>
        </p:nvCxnSpPr>
        <p:spPr bwMode="auto">
          <a:xfrm>
            <a:off x="3857620" y="2357430"/>
            <a:ext cx="135732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9" name="Прямая соединительная линия 38"/>
          <p:cNvCxnSpPr>
            <a:cxnSpLocks noChangeShapeType="1"/>
          </p:cNvCxnSpPr>
          <p:nvPr/>
        </p:nvCxnSpPr>
        <p:spPr bwMode="auto">
          <a:xfrm>
            <a:off x="5786446" y="2357430"/>
            <a:ext cx="135732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sz="3200" smtClean="0">
                <a:solidFill>
                  <a:schemeClr val="accent4">
                    <a:lumMod val="25000"/>
                  </a:schemeClr>
                </a:solidFill>
              </a:rPr>
              <a:t>Схема предложения с однородными членами</a:t>
            </a:r>
            <a:endParaRPr lang="ru-RU" sz="3200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24000"/>
            <a:ext cx="8229600" cy="4525963"/>
          </a:xfrm>
        </p:spPr>
        <p:txBody>
          <a:bodyPr/>
          <a:lstStyle/>
          <a:p>
            <a:pPr>
              <a:defRPr/>
            </a:pPr>
            <a:r>
              <a:rPr smtClean="0">
                <a:solidFill>
                  <a:srgbClr val="002060"/>
                </a:solidFill>
                <a:effectLst/>
              </a:rPr>
              <a:t>Я </a:t>
            </a:r>
            <a:r>
              <a:rPr smtClean="0">
                <a:solidFill>
                  <a:srgbClr val="FFC000"/>
                </a:solidFill>
                <a:effectLst/>
              </a:rPr>
              <a:t>взял</a:t>
            </a:r>
            <a:r>
              <a:rPr smtClean="0">
                <a:solidFill>
                  <a:srgbClr val="002060"/>
                </a:solidFill>
                <a:effectLst/>
              </a:rPr>
              <a:t> </a:t>
            </a:r>
            <a:r>
              <a:rPr smtClean="0">
                <a:solidFill>
                  <a:srgbClr val="00FF00"/>
                </a:solidFill>
                <a:effectLst/>
              </a:rPr>
              <a:t>кусочек</a:t>
            </a:r>
            <a:r>
              <a:rPr smtClean="0">
                <a:solidFill>
                  <a:srgbClr val="002060"/>
                </a:solidFill>
                <a:effectLst/>
              </a:rPr>
              <a:t> хлеба </a:t>
            </a:r>
            <a:r>
              <a:rPr smtClean="0">
                <a:solidFill>
                  <a:srgbClr val="00FF00"/>
                </a:solidFill>
                <a:effectLst/>
              </a:rPr>
              <a:t>и ломтик </a:t>
            </a:r>
            <a:r>
              <a:rPr smtClean="0">
                <a:solidFill>
                  <a:srgbClr val="002060"/>
                </a:solidFill>
                <a:effectLst/>
              </a:rPr>
              <a:t>ветчины </a:t>
            </a:r>
            <a:r>
              <a:rPr smtClean="0">
                <a:solidFill>
                  <a:srgbClr val="FFC000"/>
                </a:solidFill>
                <a:effectLst/>
              </a:rPr>
              <a:t>и поднялся </a:t>
            </a:r>
            <a:r>
              <a:rPr smtClean="0">
                <a:solidFill>
                  <a:srgbClr val="002060"/>
                </a:solidFill>
                <a:effectLst/>
              </a:rPr>
              <a:t>на палубу . </a:t>
            </a:r>
            <a:endParaRPr smtClean="0">
              <a:solidFill>
                <a:srgbClr val="002060"/>
              </a:solidFill>
              <a:effectLst/>
            </a:endParaRPr>
          </a:p>
          <a:p>
            <a:pPr>
              <a:defRPr/>
            </a:pPr>
            <a:endParaRPr dirty="0" smtClean="0"/>
          </a:p>
          <a:p>
            <a:pPr>
              <a:buNone/>
              <a:defRPr/>
            </a:pPr>
            <a:r>
              <a:rPr smtClean="0"/>
              <a:t>   </a:t>
            </a:r>
            <a:r>
              <a:rPr lang="ru-RU" dirty="0" smtClean="0"/>
              <a:t>Я взял кусочек хлеба и ломтик ветчины и поднялся на палубу.</a:t>
            </a:r>
            <a:r>
              <a:rPr smtClean="0"/>
              <a:t>             </a:t>
            </a:r>
            <a:r>
              <a:rPr lang="ru-RU" dirty="0" smtClean="0"/>
              <a:t> </a:t>
            </a:r>
            <a:r>
              <a:rPr smtClean="0"/>
              <a:t>                  </a:t>
            </a:r>
            <a:r>
              <a:rPr smtClean="0">
                <a:solidFill>
                  <a:srgbClr val="002060"/>
                </a:solidFill>
              </a:rPr>
              <a:t>. </a:t>
            </a:r>
            <a:endParaRPr smtClean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r>
              <a:rPr smtClean="0"/>
              <a:t>     </a:t>
            </a:r>
            <a:endParaRPr smtClean="0"/>
          </a:p>
          <a:p>
            <a:pPr>
              <a:defRPr/>
            </a:pPr>
            <a:r>
              <a:rPr smtClean="0"/>
              <a:t> </a:t>
            </a:r>
            <a:r>
              <a:rPr lang="ru-RU" sz="2400" dirty="0" smtClean="0"/>
              <a:t>  </a:t>
            </a:r>
            <a:r>
              <a:rPr smtClean="0"/>
              <a:t>       </a:t>
            </a:r>
            <a:r>
              <a:rPr lang="ru-RU" dirty="0" smtClean="0">
                <a:solidFill>
                  <a:srgbClr val="FFC000"/>
                </a:solidFill>
              </a:rPr>
              <a:t>и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FFC000"/>
                </a:solidFill>
              </a:rPr>
              <a:t>          </a:t>
            </a:r>
            <a:r>
              <a:rPr lang="ru-RU" dirty="0" smtClean="0">
                <a:solidFill>
                  <a:srgbClr val="00FF00"/>
                </a:solidFill>
              </a:rPr>
              <a:t>и</a:t>
            </a:r>
            <a:r>
              <a:rPr smtClean="0">
                <a:solidFill>
                  <a:srgbClr val="FFC000"/>
                </a:solidFill>
              </a:rPr>
              <a:t> </a:t>
            </a:r>
            <a:r>
              <a:rPr smtClean="0"/>
              <a:t>       </a:t>
            </a:r>
            <a:r>
              <a:rPr smtClean="0">
                <a:solidFill>
                  <a:srgbClr val="002060"/>
                </a:solidFill>
              </a:rPr>
              <a:t>.</a:t>
            </a:r>
            <a:endParaRPr smtClean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313" y="2000250"/>
            <a:ext cx="714375" cy="1588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357313" y="2071688"/>
            <a:ext cx="714375" cy="158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2143108" y="2000240"/>
            <a:ext cx="1285875" cy="1587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20" name="Прямая соединительная линия 19"/>
          <p:cNvCxnSpPr/>
          <p:nvPr/>
        </p:nvCxnSpPr>
        <p:spPr>
          <a:xfrm>
            <a:off x="928662" y="2000240"/>
            <a:ext cx="285750" cy="1587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Левая круглая скобка 39"/>
          <p:cNvSpPr/>
          <p:nvPr/>
        </p:nvSpPr>
        <p:spPr>
          <a:xfrm>
            <a:off x="1071563" y="4286250"/>
            <a:ext cx="285750" cy="142875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53" name="Правая круглая скобка 52"/>
          <p:cNvSpPr/>
          <p:nvPr/>
        </p:nvSpPr>
        <p:spPr>
          <a:xfrm>
            <a:off x="2714625" y="4357688"/>
            <a:ext cx="357188" cy="133350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cxnSp>
        <p:nvCxnSpPr>
          <p:cNvPr id="30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4857752" y="2000240"/>
            <a:ext cx="1142999" cy="1587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grpSp>
        <p:nvGrpSpPr>
          <p:cNvPr id="33" name="Группа 22"/>
          <p:cNvGrpSpPr/>
          <p:nvPr/>
        </p:nvGrpSpPr>
        <p:grpSpPr bwMode="auto">
          <a:xfrm>
            <a:off x="1000100" y="2428868"/>
            <a:ext cx="1500198" cy="71438"/>
            <a:chOff x="2098358" y="2355726"/>
            <a:chExt cx="745450" cy="82803"/>
          </a:xfrm>
        </p:grpSpPr>
        <p:cxnSp>
          <p:nvCxnSpPr>
            <p:cNvPr id="34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36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38" name="Группа 22"/>
          <p:cNvGrpSpPr/>
          <p:nvPr/>
        </p:nvGrpSpPr>
        <p:grpSpPr bwMode="auto">
          <a:xfrm>
            <a:off x="1285852" y="4786322"/>
            <a:ext cx="571504" cy="71438"/>
            <a:chOff x="2098358" y="2355726"/>
            <a:chExt cx="745450" cy="82803"/>
          </a:xfrm>
        </p:grpSpPr>
        <p:cxnSp>
          <p:nvCxnSpPr>
            <p:cNvPr id="41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43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45" name="Группа 22"/>
          <p:cNvGrpSpPr/>
          <p:nvPr/>
        </p:nvGrpSpPr>
        <p:grpSpPr bwMode="auto">
          <a:xfrm>
            <a:off x="2214546" y="4786322"/>
            <a:ext cx="571504" cy="71438"/>
            <a:chOff x="2098358" y="2355726"/>
            <a:chExt cx="745450" cy="82803"/>
          </a:xfrm>
        </p:grpSpPr>
        <p:cxnSp>
          <p:nvCxnSpPr>
            <p:cNvPr id="46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48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cxnSp>
        <p:nvCxnSpPr>
          <p:cNvPr id="52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1214414" y="5357826"/>
            <a:ext cx="500066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56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2214546" y="5357826"/>
            <a:ext cx="571504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0" y="1357298"/>
            <a:ext cx="2971800" cy="533400"/>
          </a:xfrm>
          <a:prstGeom prst="flowChartAlternateProcess">
            <a:avLst/>
          </a:prstGeom>
          <a:solidFill>
            <a:srgbClr val="CCFF99"/>
          </a:solidFill>
          <a:ln w="28575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1447800" y="152400"/>
            <a:ext cx="6172200" cy="609600"/>
          </a:xfrm>
          <a:prstGeom prst="flowChartAlternateProcess">
            <a:avLst/>
          </a:prstGeom>
          <a:solidFill>
            <a:srgbClr val="CCFF99"/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ПЕРЕД СОЮЗОМ  И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СЛОЖНОСОЧИНЕННОМ ПРЕДЛОЖЕНИИ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0" y="2071678"/>
            <a:ext cx="3929090" cy="2428892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Наступила весна  ,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из теплых стран вернулись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перелетные птицы.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4953000" y="1219200"/>
            <a:ext cx="2971800" cy="533400"/>
          </a:xfrm>
          <a:prstGeom prst="flowChartAlternateProcess">
            <a:avLst/>
          </a:prstGeom>
          <a:solidFill>
            <a:srgbClr val="CCFF99"/>
          </a:solidFill>
          <a:ln w="28575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СТАВИТСЯ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4572000" y="3857628"/>
            <a:ext cx="4572000" cy="2714644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endParaRPr lang="ru-RU" sz="24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комнате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пробили часы и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наступила абсолютная тишина.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комнате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пробили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часы и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комнате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абсолютная тишина.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4724400" y="1828800"/>
            <a:ext cx="3962400" cy="2028828"/>
          </a:xfrm>
          <a:prstGeom prst="flowChartAlternateProcess">
            <a:avLst/>
          </a:prstGeom>
          <a:solidFill>
            <a:srgbClr val="CCFF99"/>
          </a:solidFill>
          <a:ln w="12700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абсолютном начале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есть общий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обоих простых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предложений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второстепенный член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 стрелкой 33"/>
          <p:cNvCxnSpPr>
            <a:stCxn id="13326" idx="2"/>
          </p:cNvCxnSpPr>
          <p:nvPr/>
        </p:nvCxnSpPr>
        <p:spPr>
          <a:xfrm rot="5400000">
            <a:off x="3409950" y="95250"/>
            <a:ext cx="457200" cy="1790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3326" idx="2"/>
          </p:cNvCxnSpPr>
          <p:nvPr/>
        </p:nvCxnSpPr>
        <p:spPr>
          <a:xfrm rot="16200000" flipH="1">
            <a:off x="5162550" y="133350"/>
            <a:ext cx="381000" cy="1638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22"/>
          <p:cNvGrpSpPr/>
          <p:nvPr/>
        </p:nvGrpSpPr>
        <p:grpSpPr bwMode="auto">
          <a:xfrm>
            <a:off x="857224" y="3071810"/>
            <a:ext cx="1571636" cy="71438"/>
            <a:chOff x="2098358" y="2355726"/>
            <a:chExt cx="745450" cy="82803"/>
          </a:xfrm>
        </p:grpSpPr>
        <p:cxnSp>
          <p:nvCxnSpPr>
            <p:cNvPr id="23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26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3" name="Группа 22"/>
          <p:cNvGrpSpPr/>
          <p:nvPr/>
        </p:nvGrpSpPr>
        <p:grpSpPr bwMode="auto">
          <a:xfrm>
            <a:off x="2500298" y="3429000"/>
            <a:ext cx="1357322" cy="45719"/>
            <a:chOff x="2098358" y="2355726"/>
            <a:chExt cx="745450" cy="82803"/>
          </a:xfrm>
        </p:grpSpPr>
        <p:cxnSp>
          <p:nvCxnSpPr>
            <p:cNvPr id="28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29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4" name="Группа 22"/>
          <p:cNvGrpSpPr/>
          <p:nvPr/>
        </p:nvGrpSpPr>
        <p:grpSpPr bwMode="auto">
          <a:xfrm>
            <a:off x="6572264" y="4286256"/>
            <a:ext cx="1143008" cy="71438"/>
            <a:chOff x="2098358" y="2355726"/>
            <a:chExt cx="745450" cy="82803"/>
          </a:xfrm>
        </p:grpSpPr>
        <p:cxnSp>
          <p:nvCxnSpPr>
            <p:cNvPr id="35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39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5" name="Группа 22"/>
          <p:cNvGrpSpPr/>
          <p:nvPr/>
        </p:nvGrpSpPr>
        <p:grpSpPr bwMode="auto">
          <a:xfrm>
            <a:off x="7215206" y="3786190"/>
            <a:ext cx="928694" cy="71438"/>
            <a:chOff x="2098358" y="2355726"/>
            <a:chExt cx="745450" cy="82803"/>
          </a:xfrm>
        </p:grpSpPr>
        <p:cxnSp>
          <p:nvCxnSpPr>
            <p:cNvPr id="41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42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cxnSp>
        <p:nvCxnSpPr>
          <p:cNvPr id="43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5072066" y="4286256"/>
            <a:ext cx="1428760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  <p:cxnSp>
        <p:nvCxnSpPr>
          <p:cNvPr id="32" name="Прямая соединительная линия 31"/>
          <p:cNvCxnSpPr>
            <a:cxnSpLocks noChangeShapeType="1"/>
          </p:cNvCxnSpPr>
          <p:nvPr/>
        </p:nvCxnSpPr>
        <p:spPr bwMode="auto">
          <a:xfrm>
            <a:off x="2428860" y="3071810"/>
            <a:ext cx="64294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3" name="Прямая соединительная линия 32"/>
          <p:cNvCxnSpPr>
            <a:cxnSpLocks noChangeShapeType="1"/>
          </p:cNvCxnSpPr>
          <p:nvPr/>
        </p:nvCxnSpPr>
        <p:spPr bwMode="auto">
          <a:xfrm>
            <a:off x="2357422" y="3857628"/>
            <a:ext cx="785818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8" name="Прямая соединительная линия 37"/>
          <p:cNvCxnSpPr>
            <a:cxnSpLocks noChangeShapeType="1"/>
          </p:cNvCxnSpPr>
          <p:nvPr/>
        </p:nvCxnSpPr>
        <p:spPr bwMode="auto">
          <a:xfrm>
            <a:off x="7786710" y="4286256"/>
            <a:ext cx="500066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grpSp>
        <p:nvGrpSpPr>
          <p:cNvPr id="48" name="Группа 22"/>
          <p:cNvGrpSpPr/>
          <p:nvPr/>
        </p:nvGrpSpPr>
        <p:grpSpPr bwMode="auto">
          <a:xfrm>
            <a:off x="4786314" y="4643446"/>
            <a:ext cx="1357322" cy="71438"/>
            <a:chOff x="2098358" y="2355726"/>
            <a:chExt cx="745450" cy="82803"/>
          </a:xfrm>
        </p:grpSpPr>
        <p:cxnSp>
          <p:nvCxnSpPr>
            <p:cNvPr id="49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50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cxnSp>
        <p:nvCxnSpPr>
          <p:cNvPr id="51" name="Прямая соединительная линия 50"/>
          <p:cNvCxnSpPr>
            <a:cxnSpLocks noChangeShapeType="1"/>
          </p:cNvCxnSpPr>
          <p:nvPr/>
        </p:nvCxnSpPr>
        <p:spPr bwMode="auto">
          <a:xfrm>
            <a:off x="7858148" y="4714884"/>
            <a:ext cx="1071570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30" grpId="0" animBg="1"/>
      <p:bldP spid="19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63" y="277813"/>
            <a:ext cx="8186737" cy="2151062"/>
          </a:xfrm>
        </p:spPr>
        <p:txBody>
          <a:bodyPr/>
          <a:lstStyle/>
          <a:p>
            <a:pPr eaLnBrk="1" hangingPunct="1"/>
            <a:r>
              <a:rPr lang="ru-RU" sz="3600" dirty="0" smtClean="0"/>
              <a:t>Укажите правильное объяснение постановки запятой или её отсутствия в предложении:</a:t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327275"/>
            <a:ext cx="77724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Огонь продолжал гореть () и снег вокруг него уже таял.</a:t>
            </a:r>
            <a:endParaRPr lang="ru-RU" sz="4000" dirty="0" smtClean="0"/>
          </a:p>
        </p:txBody>
      </p:sp>
      <p:pic>
        <p:nvPicPr>
          <p:cNvPr id="4100" name="Содержимое 5" descr="6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24433" y="188595"/>
            <a:ext cx="835025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63" y="620713"/>
            <a:ext cx="8186737" cy="2151062"/>
          </a:xfrm>
        </p:spPr>
        <p:txBody>
          <a:bodyPr/>
          <a:lstStyle/>
          <a:p>
            <a:pPr eaLnBrk="1" hangingPunct="1"/>
            <a:r>
              <a:rPr lang="ru-RU" sz="3600" dirty="0" smtClean="0"/>
              <a:t>Запятая перед союзом И ставится, так как предложение сложное.</a:t>
            </a:r>
            <a:br>
              <a:rPr lang="ru-RU" sz="3600" dirty="0" smtClean="0"/>
            </a:b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327275"/>
            <a:ext cx="77724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Огонь продолжал гореть, и снег вокруг него уже таял.</a:t>
            </a:r>
            <a:endParaRPr lang="ru-RU" sz="4000" dirty="0" smtClean="0"/>
          </a:p>
        </p:txBody>
      </p:sp>
      <p:pic>
        <p:nvPicPr>
          <p:cNvPr id="4100" name="Содержимое 5" descr="6.gif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24433" y="188595"/>
            <a:ext cx="835025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899795" y="836613"/>
            <a:ext cx="7772400" cy="1143000"/>
          </a:xfrm>
        </p:spPr>
        <p:txBody>
          <a:bodyPr/>
          <a:lstStyle/>
          <a:p>
            <a:r>
              <a:rPr lang="ru-RU" sz="3600" smtClean="0"/>
              <a:t>2.Укажите правильное объяснение постановки запятой или её отсутствия в предложении: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795" y="242062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Сердце у крошечных колибри относительно их веса огромное () и бьётся невероятно быстро.</a:t>
            </a:r>
            <a:endParaRPr lang="ru-RU" sz="3600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/>
          </a:p>
        </p:txBody>
      </p:sp>
      <p:pic>
        <p:nvPicPr>
          <p:cNvPr id="5124" name="Содержимое 3" descr="pro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15313" y="285750"/>
            <a:ext cx="785812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899795" y="836613"/>
            <a:ext cx="7772400" cy="1143000"/>
          </a:xfrm>
        </p:spPr>
        <p:txBody>
          <a:bodyPr/>
          <a:lstStyle/>
          <a:p>
            <a:r>
              <a:rPr lang="ru-RU" sz="3600" smtClean="0"/>
              <a:t>2.Запятая перед союзом И не ставится, так как он соединяет однородные сказуемые.</a:t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795" y="242062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Сердце у крошечных колибри относительно их веса огромное и бьётся невероятно быстро.</a:t>
            </a:r>
            <a:endParaRPr lang="ru-RU" sz="3600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400" dirty="0"/>
          </a:p>
        </p:txBody>
      </p:sp>
      <p:pic>
        <p:nvPicPr>
          <p:cNvPr id="5124" name="Содержимое 3" descr="pro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15313" y="285750"/>
            <a:ext cx="785812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914400" y="548958"/>
            <a:ext cx="7772400" cy="1143000"/>
          </a:xfrm>
        </p:spPr>
        <p:txBody>
          <a:bodyPr/>
          <a:lstStyle/>
          <a:p>
            <a:r>
              <a:rPr lang="ru-RU" sz="3600" smtClean="0"/>
              <a:t>3.Укажите правильное объяснение постановки запятой или её отсутствия в предложении:</a:t>
            </a: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2565400"/>
            <a:ext cx="777240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В воздухе повеяло  сыростью() и прохладой () и тревогой.</a:t>
            </a:r>
            <a:endParaRPr lang="ru-RU" sz="4000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40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8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43813" y="4929188"/>
            <a:ext cx="10715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914400" y="548958"/>
            <a:ext cx="7772400" cy="1143000"/>
          </a:xfrm>
        </p:spPr>
        <p:txBody>
          <a:bodyPr/>
          <a:lstStyle/>
          <a:p>
            <a:r>
              <a:rPr lang="ru-RU" sz="3600" smtClean="0"/>
              <a:t>3.</a:t>
            </a:r>
            <a:r>
              <a:rPr lang="ru-RU" sz="3600" smtClean="0">
                <a:sym typeface="+mn-ea"/>
              </a:rPr>
              <a:t>Запятая перед союзами И  ставится, так как они повторяются и  соединяют однородные дополнения.</a:t>
            </a:r>
            <a:endParaRPr lang="ru-RU" sz="36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2565400"/>
            <a:ext cx="777240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В воздухе повеяло  сыростью() и прохладой () и тревогой.</a:t>
            </a:r>
            <a:endParaRPr lang="ru-RU" sz="4000" dirty="0" smtClean="0">
              <a:solidFill>
                <a:srgbClr val="FF0000"/>
              </a:solidFill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40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8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643813" y="4929188"/>
            <a:ext cx="10715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828040" y="548958"/>
            <a:ext cx="7772400" cy="1143000"/>
          </a:xfrm>
        </p:spPr>
        <p:txBody>
          <a:bodyPr/>
          <a:lstStyle/>
          <a:p>
            <a:r>
              <a:rPr lang="ru-RU" sz="3600" dirty="0" smtClean="0"/>
              <a:t>4.Укажите правильное объяснение постановки запятой или её отсутствия в предложении: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795" y="227711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С деревьев падали листья () и птицы улетали в тёплые края.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pPr marL="514350" indent="-514350"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None/>
              <a:defRPr/>
            </a:pPr>
            <a:r>
              <a:rPr lang="ru-RU" dirty="0" smtClean="0"/>
              <a:t> </a:t>
            </a:r>
            <a:endParaRPr lang="ru-RU" dirty="0" smtClean="0"/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>
              <a:defRPr/>
            </a:pP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9220" name="Содержимое 3" descr="pro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44450"/>
            <a:ext cx="88582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5702321"/>
          </a:xfrm>
        </p:spPr>
        <p:txBody>
          <a:bodyPr/>
          <a:lstStyle/>
          <a:p>
            <a:pPr marL="0" indent="457200">
              <a:buNone/>
            </a:pPr>
            <a:r>
              <a:rPr lang="ru-RU" sz="2200" dirty="0" smtClean="0"/>
              <a:t>Задание 16. Расставьте знаки препинания. Укажите предложения, в которых нужно поставить ОДНУ запятую. Запишите номера этих предложений.</a:t>
            </a:r>
            <a:endParaRPr lang="ru-RU" sz="2200" dirty="0" smtClean="0"/>
          </a:p>
          <a:p>
            <a:pPr marL="0" indent="457200">
              <a:buNone/>
            </a:pP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1)  Кто-то терем прибирал да хозяев поджидал.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2)  В синтаксическом строе двух поэтических текстов мы можем найти как сходства так и различия.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3)  М. В. Ломоносовым было намечено разграничение знаменательных и служебных слов и в дальнейшем это разграничение поддерживалось крупнейшими представителями русской науки.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4)  Многие литературоведы и историки вновь и вновь спорят по поводу переписки Гёте с великим русским поэтом А. С. Пушкиным.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5)  А. С. Грин мог подробно описать как изгиб реки так и расположение домов как вековые леса так и уютные приморские города.</a:t>
            </a:r>
            <a:endParaRPr lang="ru-RU" sz="2200" dirty="0" smtClean="0"/>
          </a:p>
          <a:p>
            <a:endParaRPr lang="ru-RU" sz="2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828040" y="548958"/>
            <a:ext cx="7772400" cy="1143000"/>
          </a:xfrm>
        </p:spPr>
        <p:txBody>
          <a:bodyPr/>
          <a:lstStyle/>
          <a:p>
            <a:r>
              <a:rPr lang="ru-RU" sz="3600" dirty="0" smtClean="0"/>
              <a:t>4.</a:t>
            </a:r>
            <a:r>
              <a:rPr lang="ru-RU" sz="3600" dirty="0" smtClean="0">
                <a:sym typeface="+mn-ea"/>
              </a:rPr>
              <a:t>Запятая перед союзом И ставится, так как предложение сложное.</a:t>
            </a:r>
            <a:br>
              <a:rPr lang="ru-RU" sz="3600" dirty="0" smtClean="0">
                <a:sym typeface="+mn-ea"/>
              </a:rPr>
            </a:br>
            <a:r>
              <a:rPr lang="ru-RU" sz="3600" dirty="0" smtClean="0"/>
              <a:t> 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795" y="227711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С деревьев падали листья, и птицы улетали в тёплые края.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pPr marL="514350" indent="-514350"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None/>
              <a:defRPr/>
            </a:pPr>
            <a:r>
              <a:rPr lang="ru-RU" dirty="0" smtClean="0"/>
              <a:t> </a:t>
            </a:r>
            <a:endParaRPr lang="ru-RU" dirty="0" smtClean="0"/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 smtClean="0"/>
          </a:p>
          <a:p>
            <a:pPr>
              <a:defRPr/>
            </a:pP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9220" name="Содержимое 3" descr="pro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44450"/>
            <a:ext cx="88582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14400" y="456883"/>
            <a:ext cx="7772400" cy="1143000"/>
          </a:xfrm>
        </p:spPr>
        <p:txBody>
          <a:bodyPr/>
          <a:lstStyle/>
          <a:p>
            <a:r>
              <a:rPr lang="ru-RU" sz="3600" dirty="0" smtClean="0"/>
              <a:t>5.Укажите правильное объяснение постановки запятой или её отсутствия в предложении: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795" y="2205355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Однажды Лебедь () Рак () да Щука везти с поклажей воз взялись.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sz="2000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sz="2400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sz="2400" dirty="0" smtClean="0"/>
          </a:p>
          <a:p>
            <a:pPr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172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57213" y="5500688"/>
            <a:ext cx="871537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14400" y="1196658"/>
            <a:ext cx="7772400" cy="1143000"/>
          </a:xfrm>
        </p:spPr>
        <p:txBody>
          <a:bodyPr/>
          <a:lstStyle/>
          <a:p>
            <a:r>
              <a:rPr lang="ru-RU" sz="2800" dirty="0" smtClean="0"/>
              <a:t>5. Это простое предложение, осложненное однородными подлежащими. Первый и второй однородный член соединяются интонацией и разделяются запятой. Последний однородный член присоединяется одиночным союзом </a:t>
            </a:r>
            <a:r>
              <a:rPr lang="ru-RU" sz="2800" dirty="0" smtClean="0">
                <a:solidFill>
                  <a:srgbClr val="FF0000"/>
                </a:solidFill>
              </a:rPr>
              <a:t>да</a:t>
            </a:r>
            <a:r>
              <a:rPr lang="ru-RU" sz="2800" dirty="0" smtClean="0"/>
              <a:t> в значении 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, перед ним запятая не ставится.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8195" y="342900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Однажды Лебедь, Рак  да (=и) Щука везти с поклажей воз взялись.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sz="2000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sz="2400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sz="2400" dirty="0" smtClean="0"/>
          </a:p>
          <a:p>
            <a:pPr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172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57213" y="5500688"/>
            <a:ext cx="871537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914400" y="548958"/>
            <a:ext cx="7772400" cy="1143000"/>
          </a:xfrm>
        </p:spPr>
        <p:txBody>
          <a:bodyPr/>
          <a:lstStyle/>
          <a:p>
            <a:r>
              <a:rPr lang="ru-RU" sz="3600" dirty="0" smtClean="0"/>
              <a:t>6.Укажите правильное объяснение постановки запятой или её отсутствия в предложении: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637155"/>
            <a:ext cx="777240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Мы очень торопились () да все равно опоздали на автобус.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40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819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01000" y="285750"/>
            <a:ext cx="7953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914400" y="836613"/>
            <a:ext cx="7772400" cy="1143000"/>
          </a:xfrm>
        </p:spPr>
        <p:txBody>
          <a:bodyPr/>
          <a:lstStyle/>
          <a:p>
            <a:r>
              <a:rPr lang="ru-RU" sz="3600" dirty="0" smtClean="0"/>
              <a:t>6. Простое предложение осложнено однородными сказуемыми, которые связаны союзом </a:t>
            </a:r>
            <a:r>
              <a:rPr lang="ru-RU" sz="3600" dirty="0" smtClean="0">
                <a:solidFill>
                  <a:srgbClr val="FF0000"/>
                </a:solidFill>
              </a:rPr>
              <a:t>да</a:t>
            </a:r>
            <a:r>
              <a:rPr lang="ru-RU" sz="3600" dirty="0" smtClean="0"/>
              <a:t> в значении союза </a:t>
            </a:r>
            <a:r>
              <a:rPr lang="ru-RU" sz="3600" dirty="0" smtClean="0">
                <a:solidFill>
                  <a:srgbClr val="FF0000"/>
                </a:solidFill>
              </a:rPr>
              <a:t>но</a:t>
            </a:r>
            <a:r>
              <a:rPr lang="ru-RU" sz="3600" dirty="0" smtClean="0"/>
              <a:t>, поэтому перед да ставится запятая.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637155"/>
            <a:ext cx="7772400" cy="4530725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Мы очень торопились, да (=но) все равно опоздали на автобус.</a:t>
            </a:r>
            <a:r>
              <a:rPr lang="ru-RU" sz="4000" dirty="0" smtClean="0"/>
              <a:t> </a:t>
            </a:r>
            <a:endParaRPr lang="ru-RU" sz="40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4000" dirty="0" smtClean="0"/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819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001000" y="285750"/>
            <a:ext cx="79533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8040" y="620713"/>
            <a:ext cx="7772400" cy="1143000"/>
          </a:xfrm>
        </p:spPr>
        <p:txBody>
          <a:bodyPr/>
          <a:lstStyle/>
          <a:p>
            <a:r>
              <a:rPr lang="ru-RU" sz="3600" dirty="0" smtClean="0"/>
              <a:t>7.Укажите правильное объяснение постановки запятой или её отсутствия в предложении: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206121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Воины вооружены мечами () и пиками () и одеты в железные латы.</a:t>
            </a:r>
            <a:endParaRPr lang="ru-RU" sz="4000" dirty="0" smtClean="0">
              <a:solidFill>
                <a:srgbClr val="FF0000"/>
              </a:solidFill>
              <a:latin typeface="+mj-lt"/>
            </a:endParaRPr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>
              <a:latin typeface="+mj-lt"/>
            </a:endParaRPr>
          </a:p>
        </p:txBody>
      </p:sp>
      <p:pic>
        <p:nvPicPr>
          <p:cNvPr id="12292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2875" y="5214938"/>
            <a:ext cx="121443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28040" y="1340168"/>
            <a:ext cx="7772400" cy="1143000"/>
          </a:xfrm>
        </p:spPr>
        <p:txBody>
          <a:bodyPr/>
          <a:lstStyle/>
          <a:p>
            <a:r>
              <a:rPr lang="ru-RU" sz="2400" dirty="0" smtClean="0"/>
              <a:t>7. </a:t>
            </a:r>
            <a:r>
              <a:rPr lang="ru-RU" sz="2800" dirty="0" smtClean="0"/>
              <a:t>Простое предложение осложнено двумя рядами однородных членов: однородными сказуемыми, соединенными одиночным союзом 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, запятая перед которым не ставится,  и однородными дополнениями, также соединенными одиночным союзом 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, перед которым запятая отсутствует. </a:t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3357245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Воины вооружены мечами  и пиками и одеты в железные латы.</a:t>
            </a:r>
            <a:endParaRPr lang="ru-RU" sz="4000" dirty="0" smtClean="0">
              <a:solidFill>
                <a:srgbClr val="FF0000"/>
              </a:solidFill>
              <a:latin typeface="+mj-lt"/>
            </a:endParaRPr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dirty="0">
              <a:latin typeface="+mj-lt"/>
            </a:endParaRPr>
          </a:p>
        </p:txBody>
      </p:sp>
      <p:pic>
        <p:nvPicPr>
          <p:cNvPr id="12292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2875" y="5214938"/>
            <a:ext cx="121443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899795" y="620713"/>
            <a:ext cx="7772400" cy="1143000"/>
          </a:xfrm>
        </p:spPr>
        <p:txBody>
          <a:bodyPr/>
          <a:lstStyle/>
          <a:p>
            <a:r>
              <a:rPr lang="ru-RU" sz="3600" dirty="0" smtClean="0"/>
              <a:t>8.Укажите правильное объяснение постановки запятой или её отсутствия в предложении: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77110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Багряные () и золотые () желтые () и зеленые () коричневые () и серые листья кружили в воздухе.</a:t>
            </a:r>
            <a:endParaRPr lang="ru-RU" sz="4000" dirty="0" smtClean="0">
              <a:solidFill>
                <a:srgbClr val="FF0000"/>
              </a:solidFill>
              <a:latin typeface="+mj-lt"/>
            </a:endParaRPr>
          </a:p>
          <a:p>
            <a:pPr marL="514350" indent="-514350"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None/>
              <a:defRPr/>
            </a:pPr>
            <a:r>
              <a:rPr lang="ru-RU" dirty="0" smtClean="0"/>
              <a:t> </a:t>
            </a:r>
            <a:endParaRPr lang="ru-RU" dirty="0">
              <a:latin typeface="+mj-lt"/>
            </a:endParaRPr>
          </a:p>
        </p:txBody>
      </p:sp>
      <p:pic>
        <p:nvPicPr>
          <p:cNvPr id="10244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88" y="5357813"/>
            <a:ext cx="120332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899795" y="980123"/>
            <a:ext cx="7772400" cy="1143000"/>
          </a:xfrm>
        </p:spPr>
        <p:txBody>
          <a:bodyPr/>
          <a:lstStyle/>
          <a:p>
            <a:r>
              <a:rPr lang="ru-RU" sz="2800" dirty="0" smtClean="0"/>
              <a:t>8.Простое предложение осложнено однородными определениями, которые объединены в пары союзами 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. Пары однородных членов соединяются интонацией и разделяются запятыми. Внутри пар запятая перед одиночным союзом </a:t>
            </a:r>
            <a:r>
              <a:rPr lang="ru-RU" sz="2800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 не ставится.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2185" y="2637155"/>
            <a:ext cx="7772400" cy="4530725"/>
          </a:xfrm>
        </p:spPr>
        <p:txBody>
          <a:bodyPr/>
          <a:lstStyle/>
          <a:p>
            <a:pPr>
              <a:defRPr/>
            </a:pPr>
            <a:endParaRPr lang="ru-RU" sz="4000" dirty="0" smtClean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Багряные и золотые, желтые  и зеленые, коричневые и серые листья кружили в воздухе.</a:t>
            </a:r>
            <a:endParaRPr lang="ru-RU" sz="4000" dirty="0" smtClean="0">
              <a:solidFill>
                <a:srgbClr val="FF0000"/>
              </a:solidFill>
              <a:latin typeface="+mj-lt"/>
            </a:endParaRPr>
          </a:p>
          <a:p>
            <a:pPr marL="514350" indent="-514350">
              <a:buFont typeface="Wingdings" panose="05000000000000000000" pitchFamily="2" charset="2"/>
              <a:buNone/>
              <a:defRPr/>
            </a:pPr>
            <a:endParaRPr lang="ru-RU" dirty="0" smtClean="0"/>
          </a:p>
          <a:p>
            <a:pPr marL="514350" indent="-514350">
              <a:buFont typeface="Wingdings" panose="05000000000000000000" pitchFamily="2" charset="2"/>
              <a:buNone/>
              <a:defRPr/>
            </a:pPr>
            <a:r>
              <a:rPr lang="ru-RU" dirty="0" smtClean="0"/>
              <a:t> </a:t>
            </a:r>
            <a:endParaRPr lang="ru-RU" dirty="0">
              <a:latin typeface="+mj-lt"/>
            </a:endParaRPr>
          </a:p>
        </p:txBody>
      </p:sp>
      <p:pic>
        <p:nvPicPr>
          <p:cNvPr id="10244" name="Рисунок 3" descr="Картинка 436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88" y="5357813"/>
            <a:ext cx="120332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899795" y="539433"/>
            <a:ext cx="7772400" cy="1143000"/>
          </a:xfrm>
        </p:spPr>
        <p:txBody>
          <a:bodyPr/>
          <a:lstStyle/>
          <a:p>
            <a:r>
              <a:rPr lang="ru-RU" sz="3600" dirty="0" smtClean="0"/>
              <a:t>9.Укажите правильное объяснение постановки запятой или её отсутствия в предложении:</a:t>
            </a: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8040" y="2421255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Блеснула огненная молния () и густой лес мгновенно озарился светом ярко-красного пламени.</a:t>
            </a:r>
            <a:endParaRPr lang="ru-RU" sz="4000" dirty="0" smtClean="0">
              <a:solidFill>
                <a:srgbClr val="FF0000"/>
              </a:solidFill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1268" name="Содержимое 3" descr="pro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15313" y="44450"/>
            <a:ext cx="928687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Надо знать: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Понятие об однородных членах предложения 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Правила постановки знаков препинания при однородных членах предложения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Понятие и сложносочиненном предложении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Правила постановки знаков препинания в сложносочиненных предложениях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Группы сочинительных союзов</a:t>
            </a:r>
            <a:endParaRPr lang="ru-RU" dirty="0" smtClean="0"/>
          </a:p>
          <a:p>
            <a:pPr marL="514350" indent="-514350">
              <a:buAutoNum type="arabicParenR"/>
            </a:pPr>
            <a:endParaRPr lang="ru-RU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828040" y="548958"/>
            <a:ext cx="7772400" cy="1143000"/>
          </a:xfrm>
        </p:spPr>
        <p:txBody>
          <a:bodyPr/>
          <a:lstStyle/>
          <a:p>
            <a:r>
              <a:rPr lang="ru-RU" sz="3600" dirty="0" smtClean="0"/>
              <a:t>9. </a:t>
            </a:r>
            <a:r>
              <a:rPr lang="ru-RU" sz="3600" dirty="0" smtClean="0">
                <a:sym typeface="+mn-ea"/>
              </a:rPr>
              <a:t>Запятая перед союзом </a:t>
            </a:r>
            <a:r>
              <a:rPr lang="ru-RU" sz="3600" dirty="0" smtClean="0">
                <a:solidFill>
                  <a:srgbClr val="FF0000"/>
                </a:solidFill>
                <a:sym typeface="+mn-ea"/>
              </a:rPr>
              <a:t>и</a:t>
            </a:r>
            <a:r>
              <a:rPr lang="ru-RU" sz="3600" dirty="0" smtClean="0">
                <a:sym typeface="+mn-ea"/>
              </a:rPr>
              <a:t> ставится, так как предложение сложное.</a:t>
            </a:r>
            <a:br>
              <a:rPr lang="ru-RU" sz="3600" dirty="0" smtClean="0">
                <a:sym typeface="+mn-ea"/>
              </a:rPr>
            </a:br>
            <a:endParaRPr lang="ru-RU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8040" y="2421255"/>
            <a:ext cx="7772400" cy="4530725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+mj-lt"/>
              </a:rPr>
              <a:t>Блеснула огненная молния () и густой лес мгновенно озарился светом ярко-красного пламени.</a:t>
            </a:r>
            <a:endParaRPr lang="ru-RU" sz="4000" dirty="0" smtClean="0">
              <a:solidFill>
                <a:srgbClr val="FF0000"/>
              </a:solidFill>
              <a:latin typeface="+mj-lt"/>
            </a:endParaRPr>
          </a:p>
          <a:p>
            <a:pPr marL="457200" indent="-45720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>
              <a:defRPr/>
            </a:pPr>
            <a:endParaRPr lang="ru-RU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1268" name="Содержимое 3" descr="prof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15313" y="44450"/>
            <a:ext cx="928687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14400" y="662305"/>
            <a:ext cx="7872730" cy="4837430"/>
          </a:xfrm>
        </p:spPr>
        <p:txBody>
          <a:bodyPr/>
          <a:lstStyle/>
          <a:p>
            <a:r>
              <a:rPr lang="ru-RU" sz="2800" dirty="0" smtClean="0"/>
              <a:t>10. </a:t>
            </a:r>
            <a:r>
              <a:rPr lang="ru-RU" sz="3600" dirty="0" smtClean="0"/>
              <a:t>Укажите правильное объяснение постановки запятой или её отсутствия в предложении:</a:t>
            </a:r>
            <a:br>
              <a:rPr lang="ru-RU" sz="3600" dirty="0" smtClean="0"/>
            </a:br>
            <a:br>
              <a:rPr lang="ru-RU" sz="28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Рано утром меня разбудил барабан () и затем я пошёл на сборное место.</a:t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1331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2238" y="5286375"/>
            <a:ext cx="11636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14400" y="662305"/>
            <a:ext cx="7872730" cy="4837430"/>
          </a:xfrm>
        </p:spPr>
        <p:txBody>
          <a:bodyPr/>
          <a:lstStyle/>
          <a:p>
            <a:br>
              <a:rPr lang="ru-RU" sz="2800" dirty="0" smtClean="0"/>
            </a:br>
            <a:r>
              <a:rPr lang="ru-RU" sz="2800" dirty="0" smtClean="0"/>
              <a:t>10. Предложение сложное, простые предложения соединены союзом</a:t>
            </a:r>
            <a:r>
              <a:rPr lang="ru-RU" sz="2800" dirty="0" smtClean="0">
                <a:solidFill>
                  <a:srgbClr val="FF0000"/>
                </a:solidFill>
              </a:rPr>
              <a:t> и</a:t>
            </a:r>
            <a:r>
              <a:rPr lang="ru-RU" sz="2800" dirty="0" smtClean="0"/>
              <a:t>. Но запятая перед союзом не ставится, так как у простых предложений есть общий второстепенный член - обстоятельство времени.</a:t>
            </a:r>
            <a:br>
              <a:rPr lang="ru-RU" sz="3600" dirty="0" smtClean="0"/>
            </a:br>
            <a:br>
              <a:rPr lang="ru-RU" sz="28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Рано утром меня разбудил барабан  и затем я пошёл на сборное место.</a:t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1331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2238" y="5286375"/>
            <a:ext cx="11636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828040" y="1340168"/>
            <a:ext cx="7872413" cy="2508250"/>
          </a:xfrm>
        </p:spPr>
        <p:txBody>
          <a:bodyPr/>
          <a:lstStyle/>
          <a:p>
            <a:r>
              <a:rPr lang="ru-RU" sz="3600" dirty="0" smtClean="0"/>
              <a:t>11.Укажите правильное объяснение постановки запятой или её отсутствия в предложении:</a:t>
            </a:r>
            <a:br>
              <a:rPr lang="ru-RU" sz="3600" dirty="0" smtClean="0"/>
            </a:br>
            <a:br>
              <a:rPr lang="ru-RU" sz="28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Литературе нужны () как талантливые писатели () так и талантливые читатели.</a:t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1331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2238" y="5286375"/>
            <a:ext cx="11636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828040" y="1772603"/>
            <a:ext cx="7872413" cy="2508250"/>
          </a:xfrm>
        </p:spPr>
        <p:txBody>
          <a:bodyPr/>
          <a:lstStyle/>
          <a:p>
            <a:r>
              <a:rPr lang="ru-RU" sz="3600" dirty="0" smtClean="0"/>
              <a:t>11. Простое предложение осложнено однородными подлежащими, которые связаны составным союзом </a:t>
            </a:r>
            <a:r>
              <a:rPr lang="ru-RU" sz="3600" dirty="0" smtClean="0">
                <a:solidFill>
                  <a:srgbClr val="FF0000"/>
                </a:solidFill>
              </a:rPr>
              <a:t>как..., так и</a:t>
            </a:r>
            <a:r>
              <a:rPr lang="ru-RU" sz="3600" dirty="0" smtClean="0"/>
              <a:t>. Запятая ставится только перед второй частью союза.</a:t>
            </a:r>
            <a:br>
              <a:rPr lang="ru-RU" sz="28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Литературе нужны  как талантливые писатели, так и талантливые читатели.</a:t>
            </a:r>
            <a:br>
              <a:rPr lang="ru-RU" sz="4000" dirty="0" smtClean="0"/>
            </a:br>
            <a:endParaRPr lang="ru-RU" sz="4000" dirty="0" smtClean="0"/>
          </a:p>
        </p:txBody>
      </p:sp>
      <p:pic>
        <p:nvPicPr>
          <p:cNvPr id="1331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2238" y="5286375"/>
            <a:ext cx="11636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72185" y="1340803"/>
            <a:ext cx="7872413" cy="2508250"/>
          </a:xfrm>
        </p:spPr>
        <p:txBody>
          <a:bodyPr/>
          <a:lstStyle/>
          <a:p>
            <a:r>
              <a:rPr lang="ru-RU" sz="3600" dirty="0" smtClean="0"/>
              <a:t>12. Укажите правильное объяснение постановки запятой или её отсутствия в предложении:</a:t>
            </a:r>
            <a:br>
              <a:rPr lang="ru-RU" sz="3600" dirty="0" smtClean="0"/>
            </a:br>
            <a:br>
              <a:rPr lang="ru-RU" sz="28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В своих картинах Левитан не уходил в сказочный мир () или в древнерусскую старину.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2786063"/>
            <a:ext cx="7615237" cy="3344862"/>
          </a:xfrm>
        </p:spPr>
        <p:txBody>
          <a:bodyPr/>
          <a:lstStyle/>
          <a:p>
            <a:pPr marL="514350" indent="-514350">
              <a:buFont typeface="Wingdings" panose="05000000000000000000" pitchFamily="2" charset="2"/>
              <a:buAutoNum type="arabicParenR"/>
              <a:defRPr/>
            </a:pPr>
            <a:endParaRPr lang="ru-RU" sz="2000" dirty="0" smtClean="0">
              <a:latin typeface="+mj-lt"/>
            </a:endParaRPr>
          </a:p>
        </p:txBody>
      </p:sp>
      <p:pic>
        <p:nvPicPr>
          <p:cNvPr id="1331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2238" y="5286375"/>
            <a:ext cx="11636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72185" y="1844993"/>
            <a:ext cx="7872413" cy="2508250"/>
          </a:xfrm>
        </p:spPr>
        <p:txBody>
          <a:bodyPr/>
          <a:lstStyle/>
          <a:p>
            <a:r>
              <a:rPr lang="ru-RU" sz="3600" dirty="0" smtClean="0"/>
              <a:t>12. Простое предложение осложнено однородными обстоятельствами, которые соединены одиночным союзом или, запятая перед ним не ставится.</a:t>
            </a:r>
            <a:br>
              <a:rPr lang="ru-RU" sz="3600" dirty="0" smtClean="0"/>
            </a:br>
            <a:br>
              <a:rPr lang="ru-RU" sz="2800" dirty="0" smtClean="0"/>
            </a:br>
            <a:r>
              <a:rPr lang="ru-RU" sz="4000" dirty="0" smtClean="0">
                <a:solidFill>
                  <a:srgbClr val="FF0000"/>
                </a:solidFill>
              </a:rPr>
              <a:t>В своих картинах Левитан не уходил в сказочный мир или в древнерусскую старину.</a:t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63" y="2786063"/>
            <a:ext cx="7615237" cy="3344862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endParaRPr lang="ru-RU" sz="2000" dirty="0" smtClean="0">
              <a:latin typeface="+mj-lt"/>
            </a:endParaRPr>
          </a:p>
        </p:txBody>
      </p:sp>
      <p:pic>
        <p:nvPicPr>
          <p:cNvPr id="13316" name="Рисунок 4" descr="Картинка 375 из 178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2238" y="5286375"/>
            <a:ext cx="11636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5702321"/>
          </a:xfrm>
        </p:spPr>
        <p:txBody>
          <a:bodyPr/>
          <a:lstStyle/>
          <a:p>
            <a:pPr marL="0" indent="457200">
              <a:buNone/>
            </a:pPr>
            <a:r>
              <a:rPr lang="ru-RU" sz="2200" dirty="0" smtClean="0"/>
              <a:t>Задание 16. Расставьте знаки препинания. Укажите предложения, в которых нужно поставить ОДНУ запятую. Запишите номера этих предложений.</a:t>
            </a:r>
            <a:endParaRPr lang="ru-RU" sz="2200" dirty="0" smtClean="0"/>
          </a:p>
          <a:p>
            <a:pPr marL="0" indent="457200">
              <a:buNone/>
            </a:pP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1)  Кто-то терем прибирал да хозяев поджидал.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2)  В синтаксическом строе двух поэтических текстов мы можем найти как сходства так и различия.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3)  М. В. Ломоносовым было намечено разграничение знаменательных и служебных слов и в дальнейшем это разграничение поддерживалось крупнейшими представителями русской науки.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4)  Многие литературоведы и историки вновь и вновь спорят по поводу переписки Гёте с великим русским поэтом А. С. Пушкиным.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5)  А. С. Грин мог подробно описать как изгиб реки так и расположение домов как вековые леса так и уютные приморские города.                                           </a:t>
            </a:r>
            <a:endParaRPr lang="ru-RU" sz="2200" dirty="0" smtClean="0"/>
          </a:p>
          <a:p>
            <a:endParaRPr lang="ru-RU" sz="2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5702321"/>
          </a:xfrm>
        </p:spPr>
        <p:txBody>
          <a:bodyPr/>
          <a:lstStyle/>
          <a:p>
            <a:pPr marL="0" indent="457200">
              <a:buNone/>
            </a:pPr>
            <a:r>
              <a:rPr lang="ru-RU" sz="2200" dirty="0" smtClean="0"/>
              <a:t>Задание 16. Расставьте знаки препинания. Укажите предложения, в которых нужно поставить ОДНУ запятую. Запишите номера этих предложений.</a:t>
            </a:r>
            <a:endParaRPr lang="ru-RU" sz="2200" dirty="0" smtClean="0"/>
          </a:p>
          <a:p>
            <a:pPr marL="0" indent="457200">
              <a:buNone/>
            </a:pP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1)  Кто-то терем прибирал да хозяев поджидал.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2)  В синтаксическом строе двух поэтических текстов мы можем найти </a:t>
            </a:r>
            <a:r>
              <a:rPr lang="ru-RU" sz="2200" dirty="0" smtClean="0">
                <a:solidFill>
                  <a:srgbClr val="FF0000"/>
                </a:solidFill>
              </a:rPr>
              <a:t>как</a:t>
            </a:r>
            <a:r>
              <a:rPr lang="ru-RU" sz="2200" dirty="0" smtClean="0"/>
              <a:t> сходства, </a:t>
            </a:r>
            <a:r>
              <a:rPr lang="ru-RU" sz="2200" dirty="0" smtClean="0">
                <a:solidFill>
                  <a:srgbClr val="FF0000"/>
                </a:solidFill>
              </a:rPr>
              <a:t>так</a:t>
            </a:r>
            <a:r>
              <a:rPr lang="ru-RU" sz="2200" dirty="0" smtClean="0"/>
              <a:t> и различия.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3)  М. В. Ломоносовым было намечено разграничение знаменательных и служебных слов,  и в дальнейшем это разграничение поддерживалось крупнейшими представителями русской науки.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4)  Многие литературоведы и историки вновь и вновь спорят по поводу переписки Гёте с великим русским поэтом А. С. Пушкиным.</a:t>
            </a:r>
            <a:endParaRPr lang="ru-RU" sz="2200" dirty="0" smtClean="0"/>
          </a:p>
          <a:p>
            <a:pPr marL="0" indent="457200">
              <a:buNone/>
            </a:pPr>
            <a:r>
              <a:rPr lang="ru-RU" sz="2200" dirty="0" smtClean="0"/>
              <a:t>5)  А. С. Грин мог подробно описать как изгиб реки так и расположение домов как вековые леса так и уютные приморские города.                                             Ответ: 2, 3</a:t>
            </a:r>
            <a:endParaRPr lang="ru-RU" sz="2200" dirty="0" smtClean="0"/>
          </a:p>
          <a:p>
            <a:endParaRPr lang="ru-RU" sz="2200" dirty="0"/>
          </a:p>
        </p:txBody>
      </p:sp>
      <p:cxnSp>
        <p:nvCxnSpPr>
          <p:cNvPr id="13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2483468" y="2997190"/>
            <a:ext cx="1285875" cy="1587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2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4571983" y="2998460"/>
            <a:ext cx="1285875" cy="1587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4" name="Прямая соединительная линия 3"/>
          <p:cNvCxnSpPr>
            <a:cxnSpLocks noChangeShapeType="1"/>
          </p:cNvCxnSpPr>
          <p:nvPr/>
        </p:nvCxnSpPr>
        <p:spPr bwMode="auto">
          <a:xfrm>
            <a:off x="5754692" y="3429308"/>
            <a:ext cx="2057400" cy="0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5" name="Прямая соединительная линия 3"/>
          <p:cNvCxnSpPr>
            <a:cxnSpLocks noChangeShapeType="1"/>
          </p:cNvCxnSpPr>
          <p:nvPr/>
        </p:nvCxnSpPr>
        <p:spPr bwMode="auto">
          <a:xfrm>
            <a:off x="213682" y="4077643"/>
            <a:ext cx="2057400" cy="0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grpSp>
        <p:nvGrpSpPr>
          <p:cNvPr id="33" name="Группа 22"/>
          <p:cNvGrpSpPr/>
          <p:nvPr/>
        </p:nvGrpSpPr>
        <p:grpSpPr bwMode="auto">
          <a:xfrm>
            <a:off x="2339340" y="4148455"/>
            <a:ext cx="2070100" cy="76200"/>
            <a:chOff x="2098358" y="2355726"/>
            <a:chExt cx="745450" cy="82803"/>
          </a:xfrm>
        </p:grpSpPr>
        <p:cxnSp>
          <p:nvCxnSpPr>
            <p:cNvPr id="34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36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6" name="Группа 22"/>
          <p:cNvGrpSpPr/>
          <p:nvPr/>
        </p:nvGrpSpPr>
        <p:grpSpPr bwMode="auto">
          <a:xfrm>
            <a:off x="3636010" y="3429000"/>
            <a:ext cx="2070100" cy="76200"/>
            <a:chOff x="2098358" y="2355726"/>
            <a:chExt cx="745450" cy="82803"/>
          </a:xfrm>
        </p:grpSpPr>
        <p:cxnSp>
          <p:nvCxnSpPr>
            <p:cNvPr id="7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8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914400" y="277813"/>
          <a:ext cx="7015186" cy="1008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15363" name="Picture 4" descr="C:\Documents and Settings\Елена\Рабочий стол\Рисунок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38" y="1571625"/>
            <a:ext cx="487362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Предложения с однородными членами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972072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Наступающая весна несла (</a:t>
            </a:r>
            <a:r>
              <a:rPr lang="ru-RU" i="1" dirty="0" smtClean="0">
                <a:solidFill>
                  <a:srgbClr val="FF0000"/>
                </a:solidFill>
              </a:rPr>
              <a:t>Что?</a:t>
            </a:r>
            <a:r>
              <a:rPr lang="ru-RU" i="1" dirty="0" smtClean="0"/>
              <a:t>) щебетание</a:t>
            </a: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птиц, теплые ветра, яркое солнце и</a:t>
            </a: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неповторимые  ароматы.</a:t>
            </a:r>
            <a:r>
              <a:rPr lang="en-US" i="1" dirty="0" smtClean="0"/>
              <a:t>[      </a:t>
            </a:r>
            <a:r>
              <a:rPr lang="ru-RU" i="1" dirty="0" smtClean="0"/>
              <a:t>,</a:t>
            </a:r>
            <a:r>
              <a:rPr lang="en-US" i="1" dirty="0" smtClean="0"/>
              <a:t>    </a:t>
            </a:r>
            <a:r>
              <a:rPr lang="ru-RU" i="1" dirty="0" smtClean="0"/>
              <a:t>,</a:t>
            </a:r>
            <a:r>
              <a:rPr lang="en-US" i="1" dirty="0" smtClean="0"/>
              <a:t>     </a:t>
            </a:r>
            <a:r>
              <a:rPr lang="ru-RU" i="1" dirty="0" smtClean="0"/>
              <a:t>и     </a:t>
            </a:r>
            <a:r>
              <a:rPr lang="en-US" i="1" dirty="0" smtClean="0"/>
              <a:t>]</a:t>
            </a:r>
            <a:r>
              <a:rPr lang="ru-RU" i="1" dirty="0" smtClean="0"/>
              <a:t>.</a:t>
            </a:r>
            <a:endParaRPr lang="ru-RU" i="1" dirty="0" smtClean="0"/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		ОЧП зависят от одного слова, отвечают на  один вопрос, являются одним и тем же членом предложения, чаще всего относятся к одной части речи. В предложении соединяются интонацией или </a:t>
            </a:r>
            <a:r>
              <a:rPr lang="ru-RU" sz="2400" dirty="0" smtClean="0">
                <a:solidFill>
                  <a:srgbClr val="00B050"/>
                </a:solidFill>
              </a:rPr>
              <a:t>сочинительными союзами</a:t>
            </a:r>
            <a:r>
              <a:rPr lang="ru-RU" sz="2400" dirty="0" smtClean="0">
                <a:solidFill>
                  <a:srgbClr val="FF0000"/>
                </a:solidFill>
              </a:rPr>
              <a:t>,  разделяются запятыми.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cxnSpLocks noChangeShapeType="1"/>
          </p:cNvCxnSpPr>
          <p:nvPr/>
        </p:nvCxnSpPr>
        <p:spPr bwMode="auto">
          <a:xfrm>
            <a:off x="2857488" y="2071678"/>
            <a:ext cx="100013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grpSp>
        <p:nvGrpSpPr>
          <p:cNvPr id="6" name="Группа 22"/>
          <p:cNvGrpSpPr/>
          <p:nvPr/>
        </p:nvGrpSpPr>
        <p:grpSpPr bwMode="auto">
          <a:xfrm>
            <a:off x="3857620" y="2071678"/>
            <a:ext cx="1000132" cy="71438"/>
            <a:chOff x="2098358" y="2355726"/>
            <a:chExt cx="745450" cy="82803"/>
          </a:xfrm>
        </p:grpSpPr>
        <p:cxnSp>
          <p:nvCxnSpPr>
            <p:cNvPr id="7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8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cxnSp>
        <p:nvCxnSpPr>
          <p:cNvPr id="9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6215074" y="2071678"/>
            <a:ext cx="2000264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11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2857488" y="3143248"/>
            <a:ext cx="1214446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14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5286380" y="3143248"/>
            <a:ext cx="1214446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16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3143240" y="4143380"/>
            <a:ext cx="1571636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"/>
            <a:miter lim="800000"/>
          </a:ln>
        </p:spPr>
      </p:cxnSp>
      <p:cxnSp>
        <p:nvCxnSpPr>
          <p:cNvPr id="21" name="Прямая со стрелкой 20"/>
          <p:cNvCxnSpPr/>
          <p:nvPr/>
        </p:nvCxnSpPr>
        <p:spPr>
          <a:xfrm rot="5400000">
            <a:off x="3393273" y="2035959"/>
            <a:ext cx="714380" cy="64294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071934" y="2071678"/>
            <a:ext cx="1428760" cy="71438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3250397" y="2893215"/>
            <a:ext cx="1714512" cy="7143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14744" y="2357430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Что?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5143504" y="3786190"/>
            <a:ext cx="357190" cy="28575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643570" y="3786190"/>
            <a:ext cx="357190" cy="28575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072198" y="3786190"/>
            <a:ext cx="357190" cy="28575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929454" y="3786190"/>
            <a:ext cx="357190" cy="28575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786050" y="214311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Что?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14876" y="214311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Что?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7813"/>
            <a:ext cx="8043890" cy="1143000"/>
          </a:xfrm>
        </p:spPr>
        <p:txBody>
          <a:bodyPr/>
          <a:lstStyle/>
          <a:p>
            <a:r>
              <a:rPr lang="ru-RU" dirty="0" smtClean="0"/>
              <a:t>Сложносочиненное 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8043890" cy="4530725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[</a:t>
            </a:r>
            <a:r>
              <a:rPr lang="ru-RU" i="1" dirty="0" smtClean="0"/>
              <a:t>Наступила долгожданная весна</a:t>
            </a:r>
            <a:r>
              <a:rPr lang="en-US" i="1" dirty="0" smtClean="0"/>
              <a:t>]</a:t>
            </a:r>
            <a:r>
              <a:rPr lang="ru-RU" i="1" dirty="0" smtClean="0"/>
              <a:t>, и </a:t>
            </a:r>
            <a:r>
              <a:rPr lang="en-US" i="1" dirty="0" smtClean="0"/>
              <a:t>[</a:t>
            </a:r>
            <a:r>
              <a:rPr lang="ru-RU" i="1" dirty="0" smtClean="0"/>
              <a:t>всё</a:t>
            </a: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 в природе повеселело</a:t>
            </a:r>
            <a:r>
              <a:rPr lang="en-US" i="1" dirty="0" smtClean="0"/>
              <a:t>]</a:t>
            </a:r>
            <a:r>
              <a:rPr lang="ru-RU" i="1" dirty="0" smtClean="0"/>
              <a:t>. </a:t>
            </a:r>
            <a:r>
              <a:rPr lang="en-US" i="1" dirty="0" smtClean="0"/>
              <a:t>[         ],</a:t>
            </a:r>
            <a:r>
              <a:rPr lang="ru-RU" i="1" dirty="0" smtClean="0"/>
              <a:t>и </a:t>
            </a:r>
            <a:r>
              <a:rPr lang="en-US" i="1" dirty="0" smtClean="0"/>
              <a:t>[         ].</a:t>
            </a: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Сложносочиненное предложение    состоит из двух или более простых предложений, соединенных </a:t>
            </a:r>
            <a:r>
              <a:rPr lang="ru-RU" dirty="0" smtClean="0">
                <a:solidFill>
                  <a:srgbClr val="00B050"/>
                </a:solidFill>
              </a:rPr>
              <a:t>сочинительным союзом. </a:t>
            </a:r>
            <a:r>
              <a:rPr lang="ru-RU" dirty="0" smtClean="0">
                <a:solidFill>
                  <a:srgbClr val="FF0000"/>
                </a:solidFill>
              </a:rPr>
              <a:t>Разделяются части ССП запятой.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cxnSpLocks noChangeShapeType="1"/>
          </p:cNvCxnSpPr>
          <p:nvPr/>
        </p:nvCxnSpPr>
        <p:spPr bwMode="auto">
          <a:xfrm>
            <a:off x="5214942" y="2071678"/>
            <a:ext cx="100013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5" name="Прямая соединительная линия 4"/>
          <p:cNvCxnSpPr>
            <a:cxnSpLocks noChangeShapeType="1"/>
          </p:cNvCxnSpPr>
          <p:nvPr/>
        </p:nvCxnSpPr>
        <p:spPr bwMode="auto">
          <a:xfrm>
            <a:off x="6858016" y="2071678"/>
            <a:ext cx="64294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grpSp>
        <p:nvGrpSpPr>
          <p:cNvPr id="7" name="Группа 22"/>
          <p:cNvGrpSpPr/>
          <p:nvPr/>
        </p:nvGrpSpPr>
        <p:grpSpPr bwMode="auto">
          <a:xfrm>
            <a:off x="2571736" y="3071810"/>
            <a:ext cx="1928826" cy="71438"/>
            <a:chOff x="2098358" y="2355726"/>
            <a:chExt cx="745450" cy="82803"/>
          </a:xfrm>
        </p:grpSpPr>
        <p:cxnSp>
          <p:nvCxnSpPr>
            <p:cNvPr id="8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9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10" name="Группа 22"/>
          <p:cNvGrpSpPr/>
          <p:nvPr/>
        </p:nvGrpSpPr>
        <p:grpSpPr bwMode="auto">
          <a:xfrm>
            <a:off x="857224" y="2071678"/>
            <a:ext cx="1857388" cy="71438"/>
            <a:chOff x="2098358" y="2355726"/>
            <a:chExt cx="745450" cy="82803"/>
          </a:xfrm>
        </p:grpSpPr>
        <p:cxnSp>
          <p:nvCxnSpPr>
            <p:cNvPr id="11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12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sp>
        <p:nvSpPr>
          <p:cNvPr id="13" name="TextBox 12"/>
          <p:cNvSpPr txBox="1"/>
          <p:nvPr/>
        </p:nvSpPr>
        <p:spPr>
          <a:xfrm>
            <a:off x="571472" y="1428736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5140" y="1500174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 flipV="1">
            <a:off x="5500694" y="2928934"/>
            <a:ext cx="276228" cy="9524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grpSp>
        <p:nvGrpSpPr>
          <p:cNvPr id="17" name="Группа 22"/>
          <p:cNvGrpSpPr/>
          <p:nvPr/>
        </p:nvGrpSpPr>
        <p:grpSpPr bwMode="auto">
          <a:xfrm>
            <a:off x="5000628" y="2928934"/>
            <a:ext cx="347666" cy="61914"/>
            <a:chOff x="2098358" y="2355726"/>
            <a:chExt cx="745450" cy="82803"/>
          </a:xfrm>
        </p:grpSpPr>
        <p:cxnSp>
          <p:nvCxnSpPr>
            <p:cNvPr id="18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19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cxnSp>
        <p:nvCxnSpPr>
          <p:cNvPr id="20" name="Прямая соединительная линия 19"/>
          <p:cNvCxnSpPr>
            <a:cxnSpLocks noChangeShapeType="1"/>
          </p:cNvCxnSpPr>
          <p:nvPr/>
        </p:nvCxnSpPr>
        <p:spPr bwMode="auto">
          <a:xfrm flipV="1">
            <a:off x="6429388" y="2928934"/>
            <a:ext cx="276228" cy="9524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grpSp>
        <p:nvGrpSpPr>
          <p:cNvPr id="21" name="Группа 22"/>
          <p:cNvGrpSpPr/>
          <p:nvPr/>
        </p:nvGrpSpPr>
        <p:grpSpPr bwMode="auto">
          <a:xfrm>
            <a:off x="6858016" y="2928934"/>
            <a:ext cx="347666" cy="61914"/>
            <a:chOff x="2098358" y="2355726"/>
            <a:chExt cx="745450" cy="82803"/>
          </a:xfrm>
        </p:grpSpPr>
        <p:cxnSp>
          <p:nvCxnSpPr>
            <p:cNvPr id="22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23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sp>
        <p:nvSpPr>
          <p:cNvPr id="24" name="TextBox 23"/>
          <p:cNvSpPr txBox="1"/>
          <p:nvPr/>
        </p:nvSpPr>
        <p:spPr>
          <a:xfrm>
            <a:off x="6143636" y="242886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14876" y="2428868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fsd.multiurok.ru/html/2021/02/14/s_6028f289bc440/img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20294" cy="6840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0" y="1357298"/>
            <a:ext cx="2971800" cy="533400"/>
          </a:xfrm>
          <a:prstGeom prst="flowChartAlternateProcess">
            <a:avLst/>
          </a:prstGeom>
          <a:solidFill>
            <a:srgbClr val="CCFF99"/>
          </a:solidFill>
          <a:ln w="28575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6" name="AutoShape 14"/>
          <p:cNvSpPr>
            <a:spLocks noChangeArrowheads="1"/>
          </p:cNvSpPr>
          <p:nvPr/>
        </p:nvSpPr>
        <p:spPr bwMode="auto">
          <a:xfrm>
            <a:off x="1447800" y="152400"/>
            <a:ext cx="6172200" cy="609600"/>
          </a:xfrm>
          <a:prstGeom prst="flowChartAlternateProcess">
            <a:avLst/>
          </a:prstGeom>
          <a:solidFill>
            <a:srgbClr val="CCFF99"/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ПРИ ОДНОРОДНЫХ ЧЛЕНАХ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0" y="1905000"/>
            <a:ext cx="4214810" cy="762000"/>
          </a:xfrm>
          <a:prstGeom prst="flowChartAlternateProcess">
            <a:avLst/>
          </a:prstGeom>
          <a:solidFill>
            <a:srgbClr val="CCFF99"/>
          </a:solidFill>
          <a:ln w="12700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противительными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союзами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 но, да(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а, но)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714348" y="2667000"/>
            <a:ext cx="3357586" cy="1047752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 золотник,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(но)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0" y="3786190"/>
            <a:ext cx="3706813" cy="909638"/>
          </a:xfrm>
          <a:prstGeom prst="flowChartAlternateProcess">
            <a:avLst/>
          </a:prstGeom>
          <a:solidFill>
            <a:srgbClr val="CCFF99"/>
          </a:solidFill>
          <a:ln w="9525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второй частью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двойных союзов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>
            <a:off x="357158" y="4714884"/>
            <a:ext cx="3757642" cy="1223978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побывали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музее,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театре.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4953000" y="1219200"/>
            <a:ext cx="2971800" cy="533400"/>
          </a:xfrm>
          <a:prstGeom prst="flowChartAlternateProcess">
            <a:avLst/>
          </a:prstGeom>
          <a:solidFill>
            <a:srgbClr val="CCFF99"/>
          </a:solidFill>
          <a:ln w="28575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СТАВИТСЯ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4848220" y="3000372"/>
            <a:ext cx="4295780" cy="1285884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 песенки поет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(и)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орешки все грызет.</a:t>
            </a:r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Приеду завтра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сегодня.</a:t>
            </a:r>
            <a:endParaRPr lang="ru-RU" sz="2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4724400" y="1828800"/>
            <a:ext cx="3962400" cy="1243010"/>
          </a:xfrm>
          <a:prstGeom prst="flowChartAlternateProcess">
            <a:avLst/>
          </a:prstGeom>
          <a:solidFill>
            <a:srgbClr val="CCFF99"/>
          </a:solidFill>
          <a:ln w="12700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одиночными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союзами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да (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и), или, либо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 стрелкой 33"/>
          <p:cNvCxnSpPr>
            <a:stCxn id="13326" idx="2"/>
          </p:cNvCxnSpPr>
          <p:nvPr/>
        </p:nvCxnSpPr>
        <p:spPr>
          <a:xfrm rot="5400000">
            <a:off x="3409950" y="95250"/>
            <a:ext cx="457200" cy="1790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3326" idx="2"/>
          </p:cNvCxnSpPr>
          <p:nvPr/>
        </p:nvCxnSpPr>
        <p:spPr>
          <a:xfrm rot="16200000" flipH="1">
            <a:off x="5162550" y="133350"/>
            <a:ext cx="381000" cy="1638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Группа 22"/>
          <p:cNvGrpSpPr/>
          <p:nvPr/>
        </p:nvGrpSpPr>
        <p:grpSpPr bwMode="auto">
          <a:xfrm>
            <a:off x="1428728" y="3143248"/>
            <a:ext cx="500066" cy="71438"/>
            <a:chOff x="2098358" y="2355726"/>
            <a:chExt cx="745450" cy="82803"/>
          </a:xfrm>
        </p:grpSpPr>
        <p:cxnSp>
          <p:nvCxnSpPr>
            <p:cNvPr id="23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26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27" name="Группа 22"/>
          <p:cNvGrpSpPr/>
          <p:nvPr/>
        </p:nvGrpSpPr>
        <p:grpSpPr bwMode="auto">
          <a:xfrm>
            <a:off x="2500298" y="3500438"/>
            <a:ext cx="633418" cy="71438"/>
            <a:chOff x="2098358" y="2355726"/>
            <a:chExt cx="745450" cy="82803"/>
          </a:xfrm>
        </p:grpSpPr>
        <p:cxnSp>
          <p:nvCxnSpPr>
            <p:cNvPr id="28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29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cxnSp>
        <p:nvCxnSpPr>
          <p:cNvPr id="30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2143108" y="5715016"/>
            <a:ext cx="1000132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  <p:cxnSp>
        <p:nvCxnSpPr>
          <p:cNvPr id="31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3071802" y="5286388"/>
            <a:ext cx="642937" cy="1587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  <p:grpSp>
        <p:nvGrpSpPr>
          <p:cNvPr id="33" name="Группа 22"/>
          <p:cNvGrpSpPr/>
          <p:nvPr/>
        </p:nvGrpSpPr>
        <p:grpSpPr bwMode="auto">
          <a:xfrm>
            <a:off x="7143768" y="3429000"/>
            <a:ext cx="633418" cy="71438"/>
            <a:chOff x="2098358" y="2355726"/>
            <a:chExt cx="745450" cy="82803"/>
          </a:xfrm>
        </p:grpSpPr>
        <p:cxnSp>
          <p:nvCxnSpPr>
            <p:cNvPr id="35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39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40" name="Группа 22"/>
          <p:cNvGrpSpPr/>
          <p:nvPr/>
        </p:nvGrpSpPr>
        <p:grpSpPr bwMode="auto">
          <a:xfrm>
            <a:off x="7215206" y="3786190"/>
            <a:ext cx="928694" cy="71438"/>
            <a:chOff x="2098358" y="2355726"/>
            <a:chExt cx="745450" cy="82803"/>
          </a:xfrm>
        </p:grpSpPr>
        <p:cxnSp>
          <p:nvCxnSpPr>
            <p:cNvPr id="41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42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cxnSp>
        <p:nvCxnSpPr>
          <p:cNvPr id="43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6143636" y="4143380"/>
            <a:ext cx="1000132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  <p:cxnSp>
        <p:nvCxnSpPr>
          <p:cNvPr id="44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7715272" y="4143380"/>
            <a:ext cx="1000132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  <p:sp>
        <p:nvSpPr>
          <p:cNvPr id="45" name="AutoShape 16"/>
          <p:cNvSpPr>
            <a:spLocks noChangeArrowheads="1"/>
          </p:cNvSpPr>
          <p:nvPr/>
        </p:nvSpPr>
        <p:spPr bwMode="auto">
          <a:xfrm>
            <a:off x="4429124" y="4357694"/>
            <a:ext cx="4500562" cy="1285884"/>
          </a:xfrm>
          <a:prstGeom prst="flowChartAlternateProcess">
            <a:avLst/>
          </a:prstGeom>
          <a:solidFill>
            <a:srgbClr val="CCFF99"/>
          </a:solidFill>
          <a:ln w="12700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устойчивых выражениях (фразеологизмах):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свет ни заря, ни то ни сё,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шатко ни валко, и так и сяк,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себе ни людям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AutoShape 18"/>
          <p:cNvSpPr>
            <a:spLocks noChangeArrowheads="1"/>
          </p:cNvSpPr>
          <p:nvPr/>
        </p:nvSpPr>
        <p:spPr bwMode="auto">
          <a:xfrm>
            <a:off x="5000628" y="5572140"/>
            <a:ext cx="3714776" cy="1047752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другой день Лиза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проснулась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свет ни заря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6572264" y="6429396"/>
            <a:ext cx="2000264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28" grpId="0" animBg="1"/>
      <p:bldP spid="13330" grpId="0" animBg="1"/>
      <p:bldP spid="13332" grpId="0" animBg="1"/>
      <p:bldP spid="13334" grpId="0" animBg="1"/>
      <p:bldP spid="19" grpId="0" animBg="1"/>
      <p:bldP spid="20" grpId="0" animBg="1"/>
      <p:bldP spid="21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4"/>
          <p:cNvSpPr>
            <a:spLocks noGrp="1" noChangeArrowheads="1"/>
          </p:cNvSpPr>
          <p:nvPr>
            <p:ph idx="1"/>
          </p:nvPr>
        </p:nvSpPr>
        <p:spPr bwMode="auto">
          <a:xfrm>
            <a:off x="914400" y="285751"/>
            <a:ext cx="7772400" cy="785795"/>
          </a:xfrm>
          <a:prstGeom prst="flowChartAlternateProcess">
            <a:avLst/>
          </a:prstGeom>
          <a:solidFill>
            <a:srgbClr val="CCFF99"/>
          </a:solidFill>
          <a:ln w="28575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ЗАПЯТАЯ ПРИ ОДНОРОДНЫХ ЧЛЕНАХ СТАВИТСЯ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16"/>
          <p:cNvSpPr>
            <a:spLocks noChangeArrowheads="1"/>
          </p:cNvSpPr>
          <p:nvPr/>
        </p:nvSpPr>
        <p:spPr bwMode="auto">
          <a:xfrm>
            <a:off x="0" y="1142984"/>
            <a:ext cx="8715404" cy="1023934"/>
          </a:xfrm>
          <a:prstGeom prst="flowChartAlternateProcess">
            <a:avLst/>
          </a:prstGeom>
          <a:solidFill>
            <a:srgbClr val="CCFF99"/>
          </a:solidFill>
          <a:ln w="12700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союз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повторяется: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18"/>
          <p:cNvSpPr>
            <a:spLocks noChangeArrowheads="1"/>
          </p:cNvSpPr>
          <p:nvPr/>
        </p:nvSpPr>
        <p:spPr bwMode="auto">
          <a:xfrm>
            <a:off x="0" y="2214554"/>
            <a:ext cx="9215502" cy="1428760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Горный поток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шумел,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пенился,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бился о скалы.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Горный поток шумел,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пенился,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бился о скалы.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22"/>
          <p:cNvGrpSpPr/>
          <p:nvPr/>
        </p:nvGrpSpPr>
        <p:grpSpPr bwMode="auto">
          <a:xfrm>
            <a:off x="2714612" y="2643182"/>
            <a:ext cx="857256" cy="71438"/>
            <a:chOff x="2098358" y="2355726"/>
            <a:chExt cx="745450" cy="82803"/>
          </a:xfrm>
        </p:grpSpPr>
        <p:cxnSp>
          <p:nvCxnSpPr>
            <p:cNvPr id="8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9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10" name="Группа 22"/>
          <p:cNvGrpSpPr/>
          <p:nvPr/>
        </p:nvGrpSpPr>
        <p:grpSpPr bwMode="auto">
          <a:xfrm>
            <a:off x="4071934" y="2643182"/>
            <a:ext cx="1071570" cy="71438"/>
            <a:chOff x="2098358" y="2355726"/>
            <a:chExt cx="745450" cy="82803"/>
          </a:xfrm>
        </p:grpSpPr>
        <p:cxnSp>
          <p:nvCxnSpPr>
            <p:cNvPr id="11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12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13" name="Группа 22"/>
          <p:cNvGrpSpPr/>
          <p:nvPr/>
        </p:nvGrpSpPr>
        <p:grpSpPr bwMode="auto">
          <a:xfrm>
            <a:off x="5643570" y="2643182"/>
            <a:ext cx="928694" cy="71438"/>
            <a:chOff x="2098358" y="2355726"/>
            <a:chExt cx="745450" cy="82803"/>
          </a:xfrm>
        </p:grpSpPr>
        <p:cxnSp>
          <p:nvCxnSpPr>
            <p:cNvPr id="14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15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16" name="Группа 22"/>
          <p:cNvGrpSpPr/>
          <p:nvPr/>
        </p:nvGrpSpPr>
        <p:grpSpPr bwMode="auto">
          <a:xfrm>
            <a:off x="2428860" y="3143248"/>
            <a:ext cx="857256" cy="71438"/>
            <a:chOff x="2098358" y="2355726"/>
            <a:chExt cx="745450" cy="82803"/>
          </a:xfrm>
        </p:grpSpPr>
        <p:cxnSp>
          <p:nvCxnSpPr>
            <p:cNvPr id="17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18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19" name="Группа 22"/>
          <p:cNvGrpSpPr/>
          <p:nvPr/>
        </p:nvGrpSpPr>
        <p:grpSpPr bwMode="auto">
          <a:xfrm>
            <a:off x="3786182" y="3143248"/>
            <a:ext cx="1071570" cy="71438"/>
            <a:chOff x="2098358" y="2355726"/>
            <a:chExt cx="745450" cy="82803"/>
          </a:xfrm>
        </p:grpSpPr>
        <p:cxnSp>
          <p:nvCxnSpPr>
            <p:cNvPr id="20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21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grpSp>
        <p:nvGrpSpPr>
          <p:cNvPr id="22" name="Группа 22"/>
          <p:cNvGrpSpPr/>
          <p:nvPr/>
        </p:nvGrpSpPr>
        <p:grpSpPr bwMode="auto">
          <a:xfrm>
            <a:off x="5357818" y="3143248"/>
            <a:ext cx="928694" cy="71438"/>
            <a:chOff x="2098358" y="2355726"/>
            <a:chExt cx="745450" cy="82803"/>
          </a:xfrm>
        </p:grpSpPr>
        <p:cxnSp>
          <p:nvCxnSpPr>
            <p:cNvPr id="23" name="Прямая соединительная линия 18"/>
            <p:cNvCxnSpPr>
              <a:cxnSpLocks noChangeShapeType="1"/>
            </p:cNvCxnSpPr>
            <p:nvPr/>
          </p:nvCxnSpPr>
          <p:spPr bwMode="auto">
            <a:xfrm>
              <a:off x="2098358" y="2355726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  <p:cxnSp>
          <p:nvCxnSpPr>
            <p:cNvPr id="24" name="Прямая соединительная линия 19"/>
            <p:cNvCxnSpPr>
              <a:cxnSpLocks noChangeShapeType="1"/>
            </p:cNvCxnSpPr>
            <p:nvPr/>
          </p:nvCxnSpPr>
          <p:spPr bwMode="auto">
            <a:xfrm>
              <a:off x="2098358" y="2438529"/>
              <a:ext cx="74545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miter lim="800000"/>
            </a:ln>
          </p:spPr>
        </p:cxnSp>
      </p:grpSp>
      <p:sp>
        <p:nvSpPr>
          <p:cNvPr id="25" name="AutoShape 16"/>
          <p:cNvSpPr>
            <a:spLocks noChangeArrowheads="1"/>
          </p:cNvSpPr>
          <p:nvPr/>
        </p:nvSpPr>
        <p:spPr bwMode="auto">
          <a:xfrm>
            <a:off x="0" y="3786190"/>
            <a:ext cx="8715404" cy="1023934"/>
          </a:xfrm>
          <a:prstGeom prst="flowChartAlternateProcess">
            <a:avLst/>
          </a:prstGeom>
          <a:solidFill>
            <a:srgbClr val="CCFF99"/>
          </a:solidFill>
          <a:ln w="12700" algn="ctr">
            <a:solidFill>
              <a:schemeClr val="accent6">
                <a:lumMod val="75000"/>
              </a:scheme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ОЧП соединены повторяющимися союзами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ни-ни, либо-либо, или-или, то-то, не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то-не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то, то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ли-то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ли: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utoShape 18"/>
          <p:cNvSpPr>
            <a:spLocks noChangeArrowheads="1"/>
          </p:cNvSpPr>
          <p:nvPr/>
        </p:nvSpPr>
        <p:spPr bwMode="auto">
          <a:xfrm>
            <a:off x="-71502" y="4857760"/>
            <a:ext cx="9215502" cy="1428760"/>
          </a:xfrm>
          <a:prstGeom prst="flowChartAlternateProcess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приеду к тебе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сегодня,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завтра.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окном идет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снег, 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дождь.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5500694" y="5286388"/>
            <a:ext cx="1071570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  <p:cxnSp>
        <p:nvCxnSpPr>
          <p:cNvPr id="28" name="Прямая соединительная линия 39"/>
          <p:cNvCxnSpPr>
            <a:cxnSpLocks noChangeShapeType="1"/>
          </p:cNvCxnSpPr>
          <p:nvPr/>
        </p:nvCxnSpPr>
        <p:spPr bwMode="auto">
          <a:xfrm>
            <a:off x="3357554" y="5286388"/>
            <a:ext cx="1143008" cy="1588"/>
          </a:xfrm>
          <a:prstGeom prst="line">
            <a:avLst/>
          </a:prstGeom>
          <a:noFill/>
          <a:ln w="38100">
            <a:solidFill>
              <a:srgbClr val="002060"/>
            </a:solidFill>
            <a:prstDash val="dashDot"/>
            <a:miter lim="800000"/>
          </a:ln>
        </p:spPr>
      </p:cxnSp>
      <p:cxnSp>
        <p:nvCxnSpPr>
          <p:cNvPr id="31" name="Прямая соединительная линия 30"/>
          <p:cNvCxnSpPr>
            <a:cxnSpLocks noChangeShapeType="1"/>
          </p:cNvCxnSpPr>
          <p:nvPr/>
        </p:nvCxnSpPr>
        <p:spPr bwMode="auto">
          <a:xfrm>
            <a:off x="3286116" y="5715016"/>
            <a:ext cx="64294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  <p:cxnSp>
        <p:nvCxnSpPr>
          <p:cNvPr id="32" name="Прямая соединительная линия 31"/>
          <p:cNvCxnSpPr>
            <a:cxnSpLocks noChangeShapeType="1"/>
          </p:cNvCxnSpPr>
          <p:nvPr/>
        </p:nvCxnSpPr>
        <p:spPr bwMode="auto">
          <a:xfrm>
            <a:off x="5072066" y="5715016"/>
            <a:ext cx="1000132" cy="1588"/>
          </a:xfrm>
          <a:prstGeom prst="line">
            <a:avLst/>
          </a:prstGeom>
          <a:noFill/>
          <a:ln w="28575">
            <a:solidFill>
              <a:srgbClr val="002060"/>
            </a:solidFill>
            <a:miter lim="800000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Алгоритм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772400" cy="453072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Подчеркиваем подлежащее и сказуемое (грамматическую основу предложения)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/>
              <a:t>Выясняем, предложение простое или сложные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/>
              <a:t>Если это сложносочиненное предложение, определяем границы простых предложений в его составе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/>
              <a:t>Находим союз, соединяющий части ССП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/>
              <a:t>Если предложение простое, находим однородные члены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/>
              <a:t>Находим союз(-</a:t>
            </a:r>
            <a:r>
              <a:rPr lang="ru-RU" sz="2400" dirty="0" err="1" smtClean="0"/>
              <a:t>ы</a:t>
            </a:r>
            <a:r>
              <a:rPr lang="ru-RU" sz="2400" dirty="0" smtClean="0"/>
              <a:t>), соединяющий(-</a:t>
            </a:r>
            <a:r>
              <a:rPr lang="ru-RU" sz="2400" dirty="0" err="1" smtClean="0"/>
              <a:t>ие</a:t>
            </a:r>
            <a:r>
              <a:rPr lang="ru-RU" sz="2400" dirty="0" smtClean="0"/>
              <a:t>) ОЧП</a:t>
            </a:r>
            <a:endParaRPr lang="ru-RU" sz="2400" dirty="0" smtClean="0"/>
          </a:p>
          <a:p>
            <a:pPr marL="514350" indent="-514350">
              <a:buAutoNum type="arabicPeriod"/>
            </a:pPr>
            <a:r>
              <a:rPr lang="ru-RU" sz="2400" dirty="0" smtClean="0"/>
              <a:t>Расставляем знаки препинания согласно правилам  пунктуации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9561</Words>
  <Application>WPS Presentation</Application>
  <PresentationFormat>Экран (4:3)</PresentationFormat>
  <Paragraphs>336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7" baseType="lpstr">
      <vt:lpstr>Arial</vt:lpstr>
      <vt:lpstr>SimSun</vt:lpstr>
      <vt:lpstr>Wingdings</vt:lpstr>
      <vt:lpstr>Times New Roman</vt:lpstr>
      <vt:lpstr>Microsoft YaHei</vt:lpstr>
      <vt:lpstr>Arial Unicode MS</vt:lpstr>
      <vt:lpstr>Calibri</vt:lpstr>
      <vt:lpstr>Слои</vt:lpstr>
      <vt:lpstr>PowerPoint 演示文稿</vt:lpstr>
      <vt:lpstr>PowerPoint 演示文稿</vt:lpstr>
      <vt:lpstr>Надо знать:</vt:lpstr>
      <vt:lpstr>Предложения с однородными членами</vt:lpstr>
      <vt:lpstr>Сложносочиненное предложение</vt:lpstr>
      <vt:lpstr>PowerPoint 演示文稿</vt:lpstr>
      <vt:lpstr>PowerPoint 演示文稿</vt:lpstr>
      <vt:lpstr>PowerPoint 演示文稿</vt:lpstr>
      <vt:lpstr>Алгоритм работы:</vt:lpstr>
      <vt:lpstr>PowerPoint 演示文稿</vt:lpstr>
      <vt:lpstr>Схема предложения с однородными членами</vt:lpstr>
      <vt:lpstr>PowerPoint 演示文稿</vt:lpstr>
      <vt:lpstr>Укажите правильное объяснение постановки запятой или её отсутствия в предложении: </vt:lpstr>
      <vt:lpstr>Запятая перед союзом И ставится, так как предложение сложное. </vt:lpstr>
      <vt:lpstr>2.Укажите правильное объяснение постановки запятой или её отсутствия в предложении: </vt:lpstr>
      <vt:lpstr>2.Запятая перед союзом И не ставится, так как он соединяет однородные сказуемые. </vt:lpstr>
      <vt:lpstr>3.Укажите правильное объяснение постановки запятой или её отсутствия в предложении:</vt:lpstr>
      <vt:lpstr>3.Запятая перед союзами И  ставится, так как они повторяются и  соединяют однородные дополнения.</vt:lpstr>
      <vt:lpstr>4.Укажите правильное объяснение постановки запятой или её отсутствия в предложении:</vt:lpstr>
      <vt:lpstr>4.Запятая перед союзом И ставится, так как предложение сложное.  </vt:lpstr>
      <vt:lpstr>5.Укажите правильное объяснение постановки запятой или её отсутствия в предложении:</vt:lpstr>
      <vt:lpstr>5. Это простое предложение, осложненное однородными подлежащими. Первый и второй однородный член соединяются интонацией и разделяются запятой. Последний однородный член присоединяется одиночным союзом да в значении И, перед ним запятая не ставится.</vt:lpstr>
      <vt:lpstr>6.Укажите правильное объяснение постановки запятой или её отсутствия в предложении:</vt:lpstr>
      <vt:lpstr>6. Простое предложение осложнено однородными сказуемыми, которые связаны союзом да в значении союза но, поэтому перед да ставится запятая.</vt:lpstr>
      <vt:lpstr>7.Укажите правильное объяснение постановки запятой или её отсутствия в предложении:</vt:lpstr>
      <vt:lpstr>7. Простое предложение осложнено двумя рядами однородных членов: однородными сказуемыми, соединенными одиночным союзом и, запятая перед которым не ставится,  и однородными дополнениями, также соединенными одиночным союзом и, перед которым запятая отсутствует.  </vt:lpstr>
      <vt:lpstr>8.Укажите правильное объяснение постановки запятой или её отсутствия в предложении:</vt:lpstr>
      <vt:lpstr>8.Простое предложение осложнено однородными определениями, которые объединены в пары союзами и. Пары однородных членов соединяются интонацией и разделяются запятыми. Внутри пар запятая перед одиночным союзом и не ставится.</vt:lpstr>
      <vt:lpstr>9.Укажите правильное объяснение постановки запятой или её отсутствия в предложении:</vt:lpstr>
      <vt:lpstr>9. Запятая перед союзом и ставится, так как предложение сложное. </vt:lpstr>
      <vt:lpstr>10. Укажите правильное объяснение постановки запятой или её отсутствия в предложении:  Рано утром меня разбудил барабан () и затем я пошёл на сборное место. </vt:lpstr>
      <vt:lpstr> 10. Предложение сложное, простые предложения соединены союзом и. Но запятая перед союзом не ставится, так как у простых предложений есть общий второстепенный член - обстоятельство времени.  Рано утром меня разбудил барабан  и затем я пошёл на сборное место. </vt:lpstr>
      <vt:lpstr>11.Укажите правильное объяснение постановки запятой или её отсутствия в предложении:  Литературе нужны () как талантливые писатели () так и талантливые читатели. </vt:lpstr>
      <vt:lpstr>11. Простое предложение осложнено однородными подлежащими, которые связаны составным союзом как..., так и. Запятая ставится только перед второй частью союза. Литературе нужны  как талантливые писатели, так и талантливые читатели. </vt:lpstr>
      <vt:lpstr>12. Укажите правильное объяснение постановки запятой или её отсутствия в предложении:  В своих картинах Левитан не уходил в сказочный мир () или в древнерусскую старину. </vt:lpstr>
      <vt:lpstr>12. Простое предложение осложнено однородными обстоятельствами, которые соединены одиночным союзом или, запятая перед ним не ставится.  В своих картинах Левитан не уходил в сказочный мир или в древнерусскую старину.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43</cp:revision>
  <dcterms:created xsi:type="dcterms:W3CDTF">2113-01-01T00:00:00Z</dcterms:created>
  <dcterms:modified xsi:type="dcterms:W3CDTF">2024-02-12T14:21:59Z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80CC3E470C34416792F24145A9FC5F93_12</vt:lpwstr>
  </property>
  <property fmtid="{D5CDD505-2E9C-101B-9397-08002B2CF9AE}" pid="3" name="KSOProductBuildVer">
    <vt:lpwstr>1049-12.2.0.13431</vt:lpwstr>
  </property>
</Properties>
</file>