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81" r:id="rId6"/>
    <p:sldId id="280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2" r:id="rId19"/>
    <p:sldId id="282" r:id="rId20"/>
    <p:sldId id="28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91" autoAdjust="0"/>
    <p:restoredTop sz="94660"/>
  </p:normalViewPr>
  <p:slideViewPr>
    <p:cSldViewPr>
      <p:cViewPr varScale="1">
        <p:scale>
          <a:sx n="61" d="100"/>
          <a:sy n="61" d="100"/>
        </p:scale>
        <p:origin x="43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dirty="0"/>
              <a:t>Работа и мощность электрического тока. </a:t>
            </a:r>
            <a:r>
              <a:rPr lang="en-US" dirty="0" err="1"/>
              <a:t>Закон</a:t>
            </a:r>
            <a:r>
              <a:rPr lang="en-US" dirty="0"/>
              <a:t> </a:t>
            </a:r>
            <a:r>
              <a:rPr lang="en-US" dirty="0" err="1"/>
              <a:t>Джоуля-Ленца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12160" y="5085184"/>
            <a:ext cx="2552328" cy="985664"/>
          </a:xfrm>
        </p:spPr>
        <p:txBody>
          <a:bodyPr>
            <a:normAutofit fontScale="47500" lnSpcReduction="20000"/>
          </a:bodyPr>
          <a:lstStyle/>
          <a:p>
            <a:pPr algn="r"/>
            <a:r>
              <a:rPr lang="ru-RU" dirty="0"/>
              <a:t>Урок составила:</a:t>
            </a:r>
          </a:p>
          <a:p>
            <a:pPr algn="r"/>
            <a:r>
              <a:rPr lang="ru-RU" dirty="0"/>
              <a:t>учитель физики и  информатики</a:t>
            </a:r>
          </a:p>
          <a:p>
            <a:pPr algn="r"/>
            <a:r>
              <a:rPr lang="ru-RU" dirty="0"/>
              <a:t>Сафина Н.И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5800" y="187729"/>
            <a:ext cx="8062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Казенное санаторное общеобразовательное учреждение Омской области для детей, нуждающихся в длительном лечении «Красноярская лесная школа»</a:t>
            </a:r>
          </a:p>
        </p:txBody>
      </p:sp>
    </p:spTree>
    <p:extLst>
      <p:ext uri="{BB962C8B-B14F-4D97-AF65-F5344CB8AC3E}">
        <p14:creationId xmlns:p14="http://schemas.microsoft.com/office/powerpoint/2010/main" val="38860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80728"/>
            <a:ext cx="8378192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568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В паспортах приёмников тока — ламп, плиток, электродвигателей — обычно указывают мощность тока в них. По мощности легко определить работу тока за заданный промежуток времени, пользуясь формулой А = </a:t>
            </a:r>
            <a:r>
              <a:rPr lang="ru-RU" sz="2400" dirty="0" err="1"/>
              <a:t>Pt</a:t>
            </a:r>
            <a:r>
              <a:rPr lang="ru-RU" sz="2400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916832"/>
            <a:ext cx="8075240" cy="4209331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dirty="0"/>
              <a:t>1 Вт = 1 Дж / с, откуда 1 Дж = 1 Вт </a:t>
            </a:r>
            <a:r>
              <a:rPr lang="ru-RU" dirty="0" smtClean="0"/>
              <a:t>* </a:t>
            </a:r>
            <a:r>
              <a:rPr lang="ru-RU" dirty="0"/>
              <a:t>с</a:t>
            </a:r>
            <a:r>
              <a:rPr lang="ru-RU" dirty="0" smtClean="0"/>
              <a:t>.</a:t>
            </a:r>
          </a:p>
          <a:p>
            <a:pPr marL="0" indent="0" algn="ctr">
              <a:buNone/>
            </a:pPr>
            <a:r>
              <a:rPr lang="ru-RU" dirty="0" smtClean="0"/>
              <a:t>Это теоретические вычисления.</a:t>
            </a:r>
          </a:p>
          <a:p>
            <a:pPr marL="0" indent="0" algn="ctr">
              <a:buNone/>
            </a:pPr>
            <a:r>
              <a:rPr lang="ru-RU" dirty="0"/>
              <a:t> </a:t>
            </a:r>
            <a:r>
              <a:rPr lang="ru-RU" dirty="0" smtClean="0"/>
              <a:t>на практике применяют следующий способ.</a:t>
            </a:r>
          </a:p>
          <a:p>
            <a:pPr marL="0" indent="0" algn="ctr">
              <a:buNone/>
            </a:pPr>
            <a:r>
              <a:rPr lang="ru-RU" dirty="0"/>
              <a:t>вычисляя работу тока, гораздо удобнее время выражать в часах, а работу тока не в джоулях, а в других единицах: ватт-час (Вт *</a:t>
            </a:r>
            <a:r>
              <a:rPr lang="ru-RU" dirty="0" smtClean="0"/>
              <a:t>ч</a:t>
            </a:r>
            <a:r>
              <a:rPr lang="ru-RU" dirty="0"/>
              <a:t>), гектоватт-час (</a:t>
            </a:r>
            <a:r>
              <a:rPr lang="ru-RU" dirty="0" err="1"/>
              <a:t>гВт</a:t>
            </a:r>
            <a:r>
              <a:rPr lang="ru-RU" dirty="0"/>
              <a:t> *</a:t>
            </a:r>
            <a:r>
              <a:rPr lang="ru-RU" dirty="0" smtClean="0"/>
              <a:t> </a:t>
            </a:r>
            <a:r>
              <a:rPr lang="ru-RU" dirty="0"/>
              <a:t>ч), киловатт-час (кВт </a:t>
            </a:r>
            <a:r>
              <a:rPr lang="ru-RU" dirty="0" smtClean="0"/>
              <a:t>* </a:t>
            </a:r>
            <a:r>
              <a:rPr lang="ru-RU" dirty="0"/>
              <a:t>ч).</a:t>
            </a:r>
          </a:p>
          <a:p>
            <a:pPr marL="0" indent="0" algn="ctr">
              <a:buNone/>
            </a:pPr>
            <a:r>
              <a:rPr lang="ru-RU" dirty="0"/>
              <a:t>1 Вт </a:t>
            </a:r>
            <a:r>
              <a:rPr lang="ru-RU" dirty="0" smtClean="0"/>
              <a:t>* </a:t>
            </a:r>
            <a:r>
              <a:rPr lang="ru-RU" dirty="0"/>
              <a:t>ч = 3600 Дж;</a:t>
            </a:r>
          </a:p>
          <a:p>
            <a:pPr marL="0" indent="0" algn="ctr">
              <a:buNone/>
            </a:pPr>
            <a:r>
              <a:rPr lang="ru-RU" dirty="0"/>
              <a:t>1 </a:t>
            </a:r>
            <a:r>
              <a:rPr lang="ru-RU" dirty="0" err="1"/>
              <a:t>гВт</a:t>
            </a:r>
            <a:r>
              <a:rPr lang="ru-RU" dirty="0"/>
              <a:t> </a:t>
            </a:r>
            <a:r>
              <a:rPr lang="ru-RU" dirty="0" smtClean="0"/>
              <a:t>* </a:t>
            </a:r>
            <a:r>
              <a:rPr lang="ru-RU" dirty="0"/>
              <a:t>ч = 100 Вт </a:t>
            </a:r>
            <a:r>
              <a:rPr lang="ru-RU" dirty="0" smtClean="0"/>
              <a:t>* </a:t>
            </a:r>
            <a:r>
              <a:rPr lang="ru-RU" dirty="0"/>
              <a:t>ч = 360 000 Дж;</a:t>
            </a:r>
          </a:p>
          <a:p>
            <a:pPr marL="0" indent="0" algn="ctr">
              <a:buNone/>
            </a:pPr>
            <a:r>
              <a:rPr lang="ru-RU" dirty="0"/>
              <a:t>1 кВт </a:t>
            </a:r>
            <a:r>
              <a:rPr lang="ru-RU" dirty="0" smtClean="0"/>
              <a:t>* </a:t>
            </a:r>
            <a:r>
              <a:rPr lang="ru-RU" dirty="0"/>
              <a:t>ч = 1000 Вт </a:t>
            </a:r>
            <a:r>
              <a:rPr lang="ru-RU" dirty="0" smtClean="0"/>
              <a:t>* </a:t>
            </a:r>
            <a:r>
              <a:rPr lang="ru-RU" dirty="0"/>
              <a:t>ч = 3 600 000 Дж.</a:t>
            </a:r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890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Давайте решим задачу: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00201"/>
            <a:ext cx="8147248" cy="18288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Имеется электрическая лампа, рассчитанная на ток мощностью 100 Вт. Ежедневно лампа горит в течение 6 ч. Найти работу тока за один месяц (30 дней) и стоимость израсходованной энергии, считая, что тариф составляет 300 к. за 1 кВт </a:t>
            </a:r>
            <a:r>
              <a:rPr lang="ru-RU" dirty="0" smtClean="0"/>
              <a:t>* </a:t>
            </a:r>
            <a:r>
              <a:rPr lang="ru-RU" dirty="0"/>
              <a:t>ч.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665785"/>
            <a:ext cx="4968552" cy="2443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4128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мы уже </a:t>
            </a:r>
            <a:r>
              <a:rPr lang="ru-RU" dirty="0"/>
              <a:t>знаем, </a:t>
            </a:r>
            <a:r>
              <a:rPr lang="ru-RU" dirty="0" smtClean="0"/>
              <a:t>электрический </a:t>
            </a:r>
            <a:r>
              <a:rPr lang="ru-RU" dirty="0"/>
              <a:t>ток нагревает </a:t>
            </a:r>
            <a:r>
              <a:rPr lang="ru-RU" dirty="0" smtClean="0"/>
              <a:t>проводник.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</a:t>
            </a:r>
            <a:r>
              <a:rPr lang="ru-RU" dirty="0" smtClean="0"/>
              <a:t>Свободные </a:t>
            </a:r>
            <a:r>
              <a:rPr lang="ru-RU" dirty="0"/>
              <a:t>электроны в металлах или ионы в растворах солей, кислот, щелочей, перемещаясь под действием электрического поля, взаимодействуют с ионами или атомами вещества проводника и передают им свою энергию. В результате работы электрического тока внутренняя энергия проводника увеличивается.</a:t>
            </a:r>
          </a:p>
        </p:txBody>
      </p:sp>
    </p:spTree>
    <p:extLst>
      <p:ext uri="{BB962C8B-B14F-4D97-AF65-F5344CB8AC3E}">
        <p14:creationId xmlns:p14="http://schemas.microsoft.com/office/powerpoint/2010/main" val="109495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23528" y="404664"/>
            <a:ext cx="8568952" cy="626469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4800" dirty="0"/>
              <a:t>А = </a:t>
            </a:r>
            <a:r>
              <a:rPr lang="en-US" sz="4800" dirty="0" err="1" smtClean="0"/>
              <a:t>Ult</a:t>
            </a:r>
            <a:r>
              <a:rPr lang="ru-RU" sz="4800" dirty="0" smtClean="0"/>
              <a:t>, </a:t>
            </a:r>
          </a:p>
          <a:p>
            <a:pPr marL="0" indent="0" algn="ctr">
              <a:buNone/>
            </a:pPr>
            <a:r>
              <a:rPr lang="ru-RU" dirty="0" smtClean="0"/>
              <a:t>обозначим количество теплоты буквой </a:t>
            </a:r>
            <a:r>
              <a:rPr lang="ru-RU" b="1" dirty="0" smtClean="0"/>
              <a:t>Q</a:t>
            </a:r>
            <a:r>
              <a:rPr lang="ru-RU" dirty="0" smtClean="0"/>
              <a:t>, так как в результате проводимых опытов, установлено, что в </a:t>
            </a:r>
            <a:r>
              <a:rPr lang="ru-RU" dirty="0"/>
              <a:t>неподвижных металлических проводниках вся работа тока идёт на увеличение их внутренней энергии. Нагретый проводник отдаёт полученную энергию окружающим телам, но уже путём теплопередачи.</a:t>
            </a:r>
          </a:p>
          <a:p>
            <a:pPr marL="0" indent="0" algn="ctr">
              <a:buNone/>
            </a:pPr>
            <a:r>
              <a:rPr lang="ru-RU" dirty="0"/>
              <a:t>Значит, количество теплоты, выделяемое проводником, по которому течёт ток, равно работе тока.</a:t>
            </a:r>
          </a:p>
          <a:p>
            <a:pPr marL="0" indent="0" algn="ctr">
              <a:buNone/>
            </a:pPr>
            <a:r>
              <a:rPr lang="ru-RU" dirty="0" smtClean="0"/>
              <a:t> </a:t>
            </a:r>
          </a:p>
          <a:p>
            <a:pPr marL="0" indent="0" algn="ctr">
              <a:buNone/>
            </a:pPr>
            <a:r>
              <a:rPr lang="en-US" sz="4800" dirty="0"/>
              <a:t>Q = A, </a:t>
            </a:r>
            <a:r>
              <a:rPr lang="ru-RU" sz="4800" dirty="0"/>
              <a:t>или </a:t>
            </a:r>
            <a:r>
              <a:rPr lang="en-US" sz="4800" dirty="0"/>
              <a:t>Q = </a:t>
            </a:r>
            <a:r>
              <a:rPr lang="en-US" sz="4800" dirty="0" err="1"/>
              <a:t>Ult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41235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Пользуясь законом Ома,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Зная, что U = IR, получим: Q = </a:t>
            </a:r>
            <a:r>
              <a:rPr lang="ru-RU" dirty="0" err="1"/>
              <a:t>IRIt</a:t>
            </a:r>
            <a:r>
              <a:rPr lang="ru-RU" dirty="0"/>
              <a:t>, </a:t>
            </a:r>
            <a:r>
              <a:rPr lang="ru-RU" dirty="0" smtClean="0"/>
              <a:t>т.е.</a:t>
            </a:r>
          </a:p>
          <a:p>
            <a:pPr marL="0" indent="0" algn="ctr">
              <a:buNone/>
            </a:pPr>
            <a:r>
              <a:rPr lang="ru-RU" sz="4800" dirty="0" smtClean="0"/>
              <a:t>Q = I</a:t>
            </a:r>
            <a:r>
              <a:rPr lang="ru-RU" sz="4800" b="1" baseline="30000" dirty="0" smtClean="0"/>
              <a:t>2</a:t>
            </a:r>
            <a:r>
              <a:rPr lang="ru-RU" sz="4800" dirty="0" smtClean="0"/>
              <a:t>Rt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 smtClean="0"/>
              <a:t>иначе говоря, </a:t>
            </a:r>
            <a:r>
              <a:rPr lang="ru-RU" i="1" dirty="0" smtClean="0"/>
              <a:t>количество </a:t>
            </a:r>
            <a:r>
              <a:rPr lang="ru-RU" i="1" dirty="0"/>
              <a:t>теплоты, выделяемое проводником с током, равно произведению квадрата силы тока, сопротивления проводника и времени </a:t>
            </a:r>
            <a:r>
              <a:rPr lang="ru-RU" dirty="0"/>
              <a:t>(законом </a:t>
            </a:r>
            <a:r>
              <a:rPr lang="ru-RU" dirty="0" smtClean="0"/>
              <a:t>Джоуля—Ленца).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2276872"/>
            <a:ext cx="2520280" cy="8640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54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077072"/>
            <a:ext cx="1913096" cy="2547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4381219"/>
            <a:ext cx="48245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Джоуль Джеймс Прескотт (1818—1889)</a:t>
            </a:r>
          </a:p>
          <a:p>
            <a:r>
              <a:rPr lang="ru-RU" dirty="0"/>
              <a:t>Обосновал на опытах закон сохранения энергии. Установил закон, определяющий тепловое действие электрического тока. Вычислил скорость движения молекул газа и установил её зависимость от температуры.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798044"/>
            <a:ext cx="1928656" cy="2557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17311" y="2390567"/>
            <a:ext cx="54930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err="1"/>
              <a:t>Ленц</a:t>
            </a:r>
            <a:r>
              <a:rPr lang="ru-RU" b="1" i="1" dirty="0"/>
              <a:t> </a:t>
            </a:r>
            <a:r>
              <a:rPr lang="ru-RU" b="1" i="1" dirty="0" err="1"/>
              <a:t>Эмилий</a:t>
            </a:r>
            <a:r>
              <a:rPr lang="ru-RU" b="1" i="1" dirty="0"/>
              <a:t> </a:t>
            </a:r>
            <a:r>
              <a:rPr lang="ru-RU" b="1" i="1" dirty="0" err="1"/>
              <a:t>Христианович</a:t>
            </a:r>
            <a:r>
              <a:rPr lang="ru-RU" b="1" i="1" dirty="0"/>
              <a:t> (1804—1865)</a:t>
            </a:r>
            <a:br>
              <a:rPr lang="ru-RU" b="1" i="1" dirty="0"/>
            </a:br>
            <a:r>
              <a:rPr lang="ru-RU" b="1" i="1" dirty="0"/>
              <a:t>Один из основоположников электротехники. С его именем связано открытие закона, определяющего тепловые действия тока, и закона, определяющего направление индукционного тока.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87079"/>
            <a:ext cx="70922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К этому </a:t>
            </a:r>
            <a:r>
              <a:rPr lang="ru-RU" sz="2800" dirty="0" smtClean="0"/>
              <a:t>выводу</a:t>
            </a:r>
            <a:r>
              <a:rPr lang="ru-RU" sz="2800" dirty="0"/>
              <a:t>, но на основании опытов впервые пришли независимо друг от друга английский учёный Джеймс Джоуль и русский учёный </a:t>
            </a:r>
            <a:r>
              <a:rPr lang="ru-RU" sz="2800" dirty="0" err="1"/>
              <a:t>Эмилий</a:t>
            </a:r>
            <a:r>
              <a:rPr lang="ru-RU" sz="2800" dirty="0"/>
              <a:t> </a:t>
            </a:r>
            <a:r>
              <a:rPr lang="ru-RU" sz="2800" dirty="0" err="1"/>
              <a:t>Христианович</a:t>
            </a:r>
            <a:r>
              <a:rPr lang="ru-RU" sz="2800" dirty="0"/>
              <a:t> </a:t>
            </a:r>
            <a:r>
              <a:rPr lang="ru-RU" sz="2800" dirty="0" err="1"/>
              <a:t>Ленц</a:t>
            </a:r>
            <a:r>
              <a:rPr lang="ru-RU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7351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Давайте решим задачу: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/>
              <a:t>На двух лампочках написано «220 В, 60 Вт» и «220 В, 40 Вт». В какой из них будет меньше мощность тока, если обе лампы включить в сеть последовательно? Какова мощность тока в каждой из лампочек при последовательном включении, если напряжение в сети равно 220 В? </a:t>
            </a:r>
          </a:p>
          <a:p>
            <a:pPr marL="0" indent="0">
              <a:buNone/>
            </a:pPr>
            <a:r>
              <a:rPr lang="ru-RU" dirty="0"/>
              <a:t>Задача 2</a:t>
            </a:r>
          </a:p>
          <a:p>
            <a:pPr marL="0" indent="0">
              <a:buNone/>
            </a:pPr>
            <a:r>
              <a:rPr lang="ru-RU" dirty="0"/>
              <a:t>Какую работу совершает электрический ток в электродвигателе за 30 мин, если сила тока  в цепи 0,5 А, а напряжение на клеммах двигателя 12 В?</a:t>
            </a:r>
          </a:p>
          <a:p>
            <a:pPr marL="0" indent="0">
              <a:buNone/>
            </a:pPr>
            <a:r>
              <a:rPr lang="ru-RU" dirty="0"/>
              <a:t>Дано:             СИ                      Решение:        </a:t>
            </a:r>
          </a:p>
          <a:p>
            <a:pPr marL="0" indent="0">
              <a:buNone/>
            </a:pPr>
            <a:r>
              <a:rPr lang="ru-RU" dirty="0"/>
              <a:t>t= 30 мин     1800 с                   А= I U t     </a:t>
            </a:r>
          </a:p>
          <a:p>
            <a:pPr marL="0" indent="0">
              <a:buNone/>
            </a:pPr>
            <a:r>
              <a:rPr lang="ru-RU" dirty="0"/>
              <a:t>I= 0,5 A                                      A= 0,5 A×12 B×1800 c = 10800 Дж</a:t>
            </a:r>
          </a:p>
          <a:p>
            <a:pPr marL="0" indent="0">
              <a:buNone/>
            </a:pPr>
            <a:r>
              <a:rPr lang="ru-RU" dirty="0"/>
              <a:t>U=12 B</a:t>
            </a:r>
          </a:p>
          <a:p>
            <a:pPr marL="0" indent="0">
              <a:buNone/>
            </a:pPr>
            <a:r>
              <a:rPr lang="ru-RU" dirty="0"/>
              <a:t> Найти:    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A</a:t>
            </a:r>
            <a:r>
              <a:rPr lang="ru-RU" dirty="0"/>
              <a:t>    </a:t>
            </a:r>
          </a:p>
          <a:p>
            <a:pPr marL="0" indent="0">
              <a:buNone/>
            </a:pPr>
            <a:r>
              <a:rPr lang="ru-RU" dirty="0"/>
              <a:t>                               Ответ: А= 10800 Дж</a:t>
            </a:r>
          </a:p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763688" y="3789040"/>
            <a:ext cx="0" cy="16561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67544" y="4941168"/>
            <a:ext cx="12961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699792" y="3789040"/>
            <a:ext cx="0" cy="16561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9463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Ещё одна задача.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Электроплитка рассчитана на напряжение 220 В и силу тока 3 А. Определите         мощность тока в плитке.</a:t>
            </a:r>
          </a:p>
          <a:p>
            <a:pPr marL="0" indent="0">
              <a:buNone/>
            </a:pPr>
            <a:r>
              <a:rPr lang="ru-RU" dirty="0"/>
              <a:t>           Дано:                                  Решение:                                                     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            U=220 B                             P = U I</a:t>
            </a:r>
          </a:p>
          <a:p>
            <a:pPr marL="0" indent="0">
              <a:buNone/>
            </a:pPr>
            <a:r>
              <a:rPr lang="ru-RU" dirty="0"/>
              <a:t>             I= 3 A   </a:t>
            </a:r>
          </a:p>
          <a:p>
            <a:pPr marL="0" indent="0">
              <a:buNone/>
            </a:pPr>
            <a:r>
              <a:rPr lang="ru-RU" dirty="0"/>
              <a:t>          Найти: Р            </a:t>
            </a:r>
            <a:r>
              <a:rPr lang="ru-RU" dirty="0" smtClean="0"/>
              <a:t>   </a:t>
            </a:r>
            <a:r>
              <a:rPr lang="ru-RU" dirty="0"/>
              <a:t>    P= 220 B×3 A = 660 Вт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   Ответ: Р = 660 Вт</a:t>
            </a:r>
          </a:p>
          <a:p>
            <a:pPr marL="0" indent="0">
              <a:buNone/>
            </a:pP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971600" y="3356992"/>
            <a:ext cx="22322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203848" y="2780928"/>
            <a:ext cx="0" cy="23042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4504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Домашняя работа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Пар. 50 – 53,</a:t>
            </a:r>
          </a:p>
          <a:p>
            <a:r>
              <a:rPr lang="ru-RU" dirty="0" smtClean="0"/>
              <a:t>Выполнить упр.34 (1), 35 (2), 37 (1)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100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251520" y="548680"/>
            <a:ext cx="8352928" cy="5184576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   Электрический ток несёт с собой электрическую энергию, которая может преобразоваться во внутреннюю энергию и работу.</a:t>
            </a:r>
          </a:p>
          <a:p>
            <a:pPr marL="0" indent="0" algn="just">
              <a:buNone/>
            </a:pPr>
            <a:r>
              <a:rPr lang="ru-RU" dirty="0" smtClean="0"/>
              <a:t>                           Что же  такое работа? </a:t>
            </a:r>
          </a:p>
          <a:p>
            <a:pPr marL="0" indent="0" algn="just">
              <a:buNone/>
            </a:pPr>
            <a:r>
              <a:rPr lang="ru-RU" dirty="0" smtClean="0"/>
              <a:t>Мы знаем, что электрический ток – упорядоченное движение заряженных частиц в проводнике.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9912" y="4509120"/>
            <a:ext cx="2528161" cy="1893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26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Список используемой литературы и интернет ресурсов: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Перышкин А.В. Физика. Учебник для 8 класса. –М.:2019.- 238с.</a:t>
            </a:r>
          </a:p>
          <a:p>
            <a:pPr marL="0" indent="0">
              <a:buNone/>
            </a:pPr>
            <a:r>
              <a:rPr lang="ru-RU" dirty="0" err="1"/>
              <a:t>Филонович</a:t>
            </a:r>
            <a:r>
              <a:rPr lang="ru-RU" dirty="0"/>
              <a:t> Н.В. Физика. Учебник для 8 класса. Методическое пособие к учебнику А.В. </a:t>
            </a:r>
            <a:r>
              <a:rPr lang="ru-RU" dirty="0" err="1"/>
              <a:t>Перышкина</a:t>
            </a:r>
            <a:r>
              <a:rPr lang="ru-RU" dirty="0"/>
              <a:t>.–М.:2015.- 208с.</a:t>
            </a:r>
          </a:p>
          <a:p>
            <a:pPr marL="0" indent="0">
              <a:buNone/>
            </a:pPr>
            <a:r>
              <a:rPr lang="ru-RU" dirty="0"/>
              <a:t>https://yandex.ru/images/search/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5933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79512" y="2636912"/>
            <a:ext cx="8964489" cy="410445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Если за промежуток времени </a:t>
            </a:r>
            <a:r>
              <a:rPr lang="en-US" dirty="0" smtClean="0"/>
              <a:t>t</a:t>
            </a:r>
            <a:r>
              <a:rPr lang="ru-RU" dirty="0" smtClean="0"/>
              <a:t> через поперечное сечение проводника, проходит заряд </a:t>
            </a:r>
            <a:r>
              <a:rPr lang="en-US" dirty="0" smtClean="0"/>
              <a:t>q</a:t>
            </a:r>
            <a:r>
              <a:rPr lang="ru-RU" dirty="0" smtClean="0"/>
              <a:t>, то электрическое поле совершит работу.</a:t>
            </a:r>
          </a:p>
          <a:p>
            <a:pPr marL="0" indent="0">
              <a:buNone/>
            </a:pPr>
            <a:r>
              <a:rPr lang="ru-RU" dirty="0" smtClean="0"/>
              <a:t>                                  А= </a:t>
            </a:r>
            <a:r>
              <a:rPr lang="en-US" dirty="0" smtClean="0"/>
              <a:t>q</a:t>
            </a:r>
            <a:r>
              <a:rPr lang="ru-RU" dirty="0" smtClean="0"/>
              <a:t>*</a:t>
            </a:r>
            <a:r>
              <a:rPr lang="en-US" dirty="0" smtClean="0"/>
              <a:t>U</a:t>
            </a:r>
            <a:r>
              <a:rPr lang="ru-RU" dirty="0" smtClean="0"/>
              <a:t>, где</a:t>
            </a:r>
          </a:p>
          <a:p>
            <a:pPr marL="0" indent="0">
              <a:buNone/>
            </a:pPr>
            <a:r>
              <a:rPr lang="ru-RU" dirty="0" smtClean="0"/>
              <a:t>А – работа;</a:t>
            </a:r>
          </a:p>
          <a:p>
            <a:pPr marL="0" indent="0">
              <a:buNone/>
            </a:pPr>
            <a:r>
              <a:rPr lang="en-US" dirty="0" smtClean="0"/>
              <a:t>q</a:t>
            </a:r>
            <a:r>
              <a:rPr lang="ru-RU" dirty="0" smtClean="0"/>
              <a:t> – величина, прошедшего заряда</a:t>
            </a:r>
          </a:p>
          <a:p>
            <a:pPr marL="0" indent="0">
              <a:buNone/>
            </a:pPr>
            <a:r>
              <a:rPr lang="en-US" dirty="0"/>
              <a:t>U</a:t>
            </a:r>
            <a:r>
              <a:rPr lang="ru-RU" dirty="0" smtClean="0"/>
              <a:t> – напряжение на концах проводника.</a:t>
            </a:r>
            <a:endParaRPr lang="ru-RU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40" y="188640"/>
            <a:ext cx="3133616" cy="2347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98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539552" y="332656"/>
            <a:ext cx="8352928" cy="6264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       </a:t>
            </a:r>
            <a:r>
              <a:rPr lang="ru-RU" dirty="0" smtClean="0"/>
              <a:t>так как, </a:t>
            </a:r>
            <a:r>
              <a:rPr lang="en-US" dirty="0" smtClean="0"/>
              <a:t>I=q/t =&gt; q=It =&gt;</a:t>
            </a:r>
            <a:endParaRPr lang="ru-RU" dirty="0" smtClean="0"/>
          </a:p>
          <a:p>
            <a:pPr marL="0" indent="0" algn="ctr">
              <a:buNone/>
            </a:pPr>
            <a:r>
              <a:rPr lang="en-US" dirty="0" smtClean="0"/>
              <a:t> </a:t>
            </a:r>
            <a:r>
              <a:rPr lang="en-US" sz="4400" dirty="0" smtClean="0"/>
              <a:t>A=</a:t>
            </a:r>
            <a:r>
              <a:rPr lang="en-US" sz="4400" dirty="0" err="1" smtClean="0"/>
              <a:t>IUt</a:t>
            </a:r>
            <a:endParaRPr lang="ru-RU" sz="4400" dirty="0" smtClean="0"/>
          </a:p>
          <a:p>
            <a:pPr marL="0" indent="0">
              <a:buNone/>
            </a:pPr>
            <a:r>
              <a:rPr lang="ru-RU" dirty="0" smtClean="0"/>
              <a:t>Работа электрического тока на участке цепи равна произведению напряжений на концах этого участка на силу тока и на время, в течение которого совершилась работа.</a:t>
            </a:r>
          </a:p>
          <a:p>
            <a:pPr marL="0" indent="0">
              <a:buNone/>
            </a:pPr>
            <a:r>
              <a:rPr lang="ru-RU" dirty="0" smtClean="0"/>
              <a:t>Единицы измерения работы:</a:t>
            </a:r>
          </a:p>
          <a:p>
            <a:pPr marL="0" indent="0">
              <a:buNone/>
            </a:pPr>
            <a:r>
              <a:rPr lang="ru-RU" dirty="0" smtClean="0"/>
              <a:t>1 джоуль = 1 вольт * 1 ампер * 1 секунду, </a:t>
            </a:r>
          </a:p>
          <a:p>
            <a:pPr marL="0" indent="0" algn="ctr">
              <a:buNone/>
            </a:pPr>
            <a:r>
              <a:rPr lang="ru-RU" dirty="0"/>
              <a:t>и</a:t>
            </a:r>
            <a:r>
              <a:rPr lang="ru-RU" dirty="0" smtClean="0"/>
              <a:t>ли</a:t>
            </a:r>
          </a:p>
          <a:p>
            <a:pPr marL="0" indent="0" algn="ctr">
              <a:buNone/>
            </a:pPr>
            <a:r>
              <a:rPr lang="ru-RU" dirty="0" smtClean="0"/>
              <a:t>1 ДЖ = 1 В * А * с 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779912" y="980728"/>
            <a:ext cx="1728192" cy="7920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5445224"/>
            <a:ext cx="3672408" cy="7920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34339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984" y="1988840"/>
            <a:ext cx="4362822" cy="436282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Прибор для измерения работы электрического тока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21502" y="2492896"/>
            <a:ext cx="3826768" cy="309634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 этом устройстве как бы сочетаются три прибора – вольтметр, амперметр и часы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91022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764704"/>
            <a:ext cx="8579296" cy="6322714"/>
          </a:xfrm>
        </p:spPr>
        <p:txBody>
          <a:bodyPr>
            <a:normAutofit fontScale="90000"/>
          </a:bodyPr>
          <a:lstStyle/>
          <a:p>
            <a:r>
              <a:rPr lang="ru-RU" dirty="0"/>
              <a:t>Мы знаем, что мощность численно равна работе, совершённой в единицу времени. Следовательно, чтобы найти среднюю мощность электрического тока, надо его работу разделить на время:</a:t>
            </a:r>
            <a:br>
              <a:rPr lang="ru-RU" dirty="0"/>
            </a:br>
            <a:r>
              <a:rPr lang="ru-RU" dirty="0"/>
              <a:t>P = A / t.</a:t>
            </a:r>
            <a:br>
              <a:rPr lang="ru-RU" dirty="0"/>
            </a:br>
            <a:r>
              <a:rPr lang="ru-RU" dirty="0"/>
              <a:t>где Р — мощность тока, тогда,</a:t>
            </a:r>
            <a:br>
              <a:rPr lang="ru-RU" dirty="0"/>
            </a:br>
            <a:r>
              <a:rPr lang="ru-RU" dirty="0"/>
              <a:t>   </a:t>
            </a:r>
            <a:r>
              <a:rPr lang="ru-RU" dirty="0" smtClean="0"/>
              <a:t>P </a:t>
            </a:r>
            <a:r>
              <a:rPr lang="ru-RU" dirty="0"/>
              <a:t>= A / t = </a:t>
            </a:r>
            <a:r>
              <a:rPr lang="ru-RU" dirty="0" err="1"/>
              <a:t>UIt</a:t>
            </a:r>
            <a:r>
              <a:rPr lang="ru-RU" dirty="0"/>
              <a:t> / t = UI =&gt;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696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23528" y="764704"/>
            <a:ext cx="8280920" cy="547260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/>
              <a:t>P = UI.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Таким </a:t>
            </a:r>
            <a:r>
              <a:rPr lang="ru-RU" dirty="0"/>
              <a:t>образом, мощность электрического тока равна произведению напряжения на силу тока, или</a:t>
            </a:r>
          </a:p>
          <a:p>
            <a:pPr marL="0" indent="0">
              <a:buNone/>
            </a:pPr>
            <a:r>
              <a:rPr lang="ru-RU" dirty="0" smtClean="0"/>
              <a:t>   Из </a:t>
            </a:r>
            <a:r>
              <a:rPr lang="ru-RU" dirty="0"/>
              <a:t>этой формулы можно определить, что</a:t>
            </a:r>
          </a:p>
          <a:p>
            <a:pPr marL="0" indent="0" algn="ctr">
              <a:buNone/>
            </a:pPr>
            <a:r>
              <a:rPr lang="ru-RU" dirty="0"/>
              <a:t>U = P / </a:t>
            </a:r>
            <a:r>
              <a:rPr lang="ru-RU" dirty="0" smtClean="0"/>
              <a:t>I</a:t>
            </a:r>
          </a:p>
          <a:p>
            <a:pPr marL="0" indent="0" algn="ctr">
              <a:buNone/>
            </a:pPr>
            <a:r>
              <a:rPr lang="ru-RU" dirty="0" smtClean="0"/>
              <a:t>I </a:t>
            </a:r>
            <a:r>
              <a:rPr lang="ru-RU" dirty="0"/>
              <a:t>= P / U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131840" y="836712"/>
            <a:ext cx="2448272" cy="8640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62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Единицы измерения мощности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Ватт </a:t>
            </a:r>
          </a:p>
          <a:p>
            <a:pPr marL="0" indent="0" algn="ctr">
              <a:buNone/>
            </a:pPr>
            <a:r>
              <a:rPr lang="ru-RU" dirty="0"/>
              <a:t>1 Вт — 1 Дж / </a:t>
            </a:r>
            <a:r>
              <a:rPr lang="ru-RU" dirty="0" smtClean="0"/>
              <a:t>с, тогда</a:t>
            </a:r>
          </a:p>
          <a:p>
            <a:pPr marL="0" indent="0" algn="ctr">
              <a:buNone/>
            </a:pPr>
            <a:r>
              <a:rPr lang="ru-RU" dirty="0"/>
              <a:t>1 ватт = 1 вольт </a:t>
            </a:r>
            <a:r>
              <a:rPr lang="ru-RU" dirty="0" smtClean="0"/>
              <a:t>* </a:t>
            </a:r>
            <a:r>
              <a:rPr lang="ru-RU" dirty="0"/>
              <a:t>1 ампер, или 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1 </a:t>
            </a:r>
            <a:r>
              <a:rPr lang="ru-RU" dirty="0"/>
              <a:t>Вт = 1 В </a:t>
            </a:r>
            <a:r>
              <a:rPr lang="ru-RU" dirty="0" smtClean="0"/>
              <a:t>* </a:t>
            </a:r>
            <a:r>
              <a:rPr lang="ru-RU" dirty="0"/>
              <a:t>А</a:t>
            </a:r>
            <a:r>
              <a:rPr lang="ru-RU" dirty="0" smtClean="0"/>
              <a:t>.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2800" dirty="0"/>
              <a:t>1 </a:t>
            </a:r>
            <a:r>
              <a:rPr lang="ru-RU" sz="2800" dirty="0" err="1"/>
              <a:t>гВт</a:t>
            </a:r>
            <a:r>
              <a:rPr lang="ru-RU" sz="2800" dirty="0"/>
              <a:t> = 100 Вт;</a:t>
            </a:r>
          </a:p>
          <a:p>
            <a:pPr marL="0" indent="0" algn="ctr">
              <a:buNone/>
            </a:pPr>
            <a:r>
              <a:rPr lang="ru-RU" sz="2800" dirty="0"/>
              <a:t>1 кВт = 1000 Вт;</a:t>
            </a:r>
          </a:p>
          <a:p>
            <a:pPr marL="0" indent="0" algn="ctr">
              <a:buNone/>
            </a:pPr>
            <a:r>
              <a:rPr lang="ru-RU" sz="2800" dirty="0"/>
              <a:t>1 МВт = 1 000 000 Вт.</a:t>
            </a:r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117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Приборы для измерения мощности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99072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Вольтметр                            Амперметр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              </a:t>
            </a:r>
            <a:r>
              <a:rPr lang="en-US" dirty="0" smtClean="0"/>
              <a:t>U</a:t>
            </a:r>
            <a:r>
              <a:rPr lang="ru-RU" dirty="0" smtClean="0"/>
              <a:t>     *</a:t>
            </a:r>
            <a:r>
              <a:rPr lang="en-US" dirty="0" smtClean="0"/>
              <a:t>   I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            Ваттметр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420888"/>
            <a:ext cx="1379984" cy="1379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330479"/>
            <a:ext cx="1668016" cy="1668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900" y="4653136"/>
            <a:ext cx="1937792" cy="193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653136"/>
            <a:ext cx="2500536" cy="1875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2456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862</Words>
  <Application>Microsoft Office PowerPoint</Application>
  <PresentationFormat>Экран (4:3)</PresentationFormat>
  <Paragraphs>94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Arial</vt:lpstr>
      <vt:lpstr>Calibri</vt:lpstr>
      <vt:lpstr>Тема Office</vt:lpstr>
      <vt:lpstr>Работа и мощность электрического тока. Закон Джоуля-Ленца</vt:lpstr>
      <vt:lpstr>Презентация PowerPoint</vt:lpstr>
      <vt:lpstr>Презентация PowerPoint</vt:lpstr>
      <vt:lpstr>Презентация PowerPoint</vt:lpstr>
      <vt:lpstr>Прибор для измерения работы электрического тока</vt:lpstr>
      <vt:lpstr>Мы знаем, что мощность численно равна работе, совершённой в единицу времени. Следовательно, чтобы найти среднюю мощность электрического тока, надо его работу разделить на время: P = A / t. где Р — мощность тока, тогда,    P = A / t = UIt / t = UI =&gt;   </vt:lpstr>
      <vt:lpstr>Презентация PowerPoint</vt:lpstr>
      <vt:lpstr>Единицы измерения мощности</vt:lpstr>
      <vt:lpstr>Приборы для измерения мощности</vt:lpstr>
      <vt:lpstr>Презентация PowerPoint</vt:lpstr>
      <vt:lpstr>В паспортах приёмников тока — ламп, плиток, электродвигателей — обычно указывают мощность тока в них. По мощности легко определить работу тока за заданный промежуток времени, пользуясь формулой А = Pt.</vt:lpstr>
      <vt:lpstr>Давайте решим задачу:</vt:lpstr>
      <vt:lpstr>Как мы уже знаем, электрический ток нагревает проводник.</vt:lpstr>
      <vt:lpstr>Презентация PowerPoint</vt:lpstr>
      <vt:lpstr>Пользуясь законом Ома,</vt:lpstr>
      <vt:lpstr>Презентация PowerPoint</vt:lpstr>
      <vt:lpstr>Давайте решим задачу:</vt:lpstr>
      <vt:lpstr>Ещё одна задача.</vt:lpstr>
      <vt:lpstr>Домашняя работа</vt:lpstr>
      <vt:lpstr>Список используемой литературы и интернет ресурсов: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 Мощность электрического тока. Единицы работы, применяемые на практике. Нагревание проводников электрическим током. Закон Джоуля- Ленца. Решение задач на расчёт работы и мощности электрического тока и применение закона Джоуля -  Ленца. Лампа накаливания. Электрические нагревательные приборы.</dc:title>
  <dc:creator>Наталья</dc:creator>
  <cp:lastModifiedBy>renat_safin@outlook.com</cp:lastModifiedBy>
  <cp:revision>16</cp:revision>
  <dcterms:created xsi:type="dcterms:W3CDTF">2020-05-13T02:59:49Z</dcterms:created>
  <dcterms:modified xsi:type="dcterms:W3CDTF">2024-02-12T14:42:43Z</dcterms:modified>
</cp:coreProperties>
</file>