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400" r:id="rId2"/>
    <p:sldId id="333" r:id="rId3"/>
    <p:sldId id="261" r:id="rId4"/>
    <p:sldId id="336" r:id="rId5"/>
    <p:sldId id="337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56" r:id="rId18"/>
    <p:sldId id="357" r:id="rId19"/>
    <p:sldId id="358" r:id="rId20"/>
    <p:sldId id="401" r:id="rId21"/>
    <p:sldId id="355" r:id="rId22"/>
    <p:sldId id="360" r:id="rId23"/>
    <p:sldId id="359" r:id="rId24"/>
    <p:sldId id="361" r:id="rId25"/>
    <p:sldId id="364" r:id="rId26"/>
    <p:sldId id="365" r:id="rId27"/>
    <p:sldId id="366" r:id="rId28"/>
    <p:sldId id="367" r:id="rId29"/>
    <p:sldId id="370" r:id="rId30"/>
    <p:sldId id="363" r:id="rId31"/>
    <p:sldId id="371" r:id="rId32"/>
    <p:sldId id="373" r:id="rId33"/>
    <p:sldId id="372" r:id="rId34"/>
    <p:sldId id="375" r:id="rId35"/>
    <p:sldId id="374" r:id="rId36"/>
    <p:sldId id="377" r:id="rId37"/>
    <p:sldId id="376" r:id="rId38"/>
    <p:sldId id="379" r:id="rId39"/>
    <p:sldId id="378" r:id="rId40"/>
    <p:sldId id="381" r:id="rId41"/>
    <p:sldId id="380" r:id="rId42"/>
    <p:sldId id="383" r:id="rId43"/>
    <p:sldId id="382" r:id="rId44"/>
    <p:sldId id="385" r:id="rId45"/>
    <p:sldId id="384" r:id="rId46"/>
    <p:sldId id="386" r:id="rId47"/>
    <p:sldId id="387" r:id="rId48"/>
    <p:sldId id="391" r:id="rId49"/>
    <p:sldId id="390" r:id="rId50"/>
    <p:sldId id="389" r:id="rId51"/>
    <p:sldId id="392" r:id="rId52"/>
    <p:sldId id="393" r:id="rId53"/>
    <p:sldId id="398" r:id="rId54"/>
    <p:sldId id="402" r:id="rId55"/>
    <p:sldId id="397" r:id="rId56"/>
    <p:sldId id="329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045C"/>
    <a:srgbClr val="1848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14" autoAdjust="0"/>
    <p:restoredTop sz="92614" autoAdjust="0"/>
  </p:normalViewPr>
  <p:slideViewPr>
    <p:cSldViewPr>
      <p:cViewPr>
        <p:scale>
          <a:sx n="100" d="100"/>
          <a:sy n="100" d="100"/>
        </p:scale>
        <p:origin x="-1368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F09FC-D2CC-475F-95AF-AAC598C61062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298A8-B979-4BFA-844E-A7C07958C8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450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9812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1590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775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045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947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121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4356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728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5996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241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74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1364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7946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197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0398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spc="50" dirty="0" smtClean="0">
                <a:ln w="11430"/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ГБПОУ СО «</a:t>
            </a:r>
            <a:r>
              <a:rPr lang="ru-RU" sz="9600" b="1" spc="50" dirty="0" err="1" smtClean="0">
                <a:ln w="11430"/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Ершовский</a:t>
            </a:r>
            <a:r>
              <a:rPr lang="ru-RU" sz="9600" b="1" spc="50" dirty="0" smtClean="0">
                <a:ln w="11430"/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агропромышленный лицей»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9600" b="1" spc="50" dirty="0" smtClean="0">
                <a:ln w="11430"/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spc="50" dirty="0" smtClean="0">
                <a:ln w="11430"/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solidFill>
                  <a:srgbClr val="1B04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Тема УП 62: «Трудовые ресурсы и производительность труда»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6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 этап УП 62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РЕФЛЕКСИЯ</a:t>
            </a:r>
          </a:p>
          <a:p>
            <a:pPr algn="r">
              <a:buNone/>
            </a:pPr>
            <a:r>
              <a:rPr lang="ru-RU" sz="72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презентацию       </a:t>
            </a:r>
          </a:p>
          <a:p>
            <a:pPr algn="r">
              <a:buNone/>
            </a:pPr>
            <a:r>
              <a:rPr lang="ru-RU" sz="72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обучающаяся группы № 44</a:t>
            </a:r>
          </a:p>
          <a:p>
            <a:pPr algn="r">
              <a:buNone/>
            </a:pPr>
            <a:r>
              <a:rPr lang="ru-RU" sz="7200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Перковская</a:t>
            </a:r>
            <a:r>
              <a:rPr lang="ru-RU" sz="72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Дарья </a:t>
            </a:r>
          </a:p>
          <a:p>
            <a:pPr algn="r">
              <a:buNone/>
            </a:pPr>
            <a:r>
              <a:rPr lang="ru-RU" sz="72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специальность 35.01.24</a:t>
            </a:r>
            <a:r>
              <a:rPr lang="ru-RU" sz="7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«Хозяйка(ин) усадьбы»</a:t>
            </a:r>
          </a:p>
          <a:p>
            <a:pPr algn="r">
              <a:buNone/>
            </a:pPr>
            <a:r>
              <a:rPr lang="ru-RU" sz="7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 мастер </a:t>
            </a:r>
            <a:r>
              <a:rPr lang="ru-RU" sz="72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7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/о </a:t>
            </a:r>
            <a:r>
              <a:rPr lang="ru-RU" sz="72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Есепчук</a:t>
            </a:r>
            <a:r>
              <a:rPr lang="ru-RU" sz="7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Л.П.</a:t>
            </a:r>
          </a:p>
          <a:p>
            <a:pPr algn="ctr">
              <a:buNone/>
            </a:pPr>
            <a:r>
              <a:rPr lang="ru-RU" sz="7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</a:p>
          <a:p>
            <a:pPr lvl="0">
              <a:buNone/>
            </a:pPr>
            <a:endParaRPr lang="ru-RU" sz="16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lang="ru-RU" sz="16000" i="1" u="sng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6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r>
              <a:rPr lang="ru-RU" sz="1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75585322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4. Верно ли утверждение: Отчисление на социальные нужды являются элементом затрат.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5. Верно ли утверждение: Финансовую отчетность представляют все предприятия независимо от форм собственности.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5. Верно ли утверждение: Финансовую отчетность представляют все предприятия независимо от форм собственности.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6. Верно ли утверждение: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Понятия «основной капитал» и «основные средства» в АФХД означают одно и то же.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6. Верно ли утверждение: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Понятия «основной капитал» и «основные средства» в АФХД означают одно и то же.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7. Верно ли утверждение: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Предметы труда со сроком службы больше года или стоимостью больше 100 000 руб. не учитываются в составе оборотных средств.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7. Верно ли утверждение: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Предметы труда со сроком службы больше года или стоимостью больше 100 000 руб. не учитываются в составе оборотных средств.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8. Верно ли утверждение: Дебиторская задолженность учитывается в составе пассивов предприятия.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8. Верно ли утверждение: Дебиторская задолженность учитывается в составе пассивов предприятия.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9. Верно ли утверждение: Обратным показателем производительности труда является трудоёмкость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Прямоугольник 63"/>
          <p:cNvSpPr/>
          <p:nvPr/>
        </p:nvSpPr>
        <p:spPr>
          <a:xfrm>
            <a:off x="0" y="188640"/>
            <a:ext cx="9144000" cy="36004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Кластер – ситуация на рынке труда и прогноз её изменения с учётом кризиса</a:t>
            </a:r>
            <a:endParaRPr lang="ru-RU" sz="20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020272" y="620688"/>
            <a:ext cx="1944216" cy="7920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Центр занятости населения</a:t>
            </a:r>
            <a:endParaRPr lang="ru-RU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2483768" y="1340768"/>
            <a:ext cx="4176464" cy="2232248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Трудовые ресурсы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Овал 68"/>
          <p:cNvSpPr/>
          <p:nvPr/>
        </p:nvSpPr>
        <p:spPr>
          <a:xfrm>
            <a:off x="2843808" y="2276872"/>
            <a:ext cx="1584176" cy="100811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Занятое население</a:t>
            </a:r>
            <a:endParaRPr lang="ru-RU" sz="16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Овал 69"/>
          <p:cNvSpPr/>
          <p:nvPr/>
        </p:nvSpPr>
        <p:spPr>
          <a:xfrm>
            <a:off x="4644008" y="2204864"/>
            <a:ext cx="1656184" cy="10801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занятое население</a:t>
            </a:r>
            <a:endParaRPr lang="ru-RU" sz="16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Овал 70"/>
          <p:cNvSpPr/>
          <p:nvPr/>
        </p:nvSpPr>
        <p:spPr>
          <a:xfrm>
            <a:off x="179512" y="1412776"/>
            <a:ext cx="2016224" cy="20162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Количество рабочих мест на предприятии</a:t>
            </a:r>
            <a:endParaRPr lang="ru-RU" sz="16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7020272" y="1916832"/>
            <a:ext cx="1944216" cy="108012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Безработные</a:t>
            </a:r>
            <a:endParaRPr lang="ru-RU" sz="16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4" name="Прямая со стрелкой 73"/>
          <p:cNvCxnSpPr>
            <a:stCxn id="66" idx="2"/>
            <a:endCxn id="71" idx="6"/>
          </p:cNvCxnSpPr>
          <p:nvPr/>
        </p:nvCxnSpPr>
        <p:spPr>
          <a:xfrm flipH="1" flipV="1">
            <a:off x="2195736" y="2420888"/>
            <a:ext cx="288032" cy="3600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>
            <a:endCxn id="72" idx="2"/>
          </p:cNvCxnSpPr>
          <p:nvPr/>
        </p:nvCxnSpPr>
        <p:spPr>
          <a:xfrm>
            <a:off x="6660232" y="2420888"/>
            <a:ext cx="360040" cy="3600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9" name="Соединительная линия уступом 88"/>
          <p:cNvCxnSpPr>
            <a:stCxn id="65" idx="1"/>
            <a:endCxn id="72" idx="1"/>
          </p:cNvCxnSpPr>
          <p:nvPr/>
        </p:nvCxnSpPr>
        <p:spPr>
          <a:xfrm rot="10800000" flipH="1" flipV="1">
            <a:off x="7020272" y="1016732"/>
            <a:ext cx="284724" cy="1058280"/>
          </a:xfrm>
          <a:prstGeom prst="bentConnector4">
            <a:avLst>
              <a:gd name="adj1" fmla="val -80288"/>
              <a:gd name="adj2" fmla="val 61238"/>
            </a:avLst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788024" y="476672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Федеральная государственная поддержка</a:t>
            </a:r>
            <a:endParaRPr lang="ru-RU" sz="2000" dirty="0">
              <a:ln w="18415" cmpd="sng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4" name="Прямая со стрелкой 93"/>
          <p:cNvCxnSpPr>
            <a:endCxn id="72" idx="0"/>
          </p:cNvCxnSpPr>
          <p:nvPr/>
        </p:nvCxnSpPr>
        <p:spPr>
          <a:xfrm flipH="1">
            <a:off x="7992380" y="1484784"/>
            <a:ext cx="612068" cy="432048"/>
          </a:xfrm>
          <a:prstGeom prst="straightConnector1">
            <a:avLst/>
          </a:prstGeom>
          <a:ln w="12700">
            <a:solidFill>
              <a:srgbClr val="FF0000"/>
            </a:solidFill>
            <a:prstDash val="sysDash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6479704" y="1340768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Сдерживание роста</a:t>
            </a:r>
            <a:endParaRPr lang="ru-RU" sz="2000" dirty="0">
              <a:ln w="18415" cmpd="sng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Овал 95"/>
          <p:cNvSpPr/>
          <p:nvPr/>
        </p:nvSpPr>
        <p:spPr>
          <a:xfrm>
            <a:off x="899592" y="3861048"/>
            <a:ext cx="2448272" cy="230425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Работающие граждане</a:t>
            </a:r>
            <a:endParaRPr lang="ru-RU" sz="20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Овал 96"/>
          <p:cNvSpPr/>
          <p:nvPr/>
        </p:nvSpPr>
        <p:spPr>
          <a:xfrm>
            <a:off x="5724128" y="3861048"/>
            <a:ext cx="2448272" cy="230425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имеющие статуса безработного (сокращаемые, находящиеся в вынужденных отпусках и др.)</a:t>
            </a:r>
            <a:endParaRPr lang="ru-RU" sz="1600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9" name="Прямая со стрелкой 98"/>
          <p:cNvCxnSpPr>
            <a:stCxn id="69" idx="3"/>
          </p:cNvCxnSpPr>
          <p:nvPr/>
        </p:nvCxnSpPr>
        <p:spPr>
          <a:xfrm flipH="1">
            <a:off x="2555776" y="3137350"/>
            <a:ext cx="520029" cy="79570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>
            <a:off x="5956126" y="3212976"/>
            <a:ext cx="560090" cy="7920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/>
          <p:nvPr/>
        </p:nvCxnSpPr>
        <p:spPr>
          <a:xfrm>
            <a:off x="1275606" y="3429000"/>
            <a:ext cx="344066" cy="57606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>
            <a:endCxn id="72" idx="3"/>
          </p:cNvCxnSpPr>
          <p:nvPr/>
        </p:nvCxnSpPr>
        <p:spPr>
          <a:xfrm flipV="1">
            <a:off x="3131840" y="2838772"/>
            <a:ext cx="4173156" cy="15983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Овал 105"/>
          <p:cNvSpPr/>
          <p:nvPr/>
        </p:nvSpPr>
        <p:spPr>
          <a:xfrm>
            <a:off x="3779912" y="4149080"/>
            <a:ext cx="1800200" cy="86409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Выпускники учебных заведений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1" name="Прямая со стрелкой 110"/>
          <p:cNvCxnSpPr>
            <a:stCxn id="106" idx="0"/>
          </p:cNvCxnSpPr>
          <p:nvPr/>
        </p:nvCxnSpPr>
        <p:spPr>
          <a:xfrm flipV="1">
            <a:off x="4680012" y="3212976"/>
            <a:ext cx="396044" cy="93610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 стрелкой 111"/>
          <p:cNvCxnSpPr/>
          <p:nvPr/>
        </p:nvCxnSpPr>
        <p:spPr>
          <a:xfrm flipV="1">
            <a:off x="5076056" y="2996952"/>
            <a:ext cx="2664296" cy="122413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>
            <a:off x="3347864" y="5085184"/>
            <a:ext cx="2376264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 стрелкой 130"/>
          <p:cNvCxnSpPr/>
          <p:nvPr/>
        </p:nvCxnSpPr>
        <p:spPr>
          <a:xfrm>
            <a:off x="3203848" y="5589240"/>
            <a:ext cx="2808312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 стрелкой 134"/>
          <p:cNvCxnSpPr/>
          <p:nvPr/>
        </p:nvCxnSpPr>
        <p:spPr>
          <a:xfrm>
            <a:off x="2555776" y="6093296"/>
            <a:ext cx="3888432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275856" y="501317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Уволенные по собственному желанию</a:t>
            </a:r>
            <a:endParaRPr lang="ru-RU" sz="1600" dirty="0">
              <a:ln w="18415" cmpd="sng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2843808" y="5517232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Находящиеся в вынужденных отпусках</a:t>
            </a:r>
            <a:endParaRPr lang="ru-RU" sz="1600" dirty="0">
              <a:ln w="18415" cmpd="sng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527884" y="6093296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Сокращаемые</a:t>
            </a:r>
            <a:endParaRPr lang="ru-RU" sz="1600" dirty="0">
              <a:ln w="18415" cmpd="sng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179512" y="3645024"/>
            <a:ext cx="1043608" cy="50405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Кто управляет?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7884368" y="3356992"/>
            <a:ext cx="1115616" cy="50405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Кто управляет?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7" name="Скругленная соединительная линия 156"/>
          <p:cNvCxnSpPr>
            <a:endCxn id="96" idx="0"/>
          </p:cNvCxnSpPr>
          <p:nvPr/>
        </p:nvCxnSpPr>
        <p:spPr>
          <a:xfrm>
            <a:off x="1187624" y="3645024"/>
            <a:ext cx="936104" cy="216024"/>
          </a:xfrm>
          <a:prstGeom prst="curvedConnector2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 стрелкой 166"/>
          <p:cNvCxnSpPr/>
          <p:nvPr/>
        </p:nvCxnSpPr>
        <p:spPr>
          <a:xfrm flipV="1">
            <a:off x="323528" y="2996952"/>
            <a:ext cx="0" cy="648072"/>
          </a:xfrm>
          <a:prstGeom prst="straightConnector1">
            <a:avLst/>
          </a:prstGeom>
          <a:ln w="12700">
            <a:solidFill>
              <a:srgbClr val="FF0000"/>
            </a:solidFill>
            <a:prstDash val="sysDash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hape 168"/>
          <p:cNvCxnSpPr>
            <a:endCxn id="96" idx="2"/>
          </p:cNvCxnSpPr>
          <p:nvPr/>
        </p:nvCxnSpPr>
        <p:spPr>
          <a:xfrm rot="16200000" flipH="1">
            <a:off x="179512" y="4293096"/>
            <a:ext cx="792088" cy="648072"/>
          </a:xfrm>
          <a:prstGeom prst="bentConnector2">
            <a:avLst/>
          </a:prstGeom>
          <a:ln w="12700">
            <a:solidFill>
              <a:srgbClr val="FF0000"/>
            </a:solidFill>
            <a:prstDash val="sysDash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hape 171"/>
          <p:cNvCxnSpPr/>
          <p:nvPr/>
        </p:nvCxnSpPr>
        <p:spPr>
          <a:xfrm rot="10800000" flipV="1">
            <a:off x="6948264" y="3645024"/>
            <a:ext cx="936104" cy="252028"/>
          </a:xfrm>
          <a:prstGeom prst="bentConnector2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6012160" y="306896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Какое средство поддержки?</a:t>
            </a:r>
            <a:endParaRPr lang="ru-RU" dirty="0">
              <a:ln w="18415" cmpd="sng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5" name="Shape 174"/>
          <p:cNvCxnSpPr>
            <a:endCxn id="97" idx="6"/>
          </p:cNvCxnSpPr>
          <p:nvPr/>
        </p:nvCxnSpPr>
        <p:spPr>
          <a:xfrm rot="5400000">
            <a:off x="7920372" y="4113076"/>
            <a:ext cx="1152128" cy="648072"/>
          </a:xfrm>
          <a:prstGeom prst="bentConnector2">
            <a:avLst/>
          </a:prstGeom>
          <a:ln w="12700">
            <a:solidFill>
              <a:schemeClr val="tx1"/>
            </a:solidFill>
            <a:prstDash val="sysDash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7596336" y="3861048"/>
            <a:ext cx="154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Сдерживание роста</a:t>
            </a:r>
            <a:endParaRPr lang="ru-RU" dirty="0">
              <a:ln w="18415" cmpd="sng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3" name="Прямая со стрелкой 52"/>
          <p:cNvCxnSpPr>
            <a:stCxn id="106" idx="2"/>
          </p:cNvCxnSpPr>
          <p:nvPr/>
        </p:nvCxnSpPr>
        <p:spPr>
          <a:xfrm flipH="1">
            <a:off x="3275856" y="4581128"/>
            <a:ext cx="504056" cy="21602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3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5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6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9" grpId="0" animBg="1"/>
      <p:bldP spid="70" grpId="0" animBg="1"/>
      <p:bldP spid="71" grpId="0" animBg="1"/>
      <p:bldP spid="72" grpId="0" animBg="1"/>
      <p:bldP spid="96" grpId="0" animBg="1"/>
      <p:bldP spid="97" grpId="0" animBg="1"/>
      <p:bldP spid="106" grpId="0" animBg="1"/>
      <p:bldP spid="144" grpId="0"/>
      <p:bldP spid="146" grpId="0" animBg="1"/>
      <p:bldP spid="147" grpId="0" animBg="1"/>
      <p:bldP spid="173" grpId="0"/>
      <p:bldP spid="17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9. Верно ли утверждение: Обратным показателем производительности труда является трудоёмкость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10. Верно ли утверждение: Чистая прибыль – это прибыль предприятия, остающаяся в распоряжении предприятия.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10. Верно ли утверждение: Чистая прибыль – это прибыль предприятия, остающаяся в распоряжении предприятия.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342902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11. Не относится к числу основных сфер деятельности предприятия: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производство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60136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б) распределение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в) планирование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342902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11. Не относится к числу основных сфер деятельности предприятия: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производство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60136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б) распределение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chemeClr val="tx1"/>
                </a:solidFill>
              </a:rPr>
              <a:t>в) планирование</a:t>
            </a:r>
            <a:endParaRPr lang="ru-RU" sz="20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12.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«Производительность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12.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«Производительность – это  производство определенного объема продукции (работ, услуг) работником, оборудованием в единицу времени»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13.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«Дебитор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bg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13.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«Дебитор – это физическое или/и юридическое лицо, которое должно данному предприятию»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342902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14.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При вычислении показателей фондоотдачи и </a:t>
            </a:r>
            <a:r>
              <a:rPr lang="ru-RU" sz="3200" b="1" dirty="0" err="1" smtClean="0">
                <a:solidFill>
                  <a:schemeClr val="tx1"/>
                </a:solidFill>
              </a:rPr>
              <a:t>фондоёмкости</a:t>
            </a:r>
            <a:r>
              <a:rPr lang="ru-RU" sz="3200" b="1" dirty="0" smtClean="0">
                <a:solidFill>
                  <a:schemeClr val="tx1"/>
                </a:solidFill>
              </a:rPr>
              <a:t> продукции используют величины: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185738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валовой продукции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786082" cy="17145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б) товарной продукции в денежном и натуральном выражении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157163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в) валовой прибыли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571472" y="214290"/>
            <a:ext cx="8286808" cy="114300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ЗАДАНИЕ. ПРОЙДИТЕ ТЕСТИРОВАНИЕ  «АНАЛИЗ ТРУДОВЫХ РЕСУРСОВ»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142844" y="1428736"/>
            <a:ext cx="8858312" cy="350046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1. Верно ли утверждение: Задачей нормирования является определение потребности в определенном объеме оборотных средств для непрерывной и бесперебойной работы предприятия.</a:t>
            </a: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342902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14.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При вычислении показателей фондоотдачи и </a:t>
            </a:r>
            <a:r>
              <a:rPr lang="ru-RU" sz="3200" b="1" dirty="0" err="1" smtClean="0">
                <a:solidFill>
                  <a:schemeClr val="tx1"/>
                </a:solidFill>
              </a:rPr>
              <a:t>фондоёмкости</a:t>
            </a:r>
            <a:r>
              <a:rPr lang="ru-RU" sz="3200" b="1" dirty="0" smtClean="0">
                <a:solidFill>
                  <a:schemeClr val="tx1"/>
                </a:solidFill>
              </a:rPr>
              <a:t> продукции используют величины: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185738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валовой продукции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786082" cy="17145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 smtClean="0">
                <a:solidFill>
                  <a:schemeClr val="tx1"/>
                </a:solidFill>
              </a:rPr>
              <a:t>б) товарной продукции в денежном и натуральном выражении </a:t>
            </a:r>
            <a:endParaRPr lang="ru-RU" sz="2000" b="1" u="sng" dirty="0">
              <a:solidFill>
                <a:schemeClr val="tx1"/>
              </a:solidFill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157163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в) валовой прибыли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342902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15.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«Ликвидность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342902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15.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«Ликвидность – это способность активов предприятия обращаться в наличные деньги»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14356"/>
            <a:ext cx="8858312" cy="292895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16. Дайте определение понятию «Постоянные затраты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несколько документов 8"/>
          <p:cNvSpPr/>
          <p:nvPr/>
        </p:nvSpPr>
        <p:spPr>
          <a:xfrm>
            <a:off x="285688" y="3786190"/>
            <a:ext cx="8858312" cy="292895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Переменные затраты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14356"/>
            <a:ext cx="8858312" cy="292895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16. Дайте определение понятию «Постоянные затраты – это стабильные затраты на производство продукции даже при изменении объемов производства; 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несколько документов 8"/>
          <p:cNvSpPr/>
          <p:nvPr/>
        </p:nvSpPr>
        <p:spPr>
          <a:xfrm>
            <a:off x="285688" y="3786190"/>
            <a:ext cx="8858312" cy="292895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Переменные затраты – это затраты на производство продукции, изменяющиеся пропорционально изменению объема производства»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1714488"/>
            <a:ext cx="8858312" cy="342902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17.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«Цена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1714488"/>
            <a:ext cx="8858312" cy="342902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17.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«Цена – это количество денег (или других товаров и услуг), уплачиваемое и получаемое за единицу товара или услуги»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435771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18. Дайте определение понятию «</a:t>
            </a:r>
            <a:r>
              <a:rPr lang="ru-RU" sz="3200" b="1" dirty="0" err="1" smtClean="0">
                <a:solidFill>
                  <a:schemeClr val="tx1"/>
                </a:solidFill>
              </a:rPr>
              <a:t>Фондовооруженность</a:t>
            </a:r>
            <a:r>
              <a:rPr lang="ru-RU" sz="3200" b="1" dirty="0" smtClean="0">
                <a:solidFill>
                  <a:schemeClr val="tx1"/>
                </a:solidFill>
              </a:rPr>
              <a:t>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435771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18. Дайте определение понятию «</a:t>
            </a:r>
            <a:r>
              <a:rPr lang="ru-RU" sz="3200" b="1" dirty="0" err="1" smtClean="0">
                <a:solidFill>
                  <a:schemeClr val="tx1"/>
                </a:solidFill>
              </a:rPr>
              <a:t>Фондовооруженность</a:t>
            </a:r>
            <a:r>
              <a:rPr lang="ru-RU" sz="3200" b="1" dirty="0" smtClean="0">
                <a:solidFill>
                  <a:schemeClr val="tx1"/>
                </a:solidFill>
              </a:rPr>
              <a:t> – это показатель, характеризующий стоимость основных производственных фондов, приходящуюся на одного рабочего»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421484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19. Дайте определение понятию «Факторы производства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 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571472" y="214290"/>
            <a:ext cx="8286808" cy="114300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ЗАДАНИЕ. ПРОЙДИТЕ ТЕСТИРОВАНИЕ  «АНАЛИЗ ТРУДОВЫХ РЕСУРСОВ»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142844" y="1428736"/>
            <a:ext cx="8858312" cy="350046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1. Верно ли утверждение: Задачей нормирования является определение потребности в определенном объеме оборотных средств для непрерывной и бесперебойной работы предприятия.</a:t>
            </a: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421484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19. Дайте определение понятию «Факторы производства – это вид ресурсов, без которых производство экономических благ невозможно. Основными факторами являются: труд, земля, капитал»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 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364333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20.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Комплексное изучение финансово-хозяйственной деятельности с целью повышения эффективности хозяйствования и объективной оценки достигнутых результатов - это …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185738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анализ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786082" cy="17145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б) предмет АФХД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157163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в) содержание АФХД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364333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20.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Комплексное изучение финансово-хозяйственной деятельности с целью повышения эффективности хозяйствования и объективной оценки достигнутых результатов - это …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185738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анализ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786082" cy="17145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б) предмет АФХД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157163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 smtClean="0">
                <a:solidFill>
                  <a:schemeClr val="tx1"/>
                </a:solidFill>
              </a:rPr>
              <a:t>в) содержание АФХД</a:t>
            </a:r>
            <a:endParaRPr lang="ru-RU" sz="2000" b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364333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21.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По охвату изучаемых объектов экономический анализ подразделяется на: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185738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сплошной и выборочный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786082" cy="17145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б) комплексный и тематический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157163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в) оперативный и текущий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364333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21.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По охвату изучаемых объектов экономический анализ подразделяется на: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185738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</a:t>
            </a:r>
            <a:r>
              <a:rPr lang="ru-RU" sz="2000" b="1" u="sng" dirty="0" smtClean="0">
                <a:solidFill>
                  <a:schemeClr val="tx1"/>
                </a:solidFill>
              </a:rPr>
              <a:t>сплошной и выборочный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786082" cy="17145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б) комплексный и тематический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157163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в) оперативный и текущий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364333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22.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Эффективность основной деятельности предприятия характеризует: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185738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чистая рентабельность продаж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786082" cy="17145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б) рентабельность продукции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157163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в) валовая прибыль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642918"/>
            <a:ext cx="8858312" cy="364333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22.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Эффективность основной деятельности предприятия характеризует: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285720" y="4429132"/>
            <a:ext cx="3108270" cy="185738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а) чистая рентабельность продаж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3643306" y="4429132"/>
            <a:ext cx="2786082" cy="17145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б) </a:t>
            </a:r>
            <a:r>
              <a:rPr lang="ru-RU" sz="2000" b="1" u="sng" dirty="0" smtClean="0">
                <a:solidFill>
                  <a:schemeClr val="tx1"/>
                </a:solidFill>
              </a:rPr>
              <a:t>рентабельность продукции</a:t>
            </a:r>
            <a:endParaRPr lang="ru-RU" sz="2000" b="1" u="sng" dirty="0">
              <a:solidFill>
                <a:schemeClr val="tx1"/>
              </a:solidFill>
            </a:endParaRPr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6572264" y="4429132"/>
            <a:ext cx="2571736" cy="157163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в) валовая прибыль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0"/>
            <a:ext cx="8858312" cy="6858000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23. Дайте определение понятию «Текучесть кадров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0"/>
            <a:ext cx="8858312" cy="6858000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23. Дайте определение понятию «Текучесть кадров – это излишний оборот рабочей силы, т.е. увольнения с предприятия по причинам, непосредственно законом не предусмотренным, а связанным с личностью работника: увольнение по собственному желанию, за прогулы и другие нарушения трудовой дисциплины, в связи с решениями судов и т.п.»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357166"/>
            <a:ext cx="8858312" cy="621508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24.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«Дивиденд – это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142844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2. Верно ли утверждение: Правительство РФ в законодательном порядке устанавливает тарифные коэффициенты и минимальный уровень оплаты труда.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357166"/>
            <a:ext cx="8858312" cy="621508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24.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Дайте определение понятию «Дивиденд – это часть прибыли акционерного общества, ежегодно распределяемая между акционерами после уплаты налогов, отчислений на расширение производства, пополнение резервов, выплаты кредитов и процентов по облигациям и вознаграждений директорам»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357166"/>
            <a:ext cx="8858312" cy="621508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25.</a:t>
            </a:r>
            <a:r>
              <a:rPr lang="ru-RU" sz="3200" dirty="0" smtClean="0"/>
              <a:t>  </a:t>
            </a:r>
            <a:r>
              <a:rPr lang="ru-RU" sz="3200" b="1" dirty="0" smtClean="0">
                <a:solidFill>
                  <a:schemeClr val="tx1"/>
                </a:solidFill>
              </a:rPr>
              <a:t>Перечислите формы отчетной информации (финансовой отчетности) на предприятии: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Ф1 – 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Ф2 – 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1"/>
                </a:solidFill>
              </a:rPr>
              <a:t> Ф3 – 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1"/>
                </a:solidFill>
              </a:rPr>
              <a:t> Ф4 – 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chemeClr val="tx1"/>
                </a:solidFill>
              </a:rPr>
              <a:t> Ф5 –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 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357166"/>
            <a:ext cx="8858312" cy="621508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25.</a:t>
            </a:r>
            <a:r>
              <a:rPr lang="ru-RU" sz="3200" dirty="0" smtClean="0"/>
              <a:t>  </a:t>
            </a:r>
            <a:r>
              <a:rPr lang="ru-RU" sz="3200" b="1" dirty="0" smtClean="0">
                <a:solidFill>
                  <a:schemeClr val="tx1"/>
                </a:solidFill>
              </a:rPr>
              <a:t>Перечислите формы отчетной информации (финансовой отчетности) на предприятии: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Ф1 – бухгалтерский баланс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Ф2 – отчет о прибылях и убытках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Ф3 – отчет о движении уставного капитала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Ф4 – отчет о движении денежных средств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Ф5 – приложение к бухгалтерскому балансу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142844" y="0"/>
            <a:ext cx="9001156" cy="6858000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26.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Перечислите этапы организации аналитической работы на предприятии: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-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-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-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142844" y="0"/>
            <a:ext cx="9001156" cy="6858000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r>
              <a:rPr lang="ru-RU" sz="3200" b="1" dirty="0" smtClean="0">
                <a:solidFill>
                  <a:schemeClr val="tx1"/>
                </a:solidFill>
              </a:rPr>
              <a:t>26.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Перечислите этапы организации аналитической работы на предприятии: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составление плана аналитической работы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сбор и проверка данных, используемых при анализе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изучение и обработка аналитических данных</a:t>
            </a:r>
          </a:p>
          <a:p>
            <a:r>
              <a:rPr lang="ru-RU" sz="3200" b="1" dirty="0" smtClean="0">
                <a:solidFill>
                  <a:schemeClr val="tx1"/>
                </a:solidFill>
              </a:rPr>
              <a:t>- обобщение и оформление результатов анализа</a:t>
            </a: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/>
              <a:t>ИСПОЛЬЗУЕМАЯ ЛИТЕРАТУРА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Федеральный закон от 06.12.2011 № 402-ФЗ «О бухгалтерском учете»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Положения по Бухгалтерскому учету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Богаченко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В.М Бухгалтерский учет: учебник /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В.М.Богаченко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Н.А.Кириллова. – Изд. 19-е, стер. – Ростов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/Дону: Феникс, 2015. – 510 с. – (Среднее профессиональное образование). Иванова Н.А. Ведение оперативного учета имущества, обязательств, финансовых и хозяйственных операций в сельской усадьбе: учебник для студ. учреждений сред проф. образования /  Н.А.Иванова. – 2-е изд., исп. – М. Издательский центр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Акадения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2019 – 304 с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https://yandex.ru/images/search?pos=0&amp;img_url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внимание!!!</a:t>
            </a:r>
            <a:endParaRPr lang="ru-RU" sz="5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3065965"/>
      </p:ext>
    </p:extLst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142844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2. Верно ли утверждение: Правительство РФ в законодательном порядке устанавливает тарифные коэффициенты и минимальный уровень оплаты труда.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3. Верно ли утверждение: Запас финансовой прочности показывает насколько можно снизить выручку от реализации продукции, оставаясь при этом безубыточным предприятием.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3. Верно ли утверждение: Запас финансовой прочности показывает насколько можно снизить выручку от реализации продукции, оставаясь при этом безубыточным предприятием.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несколько документов 4"/>
          <p:cNvSpPr/>
          <p:nvPr/>
        </p:nvSpPr>
        <p:spPr>
          <a:xfrm>
            <a:off x="285688" y="785794"/>
            <a:ext cx="8858312" cy="41434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4. Верно ли утверждение: Отчисление на социальные нужды являются элементом затрат.</a:t>
            </a: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 smtClean="0">
              <a:solidFill>
                <a:schemeClr val="tx1"/>
              </a:solidFill>
            </a:endParaRPr>
          </a:p>
          <a:p>
            <a:pPr algn="ctr"/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1214414" y="5500702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5715008" y="5286388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</TotalTime>
  <Words>1412</Words>
  <Application>Microsoft Office PowerPoint</Application>
  <PresentationFormat>Экран (4:3)</PresentationFormat>
  <Paragraphs>1053</Paragraphs>
  <Slides>56</Slides>
  <Notes>54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ИСПОЛЬЗУЕМАЯ ЛИТЕРАТУРА </vt:lpstr>
      <vt:lpstr>Слайд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5. Анализ использования трудовых ресурсов</dc:title>
  <dc:creator>User</dc:creator>
  <cp:lastModifiedBy>user</cp:lastModifiedBy>
  <cp:revision>161</cp:revision>
  <dcterms:created xsi:type="dcterms:W3CDTF">2015-07-20T09:48:07Z</dcterms:created>
  <dcterms:modified xsi:type="dcterms:W3CDTF">2024-02-12T12:22:22Z</dcterms:modified>
</cp:coreProperties>
</file>