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10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s/slide18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app.xml" ContentType="application/vnd.openxmlformats-officedocument.extended-properties+xml"/>
  <Override PartName="/ppt/slides/slide8.xml" ContentType="application/vnd.openxmlformats-officedocument.presentationml.slide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presentation.xml" ContentType="application/vnd.openxmlformats-officedocument.presentationml.presentation.main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12192000" cy="6858000"/>
  <p:notesSz cx="12192000" cy="6858000"/>
  <p:defaultTextStyle>
    <a:defPPr>
      <a:defRPr lang="en-US"/>
    </a:defPPr>
    <a:lvl1pPr marL="0" algn="l" defTabSz="4572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109" d="100"/>
          <a:sy n="109" d="100"/>
        </p:scale>
        <p:origin x="384" y="102"/>
      </p:cViewPr>
      <p:guideLst>
        <p:guide pos="3840"/>
        <p:guide pos="2160" orient="horz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presProps" Target="presProps.xml" /><Relationship Id="rId23" Type="http://schemas.openxmlformats.org/officeDocument/2006/relationships/tableStyles" Target="tableStyles.xml" /><Relationship Id="rId24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jpg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jpg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 userDrawn="1"/>
        </p:nvPicPr>
        <p:blipFill>
          <a:blip r:embed="rId2"/>
          <a:stretch/>
        </p:blipFill>
        <p:spPr bwMode="auto">
          <a:xfrm>
            <a:off x="0" y="1"/>
            <a:ext cx="12192000" cy="457535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AA4E5F50-8C3C-4655-97FD-59D2AA8CA0C8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E4B3823-B83B-41FC-8BD9-4DC33C6BF5B2}" type="slidenum">
              <a:rPr lang="ru-RU"/>
              <a:t/>
            </a:fld>
            <a:endParaRPr lang="ru-RU"/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 bwMode="auto"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 bwMode="auto"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A4E5F50-8C3C-4655-97FD-59D2AA8CA0C8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E4B3823-B83B-41FC-8BD9-4DC33C6BF5B2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ChangeAspect="1" noGrp="1"/>
          </p:cNvSpPr>
          <p:nvPr>
            <p:ph type="pic" idx="1"/>
          </p:nvPr>
        </p:nvSpPr>
        <p:spPr bwMode="auto">
          <a:xfrm>
            <a:off x="0" y="-1"/>
            <a:ext cx="12188952" cy="4572000"/>
          </a:xfrm>
          <a:prstGeom prst="rect">
            <a:avLst/>
          </a:prstGeom>
          <a:solidFill>
            <a:schemeClr val="accent3"/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A4E5F50-8C3C-4655-97FD-59D2AA8CA0C8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E4B3823-B83B-41FC-8BD9-4DC33C6BF5B2}" type="slidenum">
              <a:rPr lang="ru-RU"/>
              <a:t/>
            </a:fld>
            <a:endParaRPr lang="ru-RU"/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 bwMode="auto"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A4E5F50-8C3C-4655-97FD-59D2AA8CA0C8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E4B3823-B83B-41FC-8BD9-4DC33C6BF5B2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990601" y="762000"/>
            <a:ext cx="7581899" cy="5410200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A4E5F50-8C3C-4655-97FD-59D2AA8CA0C8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E4B3823-B83B-41FC-8BD9-4DC33C6BF5B2}" type="slidenum">
              <a:rPr lang="ru-RU"/>
              <a:t/>
            </a:fld>
            <a:endParaRPr lang="ru-RU"/>
          </a:p>
        </p:txBody>
      </p:sp>
      <p:cxnSp>
        <p:nvCxnSpPr>
          <p:cNvPr id="7" name="Straight Connector 6"/>
          <p:cNvCxnSpPr>
            <a:cxnSpLocks/>
          </p:cNvCxnSpPr>
          <p:nvPr/>
        </p:nvCxnSpPr>
        <p:spPr bwMode="auto"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Picture 2" descr="http://mask-tub-et-brush.m.a.pic.centerblog.net/3cbb0934.png"/>
          <p:cNvPicPr>
            <a:picLocks noChangeAspect="1" noChangeArrowheads="1"/>
          </p:cNvPicPr>
          <p:nvPr userDrawn="1"/>
        </p:nvPicPr>
        <p:blipFill>
          <a:blip r:embed="rId2"/>
          <a:stretch/>
        </p:blipFill>
        <p:spPr bwMode="auto">
          <a:xfrm>
            <a:off x="10939809" y="5242260"/>
            <a:ext cx="973667" cy="1228444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/>
          <a:srcRect l="1571" t="0" r="1215" b="87486"/>
          <a:stretch/>
        </p:blipFill>
        <p:spPr bwMode="auto">
          <a:xfrm>
            <a:off x="0" y="0"/>
            <a:ext cx="12192000" cy="588974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A4E5F50-8C3C-4655-97FD-59D2AA8CA0C8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E4B3823-B83B-41FC-8BD9-4DC33C6BF5B2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obj" userDrawn="1">
  <p:cSld name="1_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mask-tub-et-brush.m.a.pic.centerblog.net/3cbb0934.png"/>
          <p:cNvPicPr>
            <a:picLocks noChangeAspect="1" noChangeArrowheads="1"/>
          </p:cNvPicPr>
          <p:nvPr userDrawn="1"/>
        </p:nvPicPr>
        <p:blipFill>
          <a:blip r:embed="rId2"/>
          <a:stretch/>
        </p:blipFill>
        <p:spPr bwMode="auto">
          <a:xfrm>
            <a:off x="10837332" y="157928"/>
            <a:ext cx="973667" cy="1228444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/>
          <a:srcRect l="1332" t="88907" r="1236" b="0"/>
          <a:stretch/>
        </p:blipFill>
        <p:spPr bwMode="auto">
          <a:xfrm>
            <a:off x="-2" y="6337058"/>
            <a:ext cx="12192000" cy="520942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A4E5F50-8C3C-4655-97FD-59D2AA8CA0C8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E4B3823-B83B-41FC-8BD9-4DC33C6BF5B2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obj" userDrawn="1">
  <p:cSld name="2_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Picture 4" descr="http://visualife.newmobapp.com/wp-content/uploads/2014/07/treasure-map.png"/>
          <p:cNvPicPr>
            <a:picLocks noChangeAspect="1" noChangeArrowheads="1"/>
          </p:cNvPicPr>
          <p:nvPr userDrawn="1"/>
        </p:nvPicPr>
        <p:blipFill>
          <a:blip r:embed="rId2"/>
          <a:stretch/>
        </p:blipFill>
        <p:spPr bwMode="auto">
          <a:xfrm>
            <a:off x="10837333" y="336984"/>
            <a:ext cx="973668" cy="910912"/>
          </a:xfrm>
          <a:prstGeom prst="rect">
            <a:avLst/>
          </a:prstGeom>
          <a:noFill/>
        </p:spPr>
      </p:pic>
      <p:pic>
        <p:nvPicPr>
          <p:cNvPr id="9" name="Picture 2" descr="http://mask-tub-et-brush.m.a.pic.centerblog.net/3cbb0934.png"/>
          <p:cNvPicPr>
            <a:picLocks noChangeAspect="1" noChangeArrowheads="1"/>
          </p:cNvPicPr>
          <p:nvPr userDrawn="1"/>
        </p:nvPicPr>
        <p:blipFill>
          <a:blip r:embed="rId3"/>
          <a:stretch/>
        </p:blipFill>
        <p:spPr bwMode="auto">
          <a:xfrm>
            <a:off x="129453" y="5070041"/>
            <a:ext cx="973667" cy="1228444"/>
          </a:xfrm>
          <a:prstGeom prst="rect">
            <a:avLst/>
          </a:prstGeom>
          <a:noFill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/>
          <a:srcRect l="1332" t="88907" r="1236" b="0"/>
          <a:stretch/>
        </p:blipFill>
        <p:spPr bwMode="auto">
          <a:xfrm>
            <a:off x="-2" y="6337058"/>
            <a:ext cx="12192000" cy="520942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A4E5F50-8C3C-4655-97FD-59D2AA8CA0C8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E4B3823-B83B-41FC-8BD9-4DC33C6BF5B2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/>
          <a:stretch/>
        </p:blipFill>
        <p:spPr bwMode="auto">
          <a:xfrm>
            <a:off x="0" y="1"/>
            <a:ext cx="12192000" cy="457535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A4E5F50-8C3C-4655-97FD-59D2AA8CA0C8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E4B3823-B83B-41FC-8BD9-4DC33C6BF5B2}" type="slidenum">
              <a:rPr lang="ru-RU"/>
              <a:t/>
            </a:fld>
            <a:endParaRPr lang="ru-RU"/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 bwMode="auto"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/>
          <a:srcRect l="1571" t="0" r="1215" b="87486"/>
          <a:stretch/>
        </p:blipFill>
        <p:spPr bwMode="auto">
          <a:xfrm>
            <a:off x="0" y="0"/>
            <a:ext cx="12192000" cy="58897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1024128" y="585216"/>
            <a:ext cx="9720072" cy="1499616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1024127" y="2286000"/>
            <a:ext cx="4754880" cy="4023360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5989320" y="2286000"/>
            <a:ext cx="4754880" cy="4023360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A4E5F50-8C3C-4655-97FD-59D2AA8CA0C8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E4B3823-B83B-41FC-8BD9-4DC33C6BF5B2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/>
          <a:srcRect l="1571" t="0" r="1215" b="87486"/>
          <a:stretch/>
        </p:blipFill>
        <p:spPr bwMode="auto">
          <a:xfrm>
            <a:off x="0" y="0"/>
            <a:ext cx="12192000" cy="588974"/>
          </a:xfrm>
          <a:prstGeom prst="rect">
            <a:avLst/>
          </a:prstGeom>
          <a:noFill/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>
                <a:solidFill>
                  <a:schemeClr val="accent1"/>
                </a:solidFill>
                <a:latin typeface="AGReverance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1024128" y="2967788"/>
            <a:ext cx="4754880" cy="3341572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cap="none">
                <a:solidFill>
                  <a:schemeClr val="accent1"/>
                </a:solidFill>
                <a:latin typeface="AGReverance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>
              <a:lnSpc>
                <a:spcPct val="90000"/>
              </a:lnSpc>
              <a:spcBef>
                <a:spcPts val="1800"/>
              </a:spcBef>
              <a:buNone/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5990888" y="2967788"/>
            <a:ext cx="4754880" cy="3341572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A4E5F50-8C3C-4655-97FD-59D2AA8CA0C8}" type="datetimeFigureOut">
              <a:rPr lang="ru-RU"/>
              <a:t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E4B3823-B83B-41FC-8BD9-4DC33C6BF5B2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A4E5F50-8C3C-4655-97FD-59D2AA8CA0C8}" type="datetimeFigureOut">
              <a:rPr lang="ru-RU"/>
              <a:t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E4B3823-B83B-41FC-8BD9-4DC33C6BF5B2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A4E5F50-8C3C-4655-97FD-59D2AA8CA0C8}" type="datetimeFigureOut">
              <a:rPr lang="ru-RU"/>
              <a:t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E4B3823-B83B-41FC-8BD9-4DC33C6BF5B2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 bwMode="auto">
          <a:xfrm>
            <a:off x="11362927" y="6673334"/>
            <a:ext cx="829073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600" b="0">
                <a:solidFill>
                  <a:schemeClr val="accent6">
                    <a:lumMod val="60000"/>
                    <a:lumOff val="40000"/>
                  </a:schemeClr>
                </a:solidFill>
                <a:latin typeface="AGReverance"/>
              </a:rPr>
              <a:t>© Полшкова В.В., 2018</a:t>
            </a:r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AA4E5F50-8C3C-4655-97FD-59D2AA8CA0C8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6E4B3823-B83B-41FC-8BD9-4DC33C6BF5B2}" type="slidenum">
              <a:rPr lang="ru-RU"/>
              <a:t/>
            </a:fld>
            <a:endParaRPr lang="ru-RU"/>
          </a:p>
        </p:txBody>
      </p:sp>
      <p:pic>
        <p:nvPicPr>
          <p:cNvPr id="10" name="Picture 4" descr="https://us.123rf.com/450wm/andegro4ka/andegro4ka1311/andegro4ka131100030/23865891-pirates-treasure-map-with-spyglass-and-compass-illustration.jpg?ver=6"/>
          <p:cNvPicPr>
            <a:picLocks noChangeAspect="1" noChangeArrowheads="1"/>
          </p:cNvPicPr>
          <p:nvPr userDrawn="1"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/>
        </p:blipFill>
        <p:spPr bwMode="auto">
          <a:xfrm>
            <a:off x="0" y="5341927"/>
            <a:ext cx="1331407" cy="1331407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>
        <a:lnSpc>
          <a:spcPct val="80000"/>
        </a:lnSpc>
        <a:spcBef>
          <a:spcPts val="0"/>
        </a:spcBef>
        <a:buNone/>
        <a:defRPr sz="5000" cap="all" spc="100">
          <a:solidFill>
            <a:schemeClr val="tx1">
              <a:lumMod val="95000"/>
              <a:lumOff val="5000"/>
            </a:schemeClr>
          </a:solidFill>
          <a:latin typeface="AGReverance"/>
          <a:ea typeface="+mj-ea"/>
          <a:cs typeface="+mj-cs"/>
        </a:defRPr>
      </a:lvl1pPr>
    </p:titleStyle>
    <p:bodyStyle>
      <a:lvl1pPr marL="91440" indent="-91440" algn="l" defTabSz="914400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/>
        <a:buChar char=" "/>
        <a:defRPr sz="2200">
          <a:solidFill>
            <a:schemeClr val="tx1"/>
          </a:solidFill>
          <a:latin typeface="AGReverance"/>
          <a:ea typeface="+mn-ea"/>
          <a:cs typeface="+mn-cs"/>
        </a:defRPr>
      </a:lvl1pPr>
      <a:lvl2pPr marL="265176" indent="-137160" algn="l" defTabSz="91440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/>
        <a:buChar char=""/>
        <a:defRPr sz="1800">
          <a:solidFill>
            <a:schemeClr val="tx1"/>
          </a:solidFill>
          <a:latin typeface="AGReverance"/>
          <a:ea typeface="+mn-ea"/>
          <a:cs typeface="+mn-cs"/>
        </a:defRPr>
      </a:lvl2pPr>
      <a:lvl3pPr marL="448056" indent="-137160" algn="l" defTabSz="91440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/>
        <a:buChar char=""/>
        <a:defRPr sz="1400">
          <a:solidFill>
            <a:schemeClr val="tx1"/>
          </a:solidFill>
          <a:latin typeface="AGReverance"/>
          <a:ea typeface="+mn-ea"/>
          <a:cs typeface="+mn-cs"/>
        </a:defRPr>
      </a:lvl3pPr>
      <a:lvl4pPr marL="594360" indent="-137160" algn="l" defTabSz="91440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/>
        <a:buChar char=""/>
        <a:defRPr sz="1400">
          <a:solidFill>
            <a:schemeClr val="tx1"/>
          </a:solidFill>
          <a:latin typeface="AGReverance"/>
          <a:ea typeface="+mn-ea"/>
          <a:cs typeface="+mn-cs"/>
        </a:defRPr>
      </a:lvl4pPr>
      <a:lvl5pPr marL="777240" indent="-137160" algn="l" defTabSz="91440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/>
        <a:buChar char=""/>
        <a:defRPr sz="1400">
          <a:solidFill>
            <a:schemeClr val="tx1"/>
          </a:solidFill>
          <a:latin typeface="AGReverance"/>
          <a:ea typeface="+mn-ea"/>
          <a:cs typeface="+mn-cs"/>
        </a:defRPr>
      </a:lvl5pPr>
      <a:lvl6pPr marL="914400" indent="-137160" algn="l" defTabSz="91440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/>
        <a:buChar char=""/>
        <a:defRPr sz="14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/>
        <a:buChar char=""/>
        <a:defRPr sz="1400">
          <a:solidFill>
            <a:schemeClr val="tx1"/>
          </a:solidFill>
          <a:latin typeface="+mn-lt"/>
          <a:ea typeface="+mn-ea"/>
          <a:cs typeface="+mn-cs"/>
        </a:defRPr>
      </a:lvl7pPr>
      <a:lvl8pPr marL="1216151" indent="-137160" algn="l" defTabSz="91440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/>
        <a:buChar char=""/>
        <a:defRPr sz="1400">
          <a:solidFill>
            <a:schemeClr val="tx1"/>
          </a:solidFill>
          <a:latin typeface="+mn-lt"/>
          <a:ea typeface="+mn-ea"/>
          <a:cs typeface="+mn-cs"/>
        </a:defRPr>
      </a:lvl8pPr>
      <a:lvl9pPr marL="1362455" indent="-137160" algn="l" defTabSz="91440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/>
        <a:buChar char=""/>
        <a:defRPr sz="14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jp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7.jpg"/><Relationship Id="rId3" Type="http://schemas.openxmlformats.org/officeDocument/2006/relationships/image" Target="../media/image18.jpg"/><Relationship Id="rId4" Type="http://schemas.openxmlformats.org/officeDocument/2006/relationships/image" Target="../media/image19.jp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.jpg"/><Relationship Id="rId3" Type="http://schemas.openxmlformats.org/officeDocument/2006/relationships/image" Target="../media/image21.jpg"/><Relationship Id="rId4" Type="http://schemas.openxmlformats.org/officeDocument/2006/relationships/image" Target="../media/image22.jpg"/><Relationship Id="rId5" Type="http://schemas.openxmlformats.org/officeDocument/2006/relationships/image" Target="../media/image23.jp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.jpg"/><Relationship Id="rId3" Type="http://schemas.openxmlformats.org/officeDocument/2006/relationships/image" Target="../media/image25.jpg"/><Relationship Id="rId4" Type="http://schemas.openxmlformats.org/officeDocument/2006/relationships/image" Target="../media/image26.jp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.jpg"/><Relationship Id="rId3" Type="http://schemas.openxmlformats.org/officeDocument/2006/relationships/image" Target="../media/image28.jpg"/><Relationship Id="rId4" Type="http://schemas.openxmlformats.org/officeDocument/2006/relationships/image" Target="../media/image29.jp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.jpg"/><Relationship Id="rId3" Type="http://schemas.openxmlformats.org/officeDocument/2006/relationships/image" Target="../media/image31.pn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2.jpg"/><Relationship Id="rId3" Type="http://schemas.openxmlformats.org/officeDocument/2006/relationships/image" Target="../media/image31.pn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3.jpg"/><Relationship Id="rId3" Type="http://schemas.openxmlformats.org/officeDocument/2006/relationships/image" Target="../media/image34.jpg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5.jpg"/><Relationship Id="rId3" Type="http://schemas.openxmlformats.org/officeDocument/2006/relationships/image" Target="../media/image36.png"/></Relationships>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jpg"/><Relationship Id="rId3" Type="http://schemas.openxmlformats.org/officeDocument/2006/relationships/image" Target="../media/image11.jp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jpg"/><Relationship Id="rId3" Type="http://schemas.openxmlformats.org/officeDocument/2006/relationships/image" Target="../media/image12.jp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jpg"/><Relationship Id="rId3" Type="http://schemas.openxmlformats.org/officeDocument/2006/relationships/image" Target="../media/image14.jp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 bwMode="auto">
          <a:xfrm>
            <a:off x="105508" y="4678232"/>
            <a:ext cx="8083061" cy="2194077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4400" b="1">
                <a:solidFill>
                  <a:schemeClr val="accent6">
                    <a:lumMod val="50000"/>
                  </a:schemeClr>
                </a:solidFill>
              </a:rPr>
              <a:t>Австралия и </a:t>
            </a:r>
            <a:r>
              <a:rPr lang="ru-RU" sz="4400" b="1">
                <a:solidFill>
                  <a:schemeClr val="accent6">
                    <a:lumMod val="50000"/>
                  </a:schemeClr>
                </a:solidFill>
              </a:rPr>
              <a:t>океания</a:t>
            </a:r>
            <a:r>
              <a:rPr lang="ru-RU" sz="4400" b="1">
                <a:solidFill>
                  <a:schemeClr val="accent6">
                    <a:lumMod val="50000"/>
                  </a:schemeClr>
                </a:solidFill>
              </a:rPr>
              <a:t>. история открытия. Географическое положение. </a:t>
            </a:r>
            <a:endParaRPr/>
          </a:p>
        </p:txBody>
      </p:sp>
      <p:sp>
        <p:nvSpPr>
          <p:cNvPr id="1332126140" name="Subtitle 2"/>
          <p:cNvSpPr>
            <a:spLocks noGrp="1"/>
          </p:cNvSpPr>
          <p:nvPr>
            <p:ph type="subTitle" idx="1"/>
          </p:nvPr>
        </p:nvSpPr>
        <p:spPr bwMode="auto">
          <a:xfrm>
            <a:off x="8610599" y="4960135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4958861" y="106702"/>
            <a:ext cx="7095682" cy="5537958"/>
          </a:xfrm>
          <a:prstGeom prst="rect">
            <a:avLst/>
          </a:prstGeom>
        </p:spPr>
      </p:pic>
      <p:sp>
        <p:nvSpPr>
          <p:cNvPr id="4" name="Прямоугольник: скругленные углы 3"/>
          <p:cNvSpPr/>
          <p:nvPr/>
        </p:nvSpPr>
        <p:spPr bwMode="auto">
          <a:xfrm>
            <a:off x="501162" y="509954"/>
            <a:ext cx="4018084" cy="1846384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b="1">
                <a:solidFill>
                  <a:schemeClr val="accent2">
                    <a:lumMod val="50000"/>
                  </a:schemeClr>
                </a:solidFill>
              </a:rPr>
              <a:t>Количество островов </a:t>
            </a:r>
            <a:r>
              <a:rPr lang="ru-RU" sz="2800" b="1">
                <a:solidFill>
                  <a:srgbClr val="C00000"/>
                </a:solidFill>
              </a:rPr>
              <a:t>более 10 000.</a:t>
            </a:r>
            <a:endParaRPr/>
          </a:p>
          <a:p>
            <a:pPr algn="ctr">
              <a:defRPr/>
            </a:pPr>
            <a:r>
              <a:rPr lang="ru-RU" sz="2800" b="1">
                <a:solidFill>
                  <a:schemeClr val="accent2">
                    <a:lumMod val="50000"/>
                  </a:schemeClr>
                </a:solidFill>
              </a:rPr>
              <a:t>Общая площадь  </a:t>
            </a:r>
            <a:endParaRPr/>
          </a:p>
          <a:p>
            <a:pPr algn="ctr">
              <a:defRPr/>
            </a:pPr>
            <a:r>
              <a:rPr lang="ru-RU" sz="2800" b="1">
                <a:solidFill>
                  <a:srgbClr val="C00000"/>
                </a:solidFill>
              </a:rPr>
              <a:t>1,26 млн. км².</a:t>
            </a:r>
            <a:endParaRPr/>
          </a:p>
        </p:txBody>
      </p:sp>
      <p:sp>
        <p:nvSpPr>
          <p:cNvPr id="5" name="Прямоугольник: скругленные углы 4"/>
          <p:cNvSpPr/>
          <p:nvPr/>
        </p:nvSpPr>
        <p:spPr bwMode="auto">
          <a:xfrm>
            <a:off x="501162" y="2875682"/>
            <a:ext cx="4018084" cy="2417885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b="1">
                <a:solidFill>
                  <a:schemeClr val="accent2">
                    <a:lumMod val="50000"/>
                  </a:schemeClr>
                </a:solidFill>
              </a:rPr>
              <a:t>Население около </a:t>
            </a:r>
            <a:endParaRPr/>
          </a:p>
          <a:p>
            <a:pPr algn="ctr">
              <a:defRPr/>
            </a:pPr>
            <a:r>
              <a:rPr lang="ru-RU" sz="2800" b="1">
                <a:solidFill>
                  <a:srgbClr val="C00000"/>
                </a:solidFill>
              </a:rPr>
              <a:t>10,7 млн. человек.</a:t>
            </a:r>
            <a:endParaRPr/>
          </a:p>
          <a:p>
            <a:pPr algn="ctr">
              <a:defRPr/>
            </a:pPr>
            <a:r>
              <a:rPr lang="ru-RU" sz="2800" b="1">
                <a:solidFill>
                  <a:schemeClr val="accent2">
                    <a:lumMod val="50000"/>
                  </a:schemeClr>
                </a:solidFill>
              </a:rPr>
              <a:t>Средняя плотность населения – </a:t>
            </a:r>
            <a:r>
              <a:rPr lang="ru-RU" sz="2800" b="1">
                <a:solidFill>
                  <a:srgbClr val="C00000"/>
                </a:solidFill>
              </a:rPr>
              <a:t>Науру 540 чел/км².</a:t>
            </a:r>
            <a:endParaRPr/>
          </a:p>
        </p:txBody>
      </p:sp>
      <p:sp>
        <p:nvSpPr>
          <p:cNvPr id="6" name="Прямоугольник: скругленные углы 5"/>
          <p:cNvSpPr/>
          <p:nvPr/>
        </p:nvSpPr>
        <p:spPr bwMode="auto">
          <a:xfrm>
            <a:off x="7359162" y="5767755"/>
            <a:ext cx="2822331" cy="413238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600" b="1">
                <a:solidFill>
                  <a:srgbClr val="C00000"/>
                </a:solidFill>
              </a:rPr>
              <a:t>ОКЕАНИЯ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526823" y="0"/>
            <a:ext cx="5665177" cy="37767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0"/>
            <a:ext cx="5035713" cy="37767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3120017" y="3315875"/>
            <a:ext cx="5322502" cy="3542125"/>
          </a:xfrm>
          <a:prstGeom prst="rect">
            <a:avLst/>
          </a:prstGeom>
        </p:spPr>
      </p:pic>
      <p:sp>
        <p:nvSpPr>
          <p:cNvPr id="8" name="Прямоугольник: скругленные углы 7"/>
          <p:cNvSpPr/>
          <p:nvPr/>
        </p:nvSpPr>
        <p:spPr bwMode="auto">
          <a:xfrm>
            <a:off x="1503485" y="123092"/>
            <a:ext cx="4592515" cy="729762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>
                <a:solidFill>
                  <a:schemeClr val="accent2">
                    <a:lumMod val="50000"/>
                  </a:schemeClr>
                </a:solidFill>
              </a:rPr>
              <a:t>Самый активный наземный </a:t>
            </a:r>
            <a:r>
              <a:rPr lang="ru-RU" sz="2400" b="1">
                <a:solidFill>
                  <a:srgbClr val="C00000"/>
                </a:solidFill>
              </a:rPr>
              <a:t>вулкан </a:t>
            </a:r>
            <a:r>
              <a:rPr lang="ru-RU" sz="2400" b="1">
                <a:solidFill>
                  <a:srgbClr val="C00000"/>
                </a:solidFill>
              </a:rPr>
              <a:t>Килауэа</a:t>
            </a:r>
            <a:r>
              <a:rPr lang="ru-RU" sz="2400" b="1">
                <a:solidFill>
                  <a:srgbClr val="C00000"/>
                </a:solidFill>
              </a:rPr>
              <a:t> (о. Гавайи)</a:t>
            </a:r>
            <a:endParaRPr/>
          </a:p>
        </p:txBody>
      </p:sp>
      <p:sp>
        <p:nvSpPr>
          <p:cNvPr id="9" name="Прямоугольник: скругленные углы 8"/>
          <p:cNvSpPr/>
          <p:nvPr/>
        </p:nvSpPr>
        <p:spPr bwMode="auto">
          <a:xfrm>
            <a:off x="1090246" y="4835769"/>
            <a:ext cx="3367453" cy="1626578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>
                <a:solidFill>
                  <a:schemeClr val="accent2">
                    <a:lumMod val="50000"/>
                  </a:schemeClr>
                </a:solidFill>
              </a:rPr>
              <a:t>Самый крупный действующий щитовой </a:t>
            </a:r>
            <a:r>
              <a:rPr lang="ru-RU" sz="2400" b="1">
                <a:solidFill>
                  <a:srgbClr val="C00000"/>
                </a:solidFill>
              </a:rPr>
              <a:t>вулкан – </a:t>
            </a:r>
            <a:r>
              <a:rPr lang="ru-RU" sz="2400" b="1">
                <a:solidFill>
                  <a:srgbClr val="C00000"/>
                </a:solidFill>
              </a:rPr>
              <a:t>Мануа</a:t>
            </a:r>
            <a:r>
              <a:rPr lang="ru-RU" sz="2400" b="1">
                <a:solidFill>
                  <a:srgbClr val="C00000"/>
                </a:solidFill>
              </a:rPr>
              <a:t>-Лоа (о. Гавайи)</a:t>
            </a:r>
            <a:endParaRPr/>
          </a:p>
        </p:txBody>
      </p:sp>
      <p:sp>
        <p:nvSpPr>
          <p:cNvPr id="10" name="Прямоугольник: скругленные углы 9"/>
          <p:cNvSpPr/>
          <p:nvPr/>
        </p:nvSpPr>
        <p:spPr bwMode="auto">
          <a:xfrm>
            <a:off x="8932984" y="3428999"/>
            <a:ext cx="3138853" cy="1565031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>
                <a:solidFill>
                  <a:schemeClr val="accent2">
                    <a:lumMod val="50000"/>
                  </a:schemeClr>
                </a:solidFill>
              </a:rPr>
              <a:t>Самый большой </a:t>
            </a:r>
            <a:r>
              <a:rPr lang="ru-RU" sz="2400" b="1">
                <a:solidFill>
                  <a:srgbClr val="C00000"/>
                </a:solidFill>
              </a:rPr>
              <a:t>остров Новая Гвинея </a:t>
            </a:r>
            <a:r>
              <a:rPr lang="ru-RU" sz="2400" b="1">
                <a:solidFill>
                  <a:schemeClr val="accent2">
                    <a:lumMod val="50000"/>
                  </a:schemeClr>
                </a:solidFill>
              </a:rPr>
              <a:t>(790 тыс. км², 2 место в мире)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463" y="0"/>
            <a:ext cx="4733192" cy="403018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875589" y="3499339"/>
            <a:ext cx="4478215" cy="335866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855406" y="323104"/>
            <a:ext cx="5248874" cy="393665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7177455" y="3386335"/>
            <a:ext cx="2641722" cy="2313291"/>
          </a:xfrm>
          <a:prstGeom prst="rect">
            <a:avLst/>
          </a:prstGeom>
        </p:spPr>
      </p:pic>
      <p:sp>
        <p:nvSpPr>
          <p:cNvPr id="12" name="Прямоугольник: скругленные углы 11"/>
          <p:cNvSpPr/>
          <p:nvPr/>
        </p:nvSpPr>
        <p:spPr bwMode="auto">
          <a:xfrm>
            <a:off x="105005" y="2986639"/>
            <a:ext cx="4733193" cy="1611737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>
                <a:solidFill>
                  <a:schemeClr val="accent2">
                    <a:lumMod val="50000"/>
                  </a:schemeClr>
                </a:solidFill>
              </a:rPr>
              <a:t>Абсолютный максимум выпадения осадков – </a:t>
            </a:r>
            <a:r>
              <a:rPr lang="ru-RU" sz="2400" b="1">
                <a:solidFill>
                  <a:srgbClr val="C00000"/>
                </a:solidFill>
              </a:rPr>
              <a:t>Гавайские острова </a:t>
            </a:r>
            <a:endParaRPr/>
          </a:p>
          <a:p>
            <a:pPr algn="ctr">
              <a:defRPr/>
            </a:pPr>
            <a:r>
              <a:rPr lang="ru-RU" sz="2400" b="1">
                <a:solidFill>
                  <a:srgbClr val="C00000"/>
                </a:solidFill>
              </a:rPr>
              <a:t>(24000 мм/год)</a:t>
            </a:r>
            <a:endParaRPr/>
          </a:p>
        </p:txBody>
      </p:sp>
      <p:sp>
        <p:nvSpPr>
          <p:cNvPr id="13" name="Прямоугольник: скругленные углы 12"/>
          <p:cNvSpPr/>
          <p:nvPr/>
        </p:nvSpPr>
        <p:spPr bwMode="auto">
          <a:xfrm>
            <a:off x="4976446" y="64850"/>
            <a:ext cx="6242538" cy="1078149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200" b="1">
                <a:solidFill>
                  <a:schemeClr val="accent2">
                    <a:lumMod val="50000"/>
                  </a:schemeClr>
                </a:solidFill>
              </a:rPr>
              <a:t>Самая высокая </a:t>
            </a:r>
            <a:r>
              <a:rPr lang="ru-RU" sz="2200" b="1">
                <a:solidFill>
                  <a:srgbClr val="C00000"/>
                </a:solidFill>
              </a:rPr>
              <a:t>вулканическая цепь- </a:t>
            </a:r>
            <a:r>
              <a:rPr lang="ru-RU" sz="2200" b="1">
                <a:solidFill>
                  <a:schemeClr val="accent2">
                    <a:lumMod val="50000"/>
                  </a:schemeClr>
                </a:solidFill>
              </a:rPr>
              <a:t>Гавайские острова </a:t>
            </a:r>
            <a:endParaRPr/>
          </a:p>
          <a:p>
            <a:pPr algn="ctr">
              <a:defRPr/>
            </a:pPr>
            <a:r>
              <a:rPr lang="ru-RU" sz="2200" b="1">
                <a:solidFill>
                  <a:srgbClr val="C00000"/>
                </a:solidFill>
              </a:rPr>
              <a:t>(8000 м под водой и 4200 м. над водой)</a:t>
            </a:r>
            <a:endParaRPr/>
          </a:p>
        </p:txBody>
      </p:sp>
      <p:sp>
        <p:nvSpPr>
          <p:cNvPr id="14" name="Прямоугольник: скругленные углы 13"/>
          <p:cNvSpPr/>
          <p:nvPr/>
        </p:nvSpPr>
        <p:spPr bwMode="auto">
          <a:xfrm>
            <a:off x="6699872" y="5802923"/>
            <a:ext cx="5248874" cy="951780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200" b="1">
                <a:solidFill>
                  <a:schemeClr val="accent2">
                    <a:lumMod val="50000"/>
                  </a:schemeClr>
                </a:solidFill>
              </a:rPr>
              <a:t>Наибольшая высота Океании над уровнем моря – </a:t>
            </a:r>
            <a:r>
              <a:rPr lang="ru-RU" sz="2200" b="1">
                <a:solidFill>
                  <a:srgbClr val="C00000"/>
                </a:solidFill>
              </a:rPr>
              <a:t>гора </a:t>
            </a:r>
            <a:r>
              <a:rPr lang="ru-RU" sz="2200" b="1">
                <a:solidFill>
                  <a:srgbClr val="C00000"/>
                </a:solidFill>
              </a:rPr>
              <a:t>Джая</a:t>
            </a:r>
            <a:r>
              <a:rPr lang="ru-RU" sz="2200" b="1">
                <a:solidFill>
                  <a:srgbClr val="C00000"/>
                </a:solidFill>
              </a:rPr>
              <a:t> (5030м, о. Новая Гвинея)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/>
          <p:cNvSpPr/>
          <p:nvPr/>
        </p:nvSpPr>
        <p:spPr bwMode="auto">
          <a:xfrm>
            <a:off x="3727938" y="175846"/>
            <a:ext cx="4492869" cy="501162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200" b="1">
                <a:solidFill>
                  <a:srgbClr val="C00000"/>
                </a:solidFill>
              </a:rPr>
              <a:t>Чем известна Океания?</a:t>
            </a:r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4518" y="777240"/>
            <a:ext cx="4872990" cy="32461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659505" y="3609340"/>
            <a:ext cx="4872990" cy="32486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304492" y="777241"/>
            <a:ext cx="4887508" cy="3246120"/>
          </a:xfrm>
          <a:prstGeom prst="rect">
            <a:avLst/>
          </a:prstGeom>
        </p:spPr>
      </p:pic>
      <p:sp>
        <p:nvSpPr>
          <p:cNvPr id="9" name="Прямоугольник: скругленные углы 8"/>
          <p:cNvSpPr/>
          <p:nvPr/>
        </p:nvSpPr>
        <p:spPr bwMode="auto">
          <a:xfrm>
            <a:off x="8320454" y="4575518"/>
            <a:ext cx="3716215" cy="2045089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>
                <a:solidFill>
                  <a:srgbClr val="C00000"/>
                </a:solidFill>
              </a:rPr>
              <a:t>МОАИ (каменные статуи) </a:t>
            </a:r>
            <a:r>
              <a:rPr lang="ru-RU" sz="2400" b="1">
                <a:solidFill>
                  <a:schemeClr val="accent2">
                    <a:lumMod val="50000"/>
                  </a:schemeClr>
                </a:solidFill>
              </a:rPr>
              <a:t>из </a:t>
            </a:r>
            <a:r>
              <a:rPr lang="ru-RU" sz="2400" b="1">
                <a:solidFill>
                  <a:schemeClr val="accent2">
                    <a:lumMod val="50000"/>
                  </a:schemeClr>
                </a:solidFill>
              </a:rPr>
              <a:t>спресованного</a:t>
            </a:r>
            <a:r>
              <a:rPr lang="ru-RU" sz="2400" b="1">
                <a:solidFill>
                  <a:schemeClr val="accent2">
                    <a:lumMod val="50000"/>
                  </a:schemeClr>
                </a:solidFill>
              </a:rPr>
              <a:t> вулканического пепла, высота достигает 20 метров.</a:t>
            </a:r>
            <a:endParaRPr/>
          </a:p>
        </p:txBody>
      </p:sp>
      <p:sp>
        <p:nvSpPr>
          <p:cNvPr id="10" name="Прямоугольник: скругленные углы 9"/>
          <p:cNvSpPr/>
          <p:nvPr/>
        </p:nvSpPr>
        <p:spPr bwMode="auto">
          <a:xfrm>
            <a:off x="4199792" y="880600"/>
            <a:ext cx="3716215" cy="1262574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>
                <a:solidFill>
                  <a:srgbClr val="C00000"/>
                </a:solidFill>
              </a:rPr>
              <a:t>ОСТРОВ ПАСХИ </a:t>
            </a:r>
            <a:r>
              <a:rPr lang="ru-RU" sz="2400" b="1">
                <a:solidFill>
                  <a:schemeClr val="accent2">
                    <a:lumMod val="50000"/>
                  </a:schemeClr>
                </a:solidFill>
              </a:rPr>
              <a:t>(</a:t>
            </a:r>
            <a:r>
              <a:rPr lang="ru-RU" sz="2400" b="1">
                <a:solidFill>
                  <a:schemeClr val="accent2">
                    <a:lumMod val="50000"/>
                  </a:schemeClr>
                </a:solidFill>
              </a:rPr>
              <a:t>Рапануи</a:t>
            </a:r>
            <a:r>
              <a:rPr lang="ru-RU" sz="2400" b="1">
                <a:solidFill>
                  <a:schemeClr val="accent2">
                    <a:lumMod val="50000"/>
                  </a:schemeClr>
                </a:solidFill>
              </a:rPr>
              <a:t>) – самый удаленный остров в мире.</a:t>
            </a:r>
            <a:endParaRPr/>
          </a:p>
        </p:txBody>
      </p:sp>
      <p:sp>
        <p:nvSpPr>
          <p:cNvPr id="11" name="Прямоугольник: скругленные углы 10"/>
          <p:cNvSpPr/>
          <p:nvPr/>
        </p:nvSpPr>
        <p:spPr bwMode="auto">
          <a:xfrm>
            <a:off x="328247" y="4575519"/>
            <a:ext cx="3716215" cy="1262574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>
                <a:solidFill>
                  <a:schemeClr val="accent2">
                    <a:lumMod val="50000"/>
                  </a:schemeClr>
                </a:solidFill>
              </a:rPr>
              <a:t>Открыт в Пасхальное воскресенье </a:t>
            </a:r>
            <a:r>
              <a:rPr lang="ru-RU" sz="2400" b="1">
                <a:solidFill>
                  <a:srgbClr val="C00000"/>
                </a:solidFill>
              </a:rPr>
              <a:t>в 1722 году.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594231" y="0"/>
            <a:ext cx="5597769" cy="35721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-1" y="2894867"/>
            <a:ext cx="5284177" cy="396313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5284176" y="2497412"/>
            <a:ext cx="3519854" cy="2346569"/>
          </a:xfrm>
          <a:prstGeom prst="rect">
            <a:avLst/>
          </a:prstGeom>
        </p:spPr>
      </p:pic>
      <p:sp>
        <p:nvSpPr>
          <p:cNvPr id="9" name="Облачко с текстом: прямоугольное со скругленными углами 8"/>
          <p:cNvSpPr/>
          <p:nvPr/>
        </p:nvSpPr>
        <p:spPr bwMode="auto">
          <a:xfrm>
            <a:off x="329710" y="243496"/>
            <a:ext cx="6000751" cy="2233248"/>
          </a:xfrm>
          <a:prstGeom prst="wedgeRoundRectCallout">
            <a:avLst>
              <a:gd name="adj1" fmla="val 73676"/>
              <a:gd name="adj2" fmla="val 56500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b="1">
                <a:solidFill>
                  <a:srgbClr val="C00000"/>
                </a:solidFill>
              </a:rPr>
              <a:t>ГАВАЙСКИЕ ОСТРОВА </a:t>
            </a:r>
            <a:r>
              <a:rPr lang="ru-RU" sz="2800" b="1">
                <a:solidFill>
                  <a:schemeClr val="accent2">
                    <a:lumMod val="50000"/>
                  </a:schemeClr>
                </a:solidFill>
              </a:rPr>
              <a:t>– архипелаг из 24 островов и атоллов, расположенных в северной части Тихого океана. Имеют вулканическое происхождение.</a:t>
            </a:r>
            <a:endParaRPr/>
          </a:p>
        </p:txBody>
      </p:sp>
      <p:sp>
        <p:nvSpPr>
          <p:cNvPr id="10" name="Облачко с текстом: прямоугольное со скругленными углами 9"/>
          <p:cNvSpPr/>
          <p:nvPr/>
        </p:nvSpPr>
        <p:spPr bwMode="auto">
          <a:xfrm>
            <a:off x="5969977" y="5020407"/>
            <a:ext cx="5679831" cy="1512278"/>
          </a:xfrm>
          <a:prstGeom prst="wedgeRoundRectCallout">
            <a:avLst>
              <a:gd name="adj1" fmla="val -74577"/>
              <a:gd name="adj2" fmla="val -5500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>
                <a:solidFill>
                  <a:srgbClr val="C00000"/>
                </a:solidFill>
              </a:rPr>
              <a:t>АТОЛЛЫ</a:t>
            </a:r>
            <a:r>
              <a:rPr lang="ru-RU" sz="2400" b="1">
                <a:solidFill>
                  <a:schemeClr val="accent2">
                    <a:lumMod val="50000"/>
                  </a:schemeClr>
                </a:solidFill>
              </a:rPr>
              <a:t> – коралловые острова, имеющие вид сплошного или разорванного кольца, окружающего лагуну.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/>
          <p:cNvSpPr/>
          <p:nvPr/>
        </p:nvSpPr>
        <p:spPr bwMode="auto">
          <a:xfrm>
            <a:off x="2224454" y="219808"/>
            <a:ext cx="7913077" cy="439615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200" b="1">
                <a:solidFill>
                  <a:srgbClr val="C00000"/>
                </a:solidFill>
              </a:rPr>
              <a:t>История открытия Австралии и Океании</a:t>
            </a:r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981092" y="983941"/>
            <a:ext cx="4776010" cy="37639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39994" y="2662237"/>
            <a:ext cx="6153149" cy="4048125"/>
          </a:xfrm>
          <a:prstGeom prst="rect">
            <a:avLst/>
          </a:prstGeom>
        </p:spPr>
      </p:pic>
      <p:sp>
        <p:nvSpPr>
          <p:cNvPr id="7" name="Прямоугольник: скругленные углы 6"/>
          <p:cNvSpPr/>
          <p:nvPr/>
        </p:nvSpPr>
        <p:spPr bwMode="auto">
          <a:xfrm>
            <a:off x="434898" y="983941"/>
            <a:ext cx="6185710" cy="1389982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b="1">
                <a:solidFill>
                  <a:srgbClr val="C00000"/>
                </a:solidFill>
              </a:rPr>
              <a:t>В 1606 году </a:t>
            </a:r>
            <a:r>
              <a:rPr lang="ru-RU" sz="2800" b="1">
                <a:solidFill>
                  <a:schemeClr val="accent2">
                    <a:lumMod val="50000"/>
                  </a:schemeClr>
                </a:solidFill>
              </a:rPr>
              <a:t>достиг восточных берегов Австралии, чуть позже они достигли и западные берега.</a:t>
            </a:r>
            <a:endParaRPr/>
          </a:p>
        </p:txBody>
      </p:sp>
      <p:sp>
        <p:nvSpPr>
          <p:cNvPr id="8" name="Прямоугольник: скругленные углы 7"/>
          <p:cNvSpPr/>
          <p:nvPr/>
        </p:nvSpPr>
        <p:spPr bwMode="auto">
          <a:xfrm>
            <a:off x="7439185" y="4631316"/>
            <a:ext cx="3859823" cy="1242743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600" b="1">
                <a:solidFill>
                  <a:srgbClr val="C00000"/>
                </a:solidFill>
              </a:rPr>
              <a:t>Луис </a:t>
            </a:r>
            <a:r>
              <a:rPr lang="ru-RU" sz="2600" b="1">
                <a:solidFill>
                  <a:srgbClr val="C00000"/>
                </a:solidFill>
              </a:rPr>
              <a:t>Ваэса</a:t>
            </a:r>
            <a:r>
              <a:rPr lang="ru-RU" sz="2600" b="1">
                <a:solidFill>
                  <a:srgbClr val="C00000"/>
                </a:solidFill>
              </a:rPr>
              <a:t> де Торрес </a:t>
            </a:r>
            <a:endParaRPr/>
          </a:p>
          <a:p>
            <a:pPr algn="ctr">
              <a:defRPr/>
            </a:pPr>
            <a:r>
              <a:rPr lang="ru-RU" sz="2400" b="1">
                <a:solidFill>
                  <a:schemeClr val="accent2">
                    <a:lumMod val="50000"/>
                  </a:schemeClr>
                </a:solidFill>
              </a:rPr>
              <a:t>(1560-1614) испанский мореплаватель.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437069" y="0"/>
            <a:ext cx="5754931" cy="40500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61925" y="2643525"/>
            <a:ext cx="6275144" cy="4128384"/>
          </a:xfrm>
          <a:prstGeom prst="rect">
            <a:avLst/>
          </a:prstGeom>
        </p:spPr>
      </p:pic>
      <p:sp>
        <p:nvSpPr>
          <p:cNvPr id="6" name="Прямоугольник: скругленные углы 5"/>
          <p:cNvSpPr/>
          <p:nvPr/>
        </p:nvSpPr>
        <p:spPr bwMode="auto">
          <a:xfrm>
            <a:off x="7520903" y="3965332"/>
            <a:ext cx="3587262" cy="1767254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b="1">
                <a:solidFill>
                  <a:srgbClr val="C00000"/>
                </a:solidFill>
              </a:rPr>
              <a:t>Виллем </a:t>
            </a:r>
            <a:r>
              <a:rPr lang="ru-RU" sz="2800" b="1">
                <a:solidFill>
                  <a:srgbClr val="C00000"/>
                </a:solidFill>
              </a:rPr>
              <a:t>Янсзон</a:t>
            </a:r>
            <a:r>
              <a:rPr lang="ru-RU" sz="2800" b="1">
                <a:solidFill>
                  <a:srgbClr val="C00000"/>
                </a:solidFill>
              </a:rPr>
              <a:t> </a:t>
            </a:r>
            <a:r>
              <a:rPr lang="ru-RU" sz="2800" b="1">
                <a:solidFill>
                  <a:schemeClr val="accent2">
                    <a:lumMod val="50000"/>
                  </a:schemeClr>
                </a:solidFill>
              </a:rPr>
              <a:t>(1570-1632) голландский мореплаватель</a:t>
            </a:r>
            <a:endParaRPr/>
          </a:p>
        </p:txBody>
      </p:sp>
      <p:sp>
        <p:nvSpPr>
          <p:cNvPr id="7" name="Прямоугольник: скругленные углы 6"/>
          <p:cNvSpPr/>
          <p:nvPr/>
        </p:nvSpPr>
        <p:spPr bwMode="auto">
          <a:xfrm>
            <a:off x="808893" y="455720"/>
            <a:ext cx="6084276" cy="1732085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b="1">
                <a:solidFill>
                  <a:srgbClr val="C00000"/>
                </a:solidFill>
              </a:rPr>
              <a:t>В 1606 году </a:t>
            </a:r>
            <a:r>
              <a:rPr lang="ru-RU" sz="2800" b="1">
                <a:solidFill>
                  <a:schemeClr val="accent2">
                    <a:lumMod val="50000"/>
                  </a:schemeClr>
                </a:solidFill>
              </a:rPr>
              <a:t>– первым высадился на Австралийском континенте.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323991" y="0"/>
            <a:ext cx="4868008" cy="47884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2996142"/>
            <a:ext cx="5372100" cy="3879850"/>
          </a:xfrm>
          <a:prstGeom prst="rect">
            <a:avLst/>
          </a:prstGeom>
        </p:spPr>
      </p:pic>
      <p:sp>
        <p:nvSpPr>
          <p:cNvPr id="6" name="Прямоугольник: скругленные углы 5"/>
          <p:cNvSpPr/>
          <p:nvPr/>
        </p:nvSpPr>
        <p:spPr bwMode="auto">
          <a:xfrm>
            <a:off x="413238" y="184638"/>
            <a:ext cx="6541477" cy="2602524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2600" b="1">
                <a:solidFill>
                  <a:srgbClr val="C00000"/>
                </a:solidFill>
              </a:rPr>
              <a:t>-Открыл </a:t>
            </a:r>
            <a:r>
              <a:rPr lang="ru-RU" sz="2600" b="1">
                <a:solidFill>
                  <a:schemeClr val="accent2">
                    <a:lumMod val="50000"/>
                  </a:schemeClr>
                </a:solidFill>
              </a:rPr>
              <a:t>остров у южных берегов Австралии (о. Тасмания).</a:t>
            </a:r>
            <a:endParaRPr/>
          </a:p>
          <a:p>
            <a:pPr>
              <a:defRPr/>
            </a:pPr>
            <a:r>
              <a:rPr lang="ru-RU" sz="2600" b="1">
                <a:solidFill>
                  <a:srgbClr val="C00000"/>
                </a:solidFill>
              </a:rPr>
              <a:t>-Экспедиция </a:t>
            </a:r>
            <a:r>
              <a:rPr lang="ru-RU" sz="2600" b="1">
                <a:solidFill>
                  <a:schemeClr val="accent2">
                    <a:lumMod val="50000"/>
                  </a:schemeClr>
                </a:solidFill>
              </a:rPr>
              <a:t>исследовала острова Новая Зеландия.</a:t>
            </a:r>
            <a:endParaRPr/>
          </a:p>
          <a:p>
            <a:pPr>
              <a:defRPr/>
            </a:pPr>
            <a:r>
              <a:rPr lang="ru-RU" sz="2600" b="1">
                <a:solidFill>
                  <a:srgbClr val="C00000"/>
                </a:solidFill>
              </a:rPr>
              <a:t>-В 1644 году</a:t>
            </a:r>
            <a:r>
              <a:rPr lang="ru-RU" sz="2600" b="1">
                <a:solidFill>
                  <a:schemeClr val="accent2">
                    <a:lumMod val="50000"/>
                  </a:schemeClr>
                </a:solidFill>
              </a:rPr>
              <a:t> доказал существование большого южного материка.</a:t>
            </a:r>
            <a:endParaRPr/>
          </a:p>
        </p:txBody>
      </p:sp>
      <p:sp>
        <p:nvSpPr>
          <p:cNvPr id="7" name="Прямоугольник: скругленные углы 6"/>
          <p:cNvSpPr/>
          <p:nvPr/>
        </p:nvSpPr>
        <p:spPr bwMode="auto">
          <a:xfrm>
            <a:off x="8317523" y="4589585"/>
            <a:ext cx="3297115" cy="1600200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>
                <a:solidFill>
                  <a:srgbClr val="C00000"/>
                </a:solidFill>
              </a:rPr>
              <a:t>Абель Тасман </a:t>
            </a:r>
            <a:endParaRPr/>
          </a:p>
          <a:p>
            <a:pPr algn="ctr">
              <a:defRPr/>
            </a:pPr>
            <a:r>
              <a:rPr lang="ru-RU" sz="2400" b="1">
                <a:solidFill>
                  <a:schemeClr val="accent2">
                    <a:lumMod val="50000"/>
                  </a:schemeClr>
                </a:solidFill>
              </a:rPr>
              <a:t>(1603-1659) голландский мореплаватель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96715" y="2224453"/>
            <a:ext cx="3576795" cy="4563208"/>
          </a:xfrm>
          <a:prstGeom prst="rect">
            <a:avLst/>
          </a:prstGeom>
        </p:spPr>
      </p:pic>
      <p:sp>
        <p:nvSpPr>
          <p:cNvPr id="6" name="Прямоугольник: скругленные углы 5"/>
          <p:cNvSpPr/>
          <p:nvPr/>
        </p:nvSpPr>
        <p:spPr bwMode="auto">
          <a:xfrm>
            <a:off x="2028863" y="1582614"/>
            <a:ext cx="3261947" cy="1283678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>
                <a:solidFill>
                  <a:srgbClr val="C00000"/>
                </a:solidFill>
              </a:rPr>
              <a:t>Джеймс Кук </a:t>
            </a:r>
            <a:r>
              <a:rPr lang="ru-RU" sz="2000" b="1">
                <a:solidFill>
                  <a:schemeClr val="accent2">
                    <a:lumMod val="50000"/>
                  </a:schemeClr>
                </a:solidFill>
              </a:rPr>
              <a:t>(1728-1779) английский военный моряк, исследователь, картограф</a:t>
            </a:r>
            <a:endParaRPr/>
          </a:p>
        </p:txBody>
      </p:sp>
      <p:sp>
        <p:nvSpPr>
          <p:cNvPr id="7" name="Прямоугольник: скругленные углы 6"/>
          <p:cNvSpPr/>
          <p:nvPr/>
        </p:nvSpPr>
        <p:spPr bwMode="auto">
          <a:xfrm>
            <a:off x="393495" y="228599"/>
            <a:ext cx="4897315" cy="1019908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>
                <a:solidFill>
                  <a:schemeClr val="accent2">
                    <a:lumMod val="50000"/>
                  </a:schemeClr>
                </a:solidFill>
              </a:rPr>
              <a:t>Возглавлял </a:t>
            </a:r>
            <a:r>
              <a:rPr lang="ru-RU" sz="2400" b="1">
                <a:solidFill>
                  <a:srgbClr val="C00000"/>
                </a:solidFill>
              </a:rPr>
              <a:t>три экспедиции </a:t>
            </a:r>
            <a:r>
              <a:rPr lang="ru-RU" sz="2400" b="1">
                <a:solidFill>
                  <a:schemeClr val="accent2">
                    <a:lumMod val="50000"/>
                  </a:schemeClr>
                </a:solidFill>
              </a:rPr>
              <a:t>по исследованию Мирового океана.</a:t>
            </a:r>
            <a:endParaRPr/>
          </a:p>
        </p:txBody>
      </p:sp>
      <p:sp>
        <p:nvSpPr>
          <p:cNvPr id="8" name="Прямоугольник: скругленные углы 7"/>
          <p:cNvSpPr/>
          <p:nvPr/>
        </p:nvSpPr>
        <p:spPr bwMode="auto">
          <a:xfrm>
            <a:off x="3751384" y="4044462"/>
            <a:ext cx="8343900" cy="2681651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600" b="1">
                <a:solidFill>
                  <a:srgbClr val="C00000"/>
                </a:solidFill>
              </a:rPr>
              <a:t>Открыл:</a:t>
            </a:r>
            <a:endParaRPr/>
          </a:p>
          <a:p>
            <a:pPr>
              <a:defRPr/>
            </a:pPr>
            <a:r>
              <a:rPr lang="ru-RU" sz="2400" b="1">
                <a:solidFill>
                  <a:srgbClr val="C00000"/>
                </a:solidFill>
              </a:rPr>
              <a:t>-Большой Барьерный Риф</a:t>
            </a:r>
            <a:endParaRPr/>
          </a:p>
          <a:p>
            <a:pPr>
              <a:defRPr/>
            </a:pPr>
            <a:r>
              <a:rPr lang="ru-RU" sz="2400" b="1">
                <a:solidFill>
                  <a:schemeClr val="accent2">
                    <a:lumMod val="50000"/>
                  </a:schemeClr>
                </a:solidFill>
              </a:rPr>
              <a:t>-Впервые увидел </a:t>
            </a:r>
            <a:r>
              <a:rPr lang="ru-RU" sz="2400" b="1">
                <a:solidFill>
                  <a:srgbClr val="C00000"/>
                </a:solidFill>
              </a:rPr>
              <a:t>кенгуру</a:t>
            </a:r>
            <a:endParaRPr/>
          </a:p>
          <a:p>
            <a:pPr>
              <a:defRPr/>
            </a:pPr>
            <a:r>
              <a:rPr lang="ru-RU" sz="2400" b="1">
                <a:solidFill>
                  <a:schemeClr val="accent2">
                    <a:lumMod val="50000"/>
                  </a:schemeClr>
                </a:solidFill>
              </a:rPr>
              <a:t>-Открыл много островов, в том числе </a:t>
            </a:r>
            <a:r>
              <a:rPr lang="ru-RU" sz="2400" b="1">
                <a:solidFill>
                  <a:srgbClr val="C00000"/>
                </a:solidFill>
              </a:rPr>
              <a:t>Новую Каледонию</a:t>
            </a:r>
            <a:endParaRPr/>
          </a:p>
          <a:p>
            <a:pPr>
              <a:defRPr/>
            </a:pPr>
            <a:r>
              <a:rPr lang="ru-RU" sz="2400" b="1">
                <a:solidFill>
                  <a:srgbClr val="C00000"/>
                </a:solidFill>
              </a:rPr>
              <a:t>-Гавайские острова</a:t>
            </a:r>
            <a:endParaRPr/>
          </a:p>
          <a:p>
            <a:pPr>
              <a:defRPr/>
            </a:pPr>
            <a:r>
              <a:rPr lang="ru-RU" sz="2400" b="1">
                <a:solidFill>
                  <a:schemeClr val="accent2">
                    <a:lumMod val="50000"/>
                  </a:schemeClr>
                </a:solidFill>
              </a:rPr>
              <a:t>-Внес </a:t>
            </a:r>
            <a:r>
              <a:rPr lang="ru-RU" sz="2400" b="1">
                <a:solidFill>
                  <a:srgbClr val="C00000"/>
                </a:solidFill>
              </a:rPr>
              <a:t>большой вклад </a:t>
            </a:r>
            <a:r>
              <a:rPr lang="ru-RU" sz="2400" b="1">
                <a:solidFill>
                  <a:schemeClr val="accent2">
                    <a:lumMod val="50000"/>
                  </a:schemeClr>
                </a:solidFill>
              </a:rPr>
              <a:t>в исследование Австралии и Океании. </a:t>
            </a:r>
            <a:endParaRPr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682761" y="131887"/>
            <a:ext cx="5966274" cy="38357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68944265" name="Title 1"/>
          <p:cNvSpPr>
            <a:spLocks noGrp="1"/>
          </p:cNvSpPr>
          <p:nvPr>
            <p:ph type="title"/>
          </p:nvPr>
        </p:nvSpPr>
        <p:spPr bwMode="auto">
          <a:xfrm flipH="0" flipV="0">
            <a:off x="398229" y="185208"/>
            <a:ext cx="10940520" cy="582083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normAutofit fontScale="90000" lnSpcReduction="2000"/>
          </a:bodyPr>
          <a:lstStyle/>
          <a:p>
            <a:pPr algn="ctr">
              <a:defRPr/>
            </a:pPr>
            <a:r>
              <a:rPr lang="ru-RU" sz="3600" b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Номенклатура </a:t>
            </a:r>
            <a:br>
              <a:rPr lang="ru-RU" sz="3600" b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3600" b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(АВстралия и Океания)</a:t>
            </a:r>
            <a:endParaRPr sz="4800" b="1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graphicFrame>
        <p:nvGraphicFramePr>
          <p:cNvPr id="440527483" name=""/>
          <p:cNvGraphicFramePr>
            <a:graphicFrameLocks xmlns:a="http://schemas.openxmlformats.org/drawingml/2006/main"/>
          </p:cNvGraphicFramePr>
          <p:nvPr/>
        </p:nvGraphicFramePr>
        <p:xfrm>
          <a:off x="345312" y="847195"/>
          <a:ext cx="6940549" cy="4401819"/>
        </p:xfrm>
        <a:graphic>
          <a:graphicData uri="http://schemas.openxmlformats.org/drawingml/2006/table">
            <a:tbl>
              <a:tblPr firstRow="1" firstCol="1" lastRow="0" lastCol="0" bandRow="1" bandCol="0">
                <a:tableStyleId>{5C22544A-7EE6-4342-B048-85BDC9FD1C3A}</a:tableStyleId>
              </a:tblPr>
              <a:tblGrid>
                <a:gridCol w="3779272"/>
                <a:gridCol w="7664485"/>
              </a:tblGrid>
              <a:tr h="464455">
                <a:tc>
                  <a:txBody>
                    <a:bodyPr/>
                    <a:p>
                      <a:pPr indent="89534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sz="1800" b="1" i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ОКЕАНЫ</a:t>
                      </a:r>
                      <a:endParaRPr sz="1800" b="1" i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800" b="0" i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ИНдийский, Тихий, Южный</a:t>
                      </a:r>
                      <a:endParaRPr sz="1800" b="0" i="1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vert="horz"/>
                </a:tc>
              </a:tr>
              <a:tr h="405352">
                <a:tc>
                  <a:txBody>
                    <a:bodyPr/>
                    <a:p>
                      <a:pPr indent="89534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МОРЯ</a:t>
                      </a:r>
                      <a:endParaRPr sz="18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Арафурское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Кораллов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ое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Тасманово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Тиморское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Фиджи</a:t>
                      </a:r>
                      <a:endParaRPr sz="1800" i="1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vert="horz"/>
                </a:tc>
              </a:tr>
              <a:tr h="374075">
                <a:tc>
                  <a:txBody>
                    <a:bodyPr/>
                    <a:p>
                      <a:pPr indent="89534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ЗАЛИВЫ</a:t>
                      </a:r>
                      <a:endParaRPr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Бол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ьшой Австралийский, 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Карпентария</a:t>
                      </a:r>
                      <a:endParaRPr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vert="horz"/>
                </a:tc>
              </a:tr>
              <a:tr h="374075">
                <a:tc>
                  <a:txBody>
                    <a:bodyPr/>
                    <a:p>
                      <a:pPr indent="89534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ПРОЛИВЫ</a:t>
                      </a:r>
                      <a:endParaRPr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Бассов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Торресов</a:t>
                      </a:r>
                      <a:endParaRPr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vert="horz"/>
                </a:tc>
              </a:tr>
              <a:tr h="374075">
                <a:tc>
                  <a:txBody>
                    <a:bodyPr/>
                    <a:p>
                      <a:pPr indent="89534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МЫСЫ</a:t>
                      </a:r>
                      <a:endParaRPr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Стип-Пой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нт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Йорк, 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Байрон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,С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аут-ист-Пойнт</a:t>
                      </a:r>
                      <a:endParaRPr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vert="horz"/>
                </a:tc>
              </a:tr>
              <a:tr h="645216">
                <a:tc>
                  <a:txBody>
                    <a:bodyPr/>
                    <a:p>
                      <a:pPr indent="89534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ОСТРОВА</a:t>
                      </a:r>
                      <a:endParaRPr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Новая Гвинея, Новая Каледония, Новая Зеландия, Тасм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ания, Новые Гебриды, Соломоновы</a:t>
                      </a:r>
                      <a:endParaRPr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vert="horz"/>
                </a:tc>
              </a:tr>
              <a:tr h="374075">
                <a:tc>
                  <a:txBody>
                    <a:bodyPr/>
                    <a:p>
                      <a:pPr indent="89534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ПОЛУОСТРОВА</a:t>
                      </a:r>
                      <a:endParaRPr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Арнем</a:t>
                      </a:r>
                      <a:r>
                        <a:rPr lang="ru-RU"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ленд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Кейп-Йорк</a:t>
                      </a:r>
                      <a:endParaRPr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vert="horz"/>
                </a:tc>
              </a:tr>
              <a:tr h="374075">
                <a:tc>
                  <a:txBody>
                    <a:bodyPr/>
                    <a:p>
                      <a:pPr indent="89534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ХРЕБТЫ</a:t>
                      </a:r>
                      <a:endParaRPr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Большой Водора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здельный хребет</a:t>
                      </a:r>
                      <a:endParaRPr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vert="horz"/>
                </a:tc>
              </a:tr>
              <a:tr h="374075">
                <a:tc>
                  <a:txBody>
                    <a:bodyPr/>
                    <a:p>
                      <a:pPr indent="89534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ПЛОСКОГОРЬЯ</a:t>
                      </a:r>
                      <a:endParaRPr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Западно-Австралийское</a:t>
                      </a:r>
                      <a:endParaRPr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vert="horz"/>
                </a:tc>
              </a:tr>
              <a:tr h="374075">
                <a:tc>
                  <a:txBody>
                    <a:bodyPr/>
                    <a:p>
                      <a:pPr indent="89534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ВЕРШИНЫ</a:t>
                      </a:r>
                      <a:endParaRPr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Косцюшко (2228м)</a:t>
                      </a:r>
                      <a:endParaRPr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vert="horz"/>
                </a:tc>
              </a:tr>
              <a:tr h="374075">
                <a:tc>
                  <a:txBody>
                    <a:bodyPr/>
                    <a:p>
                      <a:pPr indent="89534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ПУСТЫНИ</a:t>
                      </a:r>
                      <a:endParaRPr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Большая Песчаная, Большая пустыня Виктория</a:t>
                      </a:r>
                      <a:endParaRPr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vert="horz"/>
                </a:tc>
              </a:tr>
              <a:tr h="374075">
                <a:tc>
                  <a:txBody>
                    <a:bodyPr/>
                    <a:p>
                      <a:pPr indent="89534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ОЗЁРА</a:t>
                      </a:r>
                      <a:endParaRPr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Эйр-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Норт</a:t>
                      </a:r>
                      <a:r>
                        <a:rPr lang="ru-RU"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Торренс</a:t>
                      </a:r>
                      <a:endParaRPr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vert="horz"/>
                </a:tc>
              </a:tr>
              <a:tr h="374075">
                <a:tc>
                  <a:txBody>
                    <a:bodyPr/>
                    <a:p>
                      <a:pPr indent="89534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РЕКИ</a:t>
                      </a:r>
                      <a:endParaRPr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Муррей, Дарлинг, Купер-Крик</a:t>
                      </a:r>
                      <a:endParaRPr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vert="horz"/>
                </a:tc>
              </a:tr>
              <a:tr h="374075">
                <a:tc>
                  <a:txBody>
                    <a:bodyPr/>
                    <a:p>
                      <a:pPr indent="89534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НИЗМЕННОСТИ</a:t>
                      </a:r>
                      <a:endParaRPr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vert="horz"/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8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большой Артезианский бассейн,равнина Нуллалбор</a:t>
                      </a:r>
                      <a:endParaRPr sz="18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vert="horz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5511268" y="62078"/>
            <a:ext cx="6680732" cy="5749638"/>
          </a:xfrm>
          <a:prstGeom prst="rect">
            <a:avLst/>
          </a:prstGeom>
        </p:spPr>
      </p:pic>
      <p:sp>
        <p:nvSpPr>
          <p:cNvPr id="4" name="Прямоугольник: скругленные углы 3"/>
          <p:cNvSpPr/>
          <p:nvPr/>
        </p:nvSpPr>
        <p:spPr bwMode="auto">
          <a:xfrm>
            <a:off x="360485" y="430823"/>
            <a:ext cx="4800600" cy="2048608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200" b="1">
                <a:solidFill>
                  <a:srgbClr val="C00000"/>
                </a:solidFill>
              </a:rPr>
              <a:t>Площадь Австралии </a:t>
            </a:r>
            <a:r>
              <a:rPr lang="ru-RU" sz="3200" b="1">
                <a:solidFill>
                  <a:schemeClr val="accent2">
                    <a:lumMod val="50000"/>
                  </a:schemeClr>
                </a:solidFill>
              </a:rPr>
              <a:t>– 7,6 млн. км².</a:t>
            </a:r>
            <a:endParaRPr/>
          </a:p>
        </p:txBody>
      </p:sp>
      <p:sp>
        <p:nvSpPr>
          <p:cNvPr id="5" name="Прямоугольник: скругленные углы 4"/>
          <p:cNvSpPr/>
          <p:nvPr/>
        </p:nvSpPr>
        <p:spPr bwMode="auto">
          <a:xfrm>
            <a:off x="360485" y="2769576"/>
            <a:ext cx="4800600" cy="2910255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200" b="1">
                <a:solidFill>
                  <a:srgbClr val="C00000"/>
                </a:solidFill>
              </a:rPr>
              <a:t>Протяженность</a:t>
            </a:r>
            <a:r>
              <a:rPr lang="ru-RU" sz="3200" b="1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/>
          </a:p>
          <a:p>
            <a:pPr algn="ctr">
              <a:defRPr/>
            </a:pPr>
            <a:r>
              <a:rPr lang="ru-RU" sz="3200" b="1">
                <a:solidFill>
                  <a:srgbClr val="C00000"/>
                </a:solidFill>
              </a:rPr>
              <a:t>с севера на юг </a:t>
            </a:r>
            <a:r>
              <a:rPr lang="ru-RU" sz="3200" b="1">
                <a:solidFill>
                  <a:schemeClr val="accent2">
                    <a:lumMod val="50000"/>
                  </a:schemeClr>
                </a:solidFill>
              </a:rPr>
              <a:t>– 3200 км, </a:t>
            </a:r>
            <a:endParaRPr/>
          </a:p>
          <a:p>
            <a:pPr algn="ctr">
              <a:defRPr/>
            </a:pPr>
            <a:r>
              <a:rPr lang="ru-RU" sz="3200" b="1">
                <a:solidFill>
                  <a:srgbClr val="C00000"/>
                </a:solidFill>
              </a:rPr>
              <a:t>с востока на запад </a:t>
            </a:r>
            <a:r>
              <a:rPr lang="ru-RU" sz="3200" b="1">
                <a:solidFill>
                  <a:schemeClr val="accent2">
                    <a:lumMod val="50000"/>
                  </a:schemeClr>
                </a:solidFill>
              </a:rPr>
              <a:t>– 4000 км.</a:t>
            </a:r>
            <a:endParaRPr/>
          </a:p>
          <a:p>
            <a:pPr algn="ctr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261781" y="114300"/>
            <a:ext cx="5930219" cy="5138280"/>
          </a:xfrm>
          <a:prstGeom prst="rect">
            <a:avLst/>
          </a:prstGeom>
        </p:spPr>
      </p:pic>
      <p:sp>
        <p:nvSpPr>
          <p:cNvPr id="4" name="Прямоугольник: скругленные углы 3"/>
          <p:cNvSpPr/>
          <p:nvPr/>
        </p:nvSpPr>
        <p:spPr bwMode="auto">
          <a:xfrm>
            <a:off x="756138" y="114300"/>
            <a:ext cx="4923693" cy="861646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b="1">
                <a:solidFill>
                  <a:srgbClr val="C00000"/>
                </a:solidFill>
              </a:rPr>
              <a:t>Географическое положение Австралии</a:t>
            </a:r>
            <a:endParaRPr/>
          </a:p>
        </p:txBody>
      </p:sp>
      <p:sp>
        <p:nvSpPr>
          <p:cNvPr id="5" name="Прямоугольник: скругленные углы 4"/>
          <p:cNvSpPr/>
          <p:nvPr/>
        </p:nvSpPr>
        <p:spPr bwMode="auto">
          <a:xfrm>
            <a:off x="395655" y="1160585"/>
            <a:ext cx="5700346" cy="5002823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2600" b="1">
                <a:solidFill>
                  <a:schemeClr val="accent2">
                    <a:lumMod val="50000"/>
                  </a:schemeClr>
                </a:solidFill>
              </a:rPr>
              <a:t>-Расположена в </a:t>
            </a:r>
            <a:r>
              <a:rPr lang="ru-RU" sz="2600" b="1">
                <a:solidFill>
                  <a:srgbClr val="C00000"/>
                </a:solidFill>
              </a:rPr>
              <a:t>южном и восточном полушариях.</a:t>
            </a:r>
            <a:endParaRPr/>
          </a:p>
          <a:p>
            <a:pPr>
              <a:defRPr/>
            </a:pPr>
            <a:r>
              <a:rPr lang="ru-RU" sz="2600" b="1">
                <a:solidFill>
                  <a:schemeClr val="accent2">
                    <a:lumMod val="50000"/>
                  </a:schemeClr>
                </a:solidFill>
              </a:rPr>
              <a:t>-По середине пересекает </a:t>
            </a:r>
            <a:r>
              <a:rPr lang="ru-RU" sz="2600" b="1">
                <a:solidFill>
                  <a:srgbClr val="C00000"/>
                </a:solidFill>
              </a:rPr>
              <a:t>Южный тропик.</a:t>
            </a:r>
            <a:endParaRPr/>
          </a:p>
          <a:p>
            <a:pPr>
              <a:defRPr/>
            </a:pPr>
            <a:r>
              <a:rPr lang="ru-RU" sz="2600" b="1">
                <a:solidFill>
                  <a:schemeClr val="accent2">
                    <a:lumMod val="50000"/>
                  </a:schemeClr>
                </a:solidFill>
              </a:rPr>
              <a:t>-Крайние точки: </a:t>
            </a:r>
            <a:r>
              <a:rPr lang="ru-RU" sz="2600" b="1">
                <a:solidFill>
                  <a:srgbClr val="C00000"/>
                </a:solidFill>
              </a:rPr>
              <a:t>северная</a:t>
            </a:r>
            <a:r>
              <a:rPr lang="ru-RU" sz="2600" b="1">
                <a:solidFill>
                  <a:schemeClr val="accent2">
                    <a:lumMod val="50000"/>
                  </a:schemeClr>
                </a:solidFill>
              </a:rPr>
              <a:t> – м. Йорк, </a:t>
            </a:r>
            <a:r>
              <a:rPr lang="ru-RU" sz="2600" b="1">
                <a:solidFill>
                  <a:srgbClr val="C00000"/>
                </a:solidFill>
              </a:rPr>
              <a:t>южная </a:t>
            </a:r>
            <a:r>
              <a:rPr lang="ru-RU" sz="2600" b="1">
                <a:solidFill>
                  <a:schemeClr val="accent2">
                    <a:lumMod val="50000"/>
                  </a:schemeClr>
                </a:solidFill>
              </a:rPr>
              <a:t>– м. </a:t>
            </a:r>
            <a:r>
              <a:rPr lang="ru-RU" sz="2600" b="1">
                <a:solidFill>
                  <a:schemeClr val="accent2">
                    <a:lumMod val="50000"/>
                  </a:schemeClr>
                </a:solidFill>
              </a:rPr>
              <a:t>Саут</a:t>
            </a:r>
            <a:r>
              <a:rPr lang="ru-RU" sz="2600" b="1">
                <a:solidFill>
                  <a:schemeClr val="accent2">
                    <a:lumMod val="50000"/>
                  </a:schemeClr>
                </a:solidFill>
              </a:rPr>
              <a:t>-</a:t>
            </a:r>
            <a:r>
              <a:rPr lang="ru-RU" sz="2600" b="1">
                <a:solidFill>
                  <a:schemeClr val="accent2">
                    <a:lumMod val="50000"/>
                  </a:schemeClr>
                </a:solidFill>
              </a:rPr>
              <a:t>Ист</a:t>
            </a:r>
            <a:r>
              <a:rPr lang="ru-RU" sz="2600" b="1">
                <a:solidFill>
                  <a:schemeClr val="accent2">
                    <a:lumMod val="50000"/>
                  </a:schemeClr>
                </a:solidFill>
              </a:rPr>
              <a:t>-Пойнт, </a:t>
            </a:r>
            <a:r>
              <a:rPr lang="ru-RU" sz="2600" b="1">
                <a:solidFill>
                  <a:srgbClr val="C00000"/>
                </a:solidFill>
              </a:rPr>
              <a:t>западная</a:t>
            </a:r>
            <a:r>
              <a:rPr lang="ru-RU" sz="2600" b="1">
                <a:solidFill>
                  <a:schemeClr val="accent2">
                    <a:lumMod val="50000"/>
                  </a:schemeClr>
                </a:solidFill>
              </a:rPr>
              <a:t> – м. </a:t>
            </a:r>
            <a:r>
              <a:rPr lang="ru-RU" sz="2600" b="1">
                <a:solidFill>
                  <a:schemeClr val="accent2">
                    <a:lumMod val="50000"/>
                  </a:schemeClr>
                </a:solidFill>
              </a:rPr>
              <a:t>Стип</a:t>
            </a:r>
            <a:r>
              <a:rPr lang="ru-RU" sz="2600" b="1">
                <a:solidFill>
                  <a:schemeClr val="accent2">
                    <a:lumMod val="50000"/>
                  </a:schemeClr>
                </a:solidFill>
              </a:rPr>
              <a:t>-Пойнт, </a:t>
            </a:r>
            <a:r>
              <a:rPr lang="ru-RU" sz="2600" b="1">
                <a:solidFill>
                  <a:srgbClr val="C00000"/>
                </a:solidFill>
              </a:rPr>
              <a:t>восточная</a:t>
            </a:r>
            <a:r>
              <a:rPr lang="ru-RU" sz="2600" b="1">
                <a:solidFill>
                  <a:schemeClr val="accent2">
                    <a:lumMod val="50000"/>
                  </a:schemeClr>
                </a:solidFill>
              </a:rPr>
              <a:t> – м. Байрон.</a:t>
            </a:r>
            <a:endParaRPr/>
          </a:p>
          <a:p>
            <a:pPr>
              <a:defRPr/>
            </a:pPr>
            <a:r>
              <a:rPr lang="ru-RU" sz="2600" b="1">
                <a:solidFill>
                  <a:srgbClr val="C00000"/>
                </a:solidFill>
              </a:rPr>
              <a:t>-Омывается </a:t>
            </a:r>
            <a:r>
              <a:rPr lang="ru-RU" sz="2600" b="1">
                <a:solidFill>
                  <a:schemeClr val="accent2">
                    <a:lumMod val="50000"/>
                  </a:schemeClr>
                </a:solidFill>
              </a:rPr>
              <a:t>Индийским и Тихим океаном.</a:t>
            </a:r>
            <a:endParaRPr/>
          </a:p>
          <a:p>
            <a:pPr>
              <a:defRPr/>
            </a:pPr>
            <a:r>
              <a:rPr lang="ru-RU" sz="2600" b="1">
                <a:solidFill>
                  <a:srgbClr val="C00000"/>
                </a:solidFill>
              </a:rPr>
              <a:t>-Береговая линия </a:t>
            </a:r>
            <a:r>
              <a:rPr lang="ru-RU" sz="2600" b="1">
                <a:solidFill>
                  <a:schemeClr val="accent2">
                    <a:lumMod val="50000"/>
                  </a:schemeClr>
                </a:solidFill>
              </a:rPr>
              <a:t>не сильно изрезана.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5891156" y="87923"/>
            <a:ext cx="6186544" cy="4329375"/>
          </a:xfrm>
          <a:prstGeom prst="rect">
            <a:avLst/>
          </a:prstGeom>
        </p:spPr>
      </p:pic>
      <p:sp>
        <p:nvSpPr>
          <p:cNvPr id="4" name="Прямоугольник: скругленные углы 3"/>
          <p:cNvSpPr/>
          <p:nvPr/>
        </p:nvSpPr>
        <p:spPr bwMode="auto">
          <a:xfrm>
            <a:off x="474785" y="237392"/>
            <a:ext cx="4932484" cy="808892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b="1">
                <a:solidFill>
                  <a:srgbClr val="C00000"/>
                </a:solidFill>
              </a:rPr>
              <a:t>Географическое положение Океании</a:t>
            </a:r>
            <a:endParaRPr/>
          </a:p>
        </p:txBody>
      </p:sp>
      <p:sp>
        <p:nvSpPr>
          <p:cNvPr id="5" name="Прямоугольник: скругленные углы 4"/>
          <p:cNvSpPr/>
          <p:nvPr/>
        </p:nvSpPr>
        <p:spPr bwMode="auto">
          <a:xfrm>
            <a:off x="505559" y="1244110"/>
            <a:ext cx="4932484" cy="1521070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>
                <a:solidFill>
                  <a:srgbClr val="C00000"/>
                </a:solidFill>
              </a:rPr>
              <a:t>ОКЕАНИЯ</a:t>
            </a:r>
            <a:r>
              <a:rPr lang="ru-RU" sz="2400" b="1">
                <a:solidFill>
                  <a:schemeClr val="accent2">
                    <a:lumMod val="50000"/>
                  </a:schemeClr>
                </a:solidFill>
              </a:rPr>
              <a:t> – собирательное название обширного скопления островов и атоллов в центральной и западной частях Тихого океана.</a:t>
            </a:r>
            <a:endParaRPr/>
          </a:p>
        </p:txBody>
      </p:sp>
      <p:sp>
        <p:nvSpPr>
          <p:cNvPr id="6" name="Прямоугольник: скругленные углы 5"/>
          <p:cNvSpPr/>
          <p:nvPr/>
        </p:nvSpPr>
        <p:spPr bwMode="auto">
          <a:xfrm>
            <a:off x="474785" y="2963007"/>
            <a:ext cx="4932484" cy="1327639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>
                <a:solidFill>
                  <a:schemeClr val="accent2">
                    <a:lumMod val="50000"/>
                  </a:schemeClr>
                </a:solidFill>
              </a:rPr>
              <a:t>Через Океанию проходит </a:t>
            </a:r>
            <a:r>
              <a:rPr lang="ru-RU" sz="2400" b="1">
                <a:solidFill>
                  <a:srgbClr val="C00000"/>
                </a:solidFill>
              </a:rPr>
              <a:t>экватор и международная линия смены дат.</a:t>
            </a:r>
            <a:endParaRPr/>
          </a:p>
        </p:txBody>
      </p:sp>
      <p:sp>
        <p:nvSpPr>
          <p:cNvPr id="7" name="Прямоугольник: скругленные углы 6"/>
          <p:cNvSpPr/>
          <p:nvPr/>
        </p:nvSpPr>
        <p:spPr bwMode="auto">
          <a:xfrm>
            <a:off x="474785" y="4615124"/>
            <a:ext cx="8493368" cy="1521070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>
                <a:solidFill>
                  <a:srgbClr val="C00000"/>
                </a:solidFill>
              </a:rPr>
              <a:t>Границы Океании условны </a:t>
            </a:r>
            <a:r>
              <a:rPr lang="ru-RU" sz="2400" b="1">
                <a:solidFill>
                  <a:schemeClr val="accent2">
                    <a:lumMod val="50000"/>
                  </a:schemeClr>
                </a:solidFill>
              </a:rPr>
              <a:t>– западная граница о. Новая Гвинея, восточная о. Пасхи.</a:t>
            </a:r>
            <a:endParaRPr/>
          </a:p>
          <a:p>
            <a:pPr algn="ctr">
              <a:defRPr/>
            </a:pPr>
            <a:r>
              <a:rPr lang="ru-RU" sz="2400" b="1">
                <a:solidFill>
                  <a:srgbClr val="C00000"/>
                </a:solidFill>
              </a:rPr>
              <a:t>Омывается</a:t>
            </a:r>
            <a:r>
              <a:rPr lang="ru-RU" sz="2400" b="1">
                <a:solidFill>
                  <a:schemeClr val="accent2">
                    <a:lumMod val="50000"/>
                  </a:schemeClr>
                </a:solidFill>
              </a:rPr>
              <a:t> многочисленными морями Тихого и Индийского океанов.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142999" y="1691557"/>
            <a:ext cx="10427676" cy="3709404"/>
          </a:xfrm>
          <a:prstGeom prst="rect">
            <a:avLst/>
          </a:prstGeom>
        </p:spPr>
      </p:pic>
      <p:sp>
        <p:nvSpPr>
          <p:cNvPr id="4" name="Прямоугольник: скругленные углы 3"/>
          <p:cNvSpPr/>
          <p:nvPr/>
        </p:nvSpPr>
        <p:spPr bwMode="auto">
          <a:xfrm>
            <a:off x="2004647" y="307731"/>
            <a:ext cx="8036168" cy="905608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200" b="1">
                <a:solidFill>
                  <a:srgbClr val="C00000"/>
                </a:solidFill>
              </a:rPr>
              <a:t>Океания делится на 3 </a:t>
            </a:r>
            <a:endParaRPr/>
          </a:p>
          <a:p>
            <a:pPr algn="ctr">
              <a:defRPr/>
            </a:pPr>
            <a:r>
              <a:rPr lang="ru-RU" sz="3200" b="1">
                <a:solidFill>
                  <a:srgbClr val="C00000"/>
                </a:solidFill>
              </a:rPr>
              <a:t>этнографо-географические области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179118" y="79130"/>
            <a:ext cx="5898582" cy="42090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14300" y="2481628"/>
            <a:ext cx="5682762" cy="4262072"/>
          </a:xfrm>
          <a:prstGeom prst="rect">
            <a:avLst/>
          </a:prstGeom>
        </p:spPr>
      </p:pic>
      <p:sp>
        <p:nvSpPr>
          <p:cNvPr id="6" name="Облачко с текстом: прямоугольное со скругленными углами 5"/>
          <p:cNvSpPr/>
          <p:nvPr/>
        </p:nvSpPr>
        <p:spPr bwMode="auto">
          <a:xfrm>
            <a:off x="800099" y="413237"/>
            <a:ext cx="5212783" cy="1380393"/>
          </a:xfrm>
          <a:prstGeom prst="wedgeRoundRectCallout">
            <a:avLst>
              <a:gd name="adj1" fmla="val 64682"/>
              <a:gd name="adj2" fmla="val 13455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b="1">
                <a:solidFill>
                  <a:srgbClr val="C00000"/>
                </a:solidFill>
              </a:rPr>
              <a:t>Наибольшая высота </a:t>
            </a:r>
            <a:r>
              <a:rPr lang="ru-RU" sz="2800" b="1">
                <a:solidFill>
                  <a:schemeClr val="accent2">
                    <a:lumMod val="50000"/>
                  </a:schemeClr>
                </a:solidFill>
              </a:rPr>
              <a:t>над уровнем моря  - </a:t>
            </a:r>
            <a:endParaRPr/>
          </a:p>
          <a:p>
            <a:pPr algn="ctr">
              <a:defRPr/>
            </a:pPr>
            <a:r>
              <a:rPr lang="ru-RU" sz="2800" b="1">
                <a:solidFill>
                  <a:srgbClr val="C00000"/>
                </a:solidFill>
              </a:rPr>
              <a:t>гора Косцюшко (2228 м).</a:t>
            </a:r>
            <a:endParaRPr/>
          </a:p>
        </p:txBody>
      </p:sp>
      <p:sp>
        <p:nvSpPr>
          <p:cNvPr id="7" name="Облачко с текстом: прямоугольное со скругленными углами 6"/>
          <p:cNvSpPr/>
          <p:nvPr/>
        </p:nvSpPr>
        <p:spPr bwMode="auto">
          <a:xfrm>
            <a:off x="6522017" y="4695092"/>
            <a:ext cx="5212783" cy="1380393"/>
          </a:xfrm>
          <a:prstGeom prst="wedgeRoundRectCallout">
            <a:avLst>
              <a:gd name="adj1" fmla="val -73963"/>
              <a:gd name="adj2" fmla="val -2469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b="1">
                <a:solidFill>
                  <a:srgbClr val="C00000"/>
                </a:solidFill>
              </a:rPr>
              <a:t>Самое низкое место </a:t>
            </a:r>
            <a:r>
              <a:rPr lang="ru-RU" sz="2800" b="1">
                <a:solidFill>
                  <a:schemeClr val="accent2">
                    <a:lumMod val="50000"/>
                  </a:schemeClr>
                </a:solidFill>
              </a:rPr>
              <a:t>над уровнем моря – уровень </a:t>
            </a:r>
            <a:endParaRPr/>
          </a:p>
          <a:p>
            <a:pPr algn="ctr">
              <a:defRPr/>
            </a:pPr>
            <a:r>
              <a:rPr lang="ru-RU" sz="2800" b="1">
                <a:solidFill>
                  <a:srgbClr val="C00000"/>
                </a:solidFill>
              </a:rPr>
              <a:t>озеро Эйр-</a:t>
            </a:r>
            <a:r>
              <a:rPr lang="ru-RU" sz="2800" b="1">
                <a:solidFill>
                  <a:srgbClr val="C00000"/>
                </a:solidFill>
              </a:rPr>
              <a:t>Норт</a:t>
            </a:r>
            <a:r>
              <a:rPr lang="ru-RU" sz="2800" b="1">
                <a:solidFill>
                  <a:srgbClr val="C00000"/>
                </a:solidFill>
              </a:rPr>
              <a:t> (-16 м).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271846" y="0"/>
            <a:ext cx="5920154" cy="44401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9964" y="2685043"/>
            <a:ext cx="6261882" cy="4172957"/>
          </a:xfrm>
          <a:prstGeom prst="rect">
            <a:avLst/>
          </a:prstGeom>
        </p:spPr>
      </p:pic>
      <p:sp>
        <p:nvSpPr>
          <p:cNvPr id="6" name="Облачко с текстом: прямоугольное со скругленными углами 5"/>
          <p:cNvSpPr/>
          <p:nvPr/>
        </p:nvSpPr>
        <p:spPr bwMode="auto">
          <a:xfrm>
            <a:off x="773723" y="430823"/>
            <a:ext cx="5249008" cy="1582615"/>
          </a:xfrm>
          <a:prstGeom prst="wedgeRoundRectCallout">
            <a:avLst>
              <a:gd name="adj1" fmla="val 74644"/>
              <a:gd name="adj2" fmla="val 47500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b="1">
                <a:solidFill>
                  <a:schemeClr val="accent2">
                    <a:lumMod val="50000"/>
                  </a:schemeClr>
                </a:solidFill>
              </a:rPr>
              <a:t>Крупнейшее озеро – </a:t>
            </a:r>
            <a:endParaRPr/>
          </a:p>
          <a:p>
            <a:pPr algn="ctr">
              <a:defRPr/>
            </a:pPr>
            <a:r>
              <a:rPr lang="ru-RU" sz="2800" b="1">
                <a:solidFill>
                  <a:srgbClr val="C00000"/>
                </a:solidFill>
              </a:rPr>
              <a:t>Эйр-</a:t>
            </a:r>
            <a:r>
              <a:rPr lang="ru-RU" sz="2800" b="1">
                <a:solidFill>
                  <a:srgbClr val="C00000"/>
                </a:solidFill>
              </a:rPr>
              <a:t>Норт</a:t>
            </a:r>
            <a:r>
              <a:rPr lang="ru-RU" sz="2800" b="1">
                <a:solidFill>
                  <a:srgbClr val="C00000"/>
                </a:solidFill>
              </a:rPr>
              <a:t> (до 9,3 тыс. км²).</a:t>
            </a:r>
            <a:endParaRPr/>
          </a:p>
        </p:txBody>
      </p:sp>
      <p:sp>
        <p:nvSpPr>
          <p:cNvPr id="7" name="Облачко с текстом: прямоугольное со скругленными углами 6"/>
          <p:cNvSpPr/>
          <p:nvPr/>
        </p:nvSpPr>
        <p:spPr bwMode="auto">
          <a:xfrm>
            <a:off x="6444761" y="4771521"/>
            <a:ext cx="5249008" cy="1582615"/>
          </a:xfrm>
          <a:prstGeom prst="wedgeRoundRectCallout">
            <a:avLst>
              <a:gd name="adj1" fmla="val -69075"/>
              <a:gd name="adj2" fmla="val -10833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b="1">
                <a:solidFill>
                  <a:schemeClr val="accent2">
                    <a:lumMod val="50000"/>
                  </a:schemeClr>
                </a:solidFill>
              </a:rPr>
              <a:t>Самое глубокое </a:t>
            </a:r>
            <a:r>
              <a:rPr lang="ru-RU" sz="2800" b="1">
                <a:solidFill>
                  <a:srgbClr val="C00000"/>
                </a:solidFill>
              </a:rPr>
              <a:t>озеро </a:t>
            </a:r>
            <a:r>
              <a:rPr lang="ru-RU" sz="2800" b="1">
                <a:solidFill>
                  <a:srgbClr val="C00000"/>
                </a:solidFill>
              </a:rPr>
              <a:t>Торренс</a:t>
            </a:r>
            <a:r>
              <a:rPr lang="ru-RU" sz="2800" b="1">
                <a:solidFill>
                  <a:srgbClr val="C00000"/>
                </a:solidFill>
              </a:rPr>
              <a:t> (8 м).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5205046" y="0"/>
            <a:ext cx="6986953" cy="39301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-1" y="3114125"/>
            <a:ext cx="6655777" cy="3743875"/>
          </a:xfrm>
          <a:prstGeom prst="rect">
            <a:avLst/>
          </a:prstGeom>
        </p:spPr>
      </p:pic>
      <p:sp>
        <p:nvSpPr>
          <p:cNvPr id="6" name="Облачко с текстом: прямоугольное со скругленными углами 5"/>
          <p:cNvSpPr/>
          <p:nvPr/>
        </p:nvSpPr>
        <p:spPr bwMode="auto">
          <a:xfrm>
            <a:off x="536331" y="703385"/>
            <a:ext cx="4519246" cy="1415561"/>
          </a:xfrm>
          <a:prstGeom prst="wedgeRoundRectCallout">
            <a:avLst>
              <a:gd name="adj1" fmla="val 67494"/>
              <a:gd name="adj2" fmla="val 28338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b="1">
                <a:solidFill>
                  <a:schemeClr val="accent2">
                    <a:lumMod val="50000"/>
                  </a:schemeClr>
                </a:solidFill>
              </a:rPr>
              <a:t>Самая крупная река по длине  - </a:t>
            </a:r>
            <a:endParaRPr/>
          </a:p>
          <a:p>
            <a:pPr algn="ctr">
              <a:defRPr/>
            </a:pPr>
            <a:r>
              <a:rPr lang="ru-RU" sz="2800" b="1">
                <a:solidFill>
                  <a:srgbClr val="C00000"/>
                </a:solidFill>
              </a:rPr>
              <a:t>Дарлинг (2739 км).</a:t>
            </a:r>
            <a:endParaRPr/>
          </a:p>
        </p:txBody>
      </p:sp>
      <p:sp>
        <p:nvSpPr>
          <p:cNvPr id="7" name="Облачко с текстом: прямоугольное со скругленными углами 6"/>
          <p:cNvSpPr/>
          <p:nvPr/>
        </p:nvSpPr>
        <p:spPr bwMode="auto">
          <a:xfrm>
            <a:off x="6849208" y="4686300"/>
            <a:ext cx="4519246" cy="1415561"/>
          </a:xfrm>
          <a:prstGeom prst="wedgeRoundRectCallout">
            <a:avLst>
              <a:gd name="adj1" fmla="val -75502"/>
              <a:gd name="adj2" fmla="val -43712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b="1">
                <a:solidFill>
                  <a:schemeClr val="accent2">
                    <a:lumMod val="50000"/>
                  </a:schemeClr>
                </a:solidFill>
              </a:rPr>
              <a:t>Самая крупная река по площади бассейна </a:t>
            </a:r>
            <a:r>
              <a:rPr lang="ru-RU" sz="2800" b="1">
                <a:solidFill>
                  <a:srgbClr val="C00000"/>
                </a:solidFill>
              </a:rPr>
              <a:t>Муррей (1073 тыс. км²).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/>
          <p:cNvSpPr/>
          <p:nvPr/>
        </p:nvSpPr>
        <p:spPr bwMode="auto">
          <a:xfrm>
            <a:off x="3191608" y="298938"/>
            <a:ext cx="5336930" cy="615462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200" b="1">
                <a:solidFill>
                  <a:srgbClr val="C00000"/>
                </a:solidFill>
              </a:rPr>
              <a:t>Особенности материка</a:t>
            </a:r>
            <a:endParaRPr/>
          </a:p>
        </p:txBody>
      </p:sp>
      <p:sp>
        <p:nvSpPr>
          <p:cNvPr id="5" name="Прямоугольник: скругленные углы 4"/>
          <p:cNvSpPr/>
          <p:nvPr/>
        </p:nvSpPr>
        <p:spPr bwMode="auto">
          <a:xfrm>
            <a:off x="895350" y="4176347"/>
            <a:ext cx="10401300" cy="2321168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2800" b="1">
                <a:solidFill>
                  <a:srgbClr val="C00000"/>
                </a:solidFill>
              </a:rPr>
              <a:t>-самый </a:t>
            </a:r>
            <a:r>
              <a:rPr lang="ru-RU" sz="2800" b="1">
                <a:solidFill>
                  <a:schemeClr val="accent2">
                    <a:lumMod val="50000"/>
                  </a:schemeClr>
                </a:solidFill>
              </a:rPr>
              <a:t>маленький и удивительный;</a:t>
            </a:r>
            <a:endParaRPr/>
          </a:p>
          <a:p>
            <a:pPr>
              <a:defRPr/>
            </a:pPr>
            <a:r>
              <a:rPr lang="ru-RU" sz="2800" b="1">
                <a:solidFill>
                  <a:srgbClr val="C00000"/>
                </a:solidFill>
              </a:rPr>
              <a:t>-занимает </a:t>
            </a:r>
            <a:r>
              <a:rPr lang="ru-RU" sz="2800" b="1">
                <a:solidFill>
                  <a:schemeClr val="accent2">
                    <a:lumMod val="50000"/>
                  </a:schemeClr>
                </a:solidFill>
              </a:rPr>
              <a:t>1 государство – Австралийский Союз;</a:t>
            </a:r>
            <a:endParaRPr/>
          </a:p>
          <a:p>
            <a:pPr>
              <a:defRPr/>
            </a:pPr>
            <a:r>
              <a:rPr lang="ru-RU" sz="2800" b="1">
                <a:solidFill>
                  <a:srgbClr val="C00000"/>
                </a:solidFill>
              </a:rPr>
              <a:t>-самый </a:t>
            </a:r>
            <a:r>
              <a:rPr lang="ru-RU" sz="2800" b="1">
                <a:solidFill>
                  <a:schemeClr val="accent2">
                    <a:lumMod val="50000"/>
                  </a:schemeClr>
                </a:solidFill>
              </a:rPr>
              <a:t>плоский, самый сухой;</a:t>
            </a:r>
            <a:endParaRPr/>
          </a:p>
          <a:p>
            <a:pPr>
              <a:defRPr/>
            </a:pPr>
            <a:r>
              <a:rPr lang="ru-RU" sz="2800" b="1">
                <a:solidFill>
                  <a:srgbClr val="C00000"/>
                </a:solidFill>
              </a:rPr>
              <a:t>-отсутствуют</a:t>
            </a:r>
            <a:r>
              <a:rPr lang="ru-RU" sz="2800" b="1">
                <a:solidFill>
                  <a:schemeClr val="accent2">
                    <a:lumMod val="50000"/>
                  </a:schemeClr>
                </a:solidFill>
              </a:rPr>
              <a:t>: молодые горы, ледник и действующие вулканы;</a:t>
            </a:r>
            <a:endParaRPr/>
          </a:p>
          <a:p>
            <a:pPr>
              <a:defRPr/>
            </a:pPr>
            <a:r>
              <a:rPr lang="ru-RU" sz="2800" b="1">
                <a:solidFill>
                  <a:srgbClr val="C00000"/>
                </a:solidFill>
              </a:rPr>
              <a:t>-материк </a:t>
            </a:r>
            <a:r>
              <a:rPr lang="ru-RU" sz="2800" b="1">
                <a:solidFill>
                  <a:schemeClr val="accent2">
                    <a:lumMod val="50000"/>
                  </a:schemeClr>
                </a:solidFill>
              </a:rPr>
              <a:t>называют «музеем живых ископаемых».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Интеграл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Интеграл">
      <a:majorFont>
        <a:latin typeface="Tw Cen MT Condensed"/>
        <a:ea typeface="Arial"/>
        <a:cs typeface="Arial"/>
      </a:majorFont>
      <a:minorFont>
        <a:latin typeface="Tw Cen MT"/>
        <a:ea typeface="Arial"/>
        <a:cs typeface="Arial"/>
      </a:minorFont>
    </a:fontScheme>
    <a:fmtScheme name="Интеграл">
      <a:fillStyleLst>
        <a:solidFill>
          <a:schemeClr val="phClr"/>
        </a:solidFill>
        <a:gradFill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/>
        </a:gradFill>
        <a:gradFill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>
          <a:blip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algn="tl" flip="none" sx="40000" sy="40000" tx="0" ty="0"/>
        </a:blip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0</TotalTime>
  <Words>0</Words>
  <Application>Р7-Офис/7.4.0.227</Application>
  <DocSecurity>0</DocSecurity>
  <PresentationFormat>Широкоэкранный</PresentationFormat>
  <Paragraphs>0</Paragraphs>
  <Slides>19</Slides>
  <Notes>19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Manager/>
  <Company>МАОУ ДО ЦРТДиЮ Каменского района Пензенской области</Company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«География»</dc:title>
  <dc:subject>География</dc:subject>
  <dc:creator>Viktoriya Polshkova</dc:creator>
  <cp:keywords>география</cp:keywords>
  <dc:description/>
  <dc:identifier/>
  <dc:language/>
  <cp:lastModifiedBy/>
  <cp:revision>240</cp:revision>
  <dcterms:created xsi:type="dcterms:W3CDTF">2018-02-25T15:29:25Z</dcterms:created>
  <dcterms:modified xsi:type="dcterms:W3CDTF">2024-02-12T10:06:23Z</dcterms:modified>
  <cp:category>География;Страны</cp:category>
  <cp:contentStatus/>
  <cp:version/>
</cp:coreProperties>
</file>