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8" r:id="rId2"/>
    <p:sldId id="295" r:id="rId3"/>
    <p:sldId id="265" r:id="rId4"/>
    <p:sldId id="267" r:id="rId5"/>
    <p:sldId id="269" r:id="rId6"/>
    <p:sldId id="264" r:id="rId7"/>
    <p:sldId id="296" r:id="rId8"/>
    <p:sldId id="298" r:id="rId9"/>
    <p:sldId id="297" r:id="rId10"/>
    <p:sldId id="303" r:id="rId11"/>
    <p:sldId id="306" r:id="rId12"/>
    <p:sldId id="307" r:id="rId13"/>
    <p:sldId id="302" r:id="rId14"/>
    <p:sldId id="29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04BC"/>
    <a:srgbClr val="0323C5"/>
    <a:srgbClr val="AA229A"/>
    <a:srgbClr val="9900CC"/>
    <a:srgbClr val="CC00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432FE-8B4C-4E0A-A8D6-771AED03F829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5F200-E4FC-4D27-B016-EB14215E0E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7;&#1083;&#1072;&#1082;&#1089;%20&#8212;%20&#1082;&#1086;&#1087;&#1080;&#1103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89;&#1090;&#1080;&#1093;&#1080;%20&#1076;&#1077;&#1090;&#1077;&#1081;.pptx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56;&#8216;&#1056;&#181;&#1057;&#1026;&#1056;&#181;&#1056;&#183;&#1056;&#176;%20&#1056;&#1038;%20&#1056;&#8226;&#1057;&#1027;&#1056;&#181;&#1056;&#1029;&#1056;&#1105;&#1056;&#1029;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&#1092;.&#1084;.%20&#8212;%20&#1082;&#1086;&#1087;&#1080;&#1103;.ppt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41;&#1057;,.pptx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7;&#1053;&#1045;&#1046;&#1048;&#1053;&#1050;&#1048;.pp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736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Сергей </a:t>
            </a:r>
          </a:p>
          <a:p>
            <a:pPr algn="ctr"/>
            <a:r>
              <a:rPr lang="ru-RU" sz="54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Александрович</a:t>
            </a:r>
          </a:p>
          <a:p>
            <a:pPr algn="ctr"/>
            <a:r>
              <a:rPr lang="ru-RU" sz="54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Есенин</a:t>
            </a:r>
          </a:p>
          <a:p>
            <a:pPr algn="ctr"/>
            <a:endParaRPr lang="ru-RU" sz="54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(1895-1925)</a:t>
            </a:r>
            <a:endParaRPr lang="ru-RU" sz="5400" i="1" dirty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2" y="785794"/>
            <a:ext cx="3920505" cy="56654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F:\i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323C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57158" y="5786454"/>
            <a:ext cx="817488" cy="872760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28604"/>
            <a:ext cx="785818" cy="838949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6019051"/>
            <a:ext cx="785818" cy="838949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429264"/>
            <a:ext cx="1143008" cy="1220289"/>
          </a:xfrm>
          <a:prstGeom prst="rect">
            <a:avLst/>
          </a:prstGeom>
          <a:noFill/>
        </p:spPr>
      </p:pic>
      <p:pic>
        <p:nvPicPr>
          <p:cNvPr id="10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214290"/>
            <a:ext cx="785818" cy="83894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857356" y="142852"/>
            <a:ext cx="49840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Доброе  утро!</a:t>
            </a:r>
            <a:endParaRPr lang="ru-RU" sz="6000" dirty="0"/>
          </a:p>
        </p:txBody>
      </p:sp>
      <p:pic>
        <p:nvPicPr>
          <p:cNvPr id="14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800680"/>
            <a:ext cx="571504" cy="610145"/>
          </a:xfrm>
          <a:prstGeom prst="rect">
            <a:avLst/>
          </a:prstGeom>
          <a:noFill/>
        </p:spPr>
      </p:pic>
      <p:pic>
        <p:nvPicPr>
          <p:cNvPr id="15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928670"/>
            <a:ext cx="571504" cy="610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Пров</a:t>
            </a:r>
            <a:r>
              <a:rPr lang="ru-RU" sz="40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ерьте</a:t>
            </a:r>
            <a:r>
              <a:rPr lang="ru-RU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 работу в группах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928670"/>
            <a:ext cx="914400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000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	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000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	    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разухабистая	   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гурьба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      опостылеют</a:t>
            </a:r>
            <a: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салазки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      бабушкины 	</a:t>
            </a:r>
            <a:r>
              <a:rPr kumimoji="0" lang="ru-RU" sz="30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сказки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      скажет		  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несмело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       мы		</a:t>
            </a:r>
            <a:r>
              <a:rPr kumimoji="0" lang="ru-RU" sz="30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загалдели</a:t>
            </a:r>
            <a:endParaRPr lang="ru-RU" sz="3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5000636"/>
            <a:ext cx="670087" cy="715394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214686"/>
            <a:ext cx="571504" cy="610145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643050"/>
            <a:ext cx="633418" cy="676245"/>
          </a:xfrm>
          <a:prstGeom prst="rect">
            <a:avLst/>
          </a:prstGeom>
          <a:noFill/>
        </p:spPr>
      </p:pic>
      <p:pic>
        <p:nvPicPr>
          <p:cNvPr id="8" name="Picture 2" descr="F:\i.jpg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5C04B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642910" y="5786454"/>
            <a:ext cx="838208" cy="894882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5572140"/>
            <a:ext cx="838208" cy="894882"/>
          </a:xfrm>
          <a:prstGeom prst="rect">
            <a:avLst/>
          </a:prstGeom>
          <a:noFill/>
        </p:spPr>
      </p:pic>
      <p:pic>
        <p:nvPicPr>
          <p:cNvPr id="10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928670"/>
            <a:ext cx="670087" cy="715394"/>
          </a:xfrm>
          <a:prstGeom prst="rect">
            <a:avLst/>
          </a:prstGeom>
          <a:noFill/>
        </p:spPr>
      </p:pic>
      <p:pic>
        <p:nvPicPr>
          <p:cNvPr id="11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2462" y="571480"/>
            <a:ext cx="670087" cy="715394"/>
          </a:xfrm>
          <a:prstGeom prst="rect">
            <a:avLst/>
          </a:prstGeom>
          <a:noFill/>
        </p:spPr>
      </p:pic>
      <p:pic>
        <p:nvPicPr>
          <p:cNvPr id="12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786058"/>
            <a:ext cx="670087" cy="715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42844" y="0"/>
            <a:ext cx="4572032" cy="11834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4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Тест     по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1.Соедини линиями: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Иван  Алексеевич                        Пушкин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Александр  Сергеевич                 Есенин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Сергей Александрович                Бунин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2. Кто написал  это произведение: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И.А. Бунин;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С.А. Есенин;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А.С. Пушкин;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3. Как оно называется: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«Зимний вечер»;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«Пороша»;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«Бабушкины сказки»;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4. Жанр, в котором работал С.А. Есенин: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сказки;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художественные рассказы;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</a:t>
            </a:r>
            <a:r>
              <a:rPr lang="ru-RU" sz="1700" i="1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стихотворения;</a:t>
            </a:r>
            <a:endParaRPr lang="ru-RU" sz="1700" i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5. О чём писал С.А. Есенин: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о природе;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о войне;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о любви;</a:t>
            </a:r>
          </a:p>
          <a:p>
            <a:endParaRPr lang="ru-RU" sz="1900" i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0"/>
            <a:ext cx="500066" cy="533877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38" y="4786322"/>
            <a:ext cx="616746" cy="658446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429264"/>
            <a:ext cx="1071570" cy="114402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857752" y="0"/>
            <a:ext cx="428624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чтению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1. Кто написал  это произведение: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Бунин;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Есенин;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Пушкин;</a:t>
            </a:r>
          </a:p>
          <a:p>
            <a:pPr marL="457200" indent="-457200"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2.Отметь  имя и отчество Есенина: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Иван  Алексеевич ;          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Николай Алексеевич;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Сергей Александрович;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3. Как оно называется: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«Зимний вечер у бабушки»;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«Бабушкины сказки»;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«Бабушкины песни»;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4. Это произведение можно отнести к: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сказкам;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рассказам;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стихотворениям;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5. О чём это стихотворение: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о природе;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о войне;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о детстве;</a:t>
            </a:r>
          </a:p>
        </p:txBody>
      </p:sp>
      <p:pic>
        <p:nvPicPr>
          <p:cNvPr id="23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42918"/>
            <a:ext cx="291098" cy="310780"/>
          </a:xfrm>
          <a:prstGeom prst="rect">
            <a:avLst/>
          </a:prstGeom>
          <a:noFill/>
        </p:spPr>
      </p:pic>
      <p:pic>
        <p:nvPicPr>
          <p:cNvPr id="24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928802"/>
            <a:ext cx="291098" cy="310780"/>
          </a:xfrm>
          <a:prstGeom prst="rect">
            <a:avLst/>
          </a:prstGeom>
          <a:noFill/>
        </p:spPr>
      </p:pic>
      <p:pic>
        <p:nvPicPr>
          <p:cNvPr id="25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285860"/>
            <a:ext cx="291098" cy="310780"/>
          </a:xfrm>
          <a:prstGeom prst="rect">
            <a:avLst/>
          </a:prstGeom>
          <a:noFill/>
        </p:spPr>
      </p:pic>
      <p:pic>
        <p:nvPicPr>
          <p:cNvPr id="2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000372"/>
            <a:ext cx="291098" cy="310780"/>
          </a:xfrm>
          <a:prstGeom prst="rect">
            <a:avLst/>
          </a:prstGeom>
          <a:noFill/>
        </p:spPr>
      </p:pic>
      <p:pic>
        <p:nvPicPr>
          <p:cNvPr id="2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500306"/>
            <a:ext cx="291098" cy="310780"/>
          </a:xfrm>
          <a:prstGeom prst="rect">
            <a:avLst/>
          </a:prstGeom>
          <a:noFill/>
        </p:spPr>
      </p:pic>
      <p:pic>
        <p:nvPicPr>
          <p:cNvPr id="28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000504"/>
            <a:ext cx="291098" cy="310780"/>
          </a:xfrm>
          <a:prstGeom prst="rect">
            <a:avLst/>
          </a:prstGeom>
          <a:noFill/>
        </p:spPr>
      </p:pic>
      <p:pic>
        <p:nvPicPr>
          <p:cNvPr id="29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500438"/>
            <a:ext cx="291098" cy="310780"/>
          </a:xfrm>
          <a:prstGeom prst="rect">
            <a:avLst/>
          </a:prstGeom>
          <a:noFill/>
        </p:spPr>
      </p:pic>
      <p:pic>
        <p:nvPicPr>
          <p:cNvPr id="30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072074"/>
            <a:ext cx="291098" cy="310780"/>
          </a:xfrm>
          <a:prstGeom prst="rect">
            <a:avLst/>
          </a:prstGeom>
          <a:noFill/>
        </p:spPr>
      </p:pic>
      <p:pic>
        <p:nvPicPr>
          <p:cNvPr id="31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572008"/>
            <a:ext cx="291098" cy="310780"/>
          </a:xfrm>
          <a:prstGeom prst="rect">
            <a:avLst/>
          </a:prstGeom>
          <a:noFill/>
        </p:spPr>
      </p:pic>
      <p:pic>
        <p:nvPicPr>
          <p:cNvPr id="32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215082"/>
            <a:ext cx="291098" cy="310780"/>
          </a:xfrm>
          <a:prstGeom prst="rect">
            <a:avLst/>
          </a:prstGeom>
          <a:noFill/>
        </p:spPr>
      </p:pic>
      <p:pic>
        <p:nvPicPr>
          <p:cNvPr id="33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643578"/>
            <a:ext cx="291098" cy="310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42844" y="0"/>
            <a:ext cx="4572032" cy="11967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4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Тест   по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1.Соедини линиями: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Иван  Алексеевич Бунин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Александр  Сергеевич  Пушкин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Сергей Александрович Есенин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2. Кто написал  это произведение: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И.А. Бунин;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б). С.А. Есенин;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А.С. Пушкин;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3. Как оно называется: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«Зимний вечер»;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«Пороша»;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в). «Бабушкины сказки»;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4. Жанр, в котором работал С.А. Есенин: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сказки;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художественные рассказы;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в). с</a:t>
            </a:r>
            <a:r>
              <a:rPr lang="ru-RU" sz="17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тихотворения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(поэзия);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5. О чём писал С.А. Есенин: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а). о природе;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о войне;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в). о любви;</a:t>
            </a:r>
          </a:p>
          <a:p>
            <a:endParaRPr lang="ru-RU" sz="1900" i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/>
          </a:p>
        </p:txBody>
      </p:sp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0"/>
            <a:ext cx="500066" cy="533877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38" y="4786322"/>
            <a:ext cx="616746" cy="658446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429264"/>
            <a:ext cx="1071570" cy="114402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857752" y="0"/>
            <a:ext cx="428624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чтению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1. Кто написал  это произведение: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Бунин;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б). Есенин;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Пушкин;</a:t>
            </a:r>
          </a:p>
          <a:p>
            <a:pPr marL="457200" indent="-457200"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2.Отметь  имя и отчество Есенина: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Иван  Алексеевич ;           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Николай Алексеевич;</a:t>
            </a:r>
          </a:p>
          <a:p>
            <a:pPr marL="457200" indent="-457200">
              <a:lnSpc>
                <a:spcPts val="2040"/>
              </a:lnSpc>
            </a:pP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в). Сергей Александрович;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3. Как оно называется: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«Зимний вечер у бабушки»;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б). «Бабушкины сказки»;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в). «Бабушкины песни»;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4. Это произведение можно отнести к: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сказкам;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рассказам;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в). стихотворениям;</a:t>
            </a:r>
          </a:p>
          <a:p>
            <a:pPr>
              <a:lnSpc>
                <a:spcPts val="2040"/>
              </a:lnSpc>
            </a:pPr>
            <a:endParaRPr lang="ru-RU" sz="17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5. О чём это стихотворение: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а). о природе;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   б). о войне;</a:t>
            </a:r>
          </a:p>
          <a:p>
            <a:pPr>
              <a:lnSpc>
                <a:spcPts val="2040"/>
              </a:lnSpc>
            </a:pPr>
            <a:r>
              <a:rPr lang="ru-RU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в). о детстве;</a:t>
            </a:r>
          </a:p>
        </p:txBody>
      </p:sp>
      <p:pic>
        <p:nvPicPr>
          <p:cNvPr id="23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42918"/>
            <a:ext cx="291098" cy="310780"/>
          </a:xfrm>
          <a:prstGeom prst="rect">
            <a:avLst/>
          </a:prstGeom>
          <a:noFill/>
        </p:spPr>
      </p:pic>
      <p:pic>
        <p:nvPicPr>
          <p:cNvPr id="24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928802"/>
            <a:ext cx="291098" cy="310780"/>
          </a:xfrm>
          <a:prstGeom prst="rect">
            <a:avLst/>
          </a:prstGeom>
          <a:noFill/>
        </p:spPr>
      </p:pic>
      <p:pic>
        <p:nvPicPr>
          <p:cNvPr id="25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285860"/>
            <a:ext cx="291098" cy="310780"/>
          </a:xfrm>
          <a:prstGeom prst="rect">
            <a:avLst/>
          </a:prstGeom>
          <a:noFill/>
        </p:spPr>
      </p:pic>
      <p:pic>
        <p:nvPicPr>
          <p:cNvPr id="2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000372"/>
            <a:ext cx="291098" cy="310780"/>
          </a:xfrm>
          <a:prstGeom prst="rect">
            <a:avLst/>
          </a:prstGeom>
          <a:noFill/>
        </p:spPr>
      </p:pic>
      <p:pic>
        <p:nvPicPr>
          <p:cNvPr id="2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500306"/>
            <a:ext cx="291098" cy="310780"/>
          </a:xfrm>
          <a:prstGeom prst="rect">
            <a:avLst/>
          </a:prstGeom>
          <a:noFill/>
        </p:spPr>
      </p:pic>
      <p:pic>
        <p:nvPicPr>
          <p:cNvPr id="28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000504"/>
            <a:ext cx="291098" cy="310780"/>
          </a:xfrm>
          <a:prstGeom prst="rect">
            <a:avLst/>
          </a:prstGeom>
          <a:noFill/>
        </p:spPr>
      </p:pic>
      <p:pic>
        <p:nvPicPr>
          <p:cNvPr id="29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500438"/>
            <a:ext cx="291098" cy="310780"/>
          </a:xfrm>
          <a:prstGeom prst="rect">
            <a:avLst/>
          </a:prstGeom>
          <a:noFill/>
        </p:spPr>
      </p:pic>
      <p:pic>
        <p:nvPicPr>
          <p:cNvPr id="30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072074"/>
            <a:ext cx="291098" cy="310780"/>
          </a:xfrm>
          <a:prstGeom prst="rect">
            <a:avLst/>
          </a:prstGeom>
          <a:noFill/>
        </p:spPr>
      </p:pic>
      <p:pic>
        <p:nvPicPr>
          <p:cNvPr id="31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572008"/>
            <a:ext cx="291098" cy="310780"/>
          </a:xfrm>
          <a:prstGeom prst="rect">
            <a:avLst/>
          </a:prstGeom>
          <a:noFill/>
        </p:spPr>
      </p:pic>
      <p:pic>
        <p:nvPicPr>
          <p:cNvPr id="32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215082"/>
            <a:ext cx="291098" cy="310780"/>
          </a:xfrm>
          <a:prstGeom prst="rect">
            <a:avLst/>
          </a:prstGeom>
          <a:noFill/>
        </p:spPr>
      </p:pic>
      <p:pic>
        <p:nvPicPr>
          <p:cNvPr id="33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643578"/>
            <a:ext cx="291098" cy="310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spc="50" dirty="0" smtClean="0">
                <a:ln w="11430"/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План и цели урока</a:t>
            </a:r>
            <a:br>
              <a:rPr lang="ru-RU" b="1" i="1" spc="50" dirty="0" smtClean="0">
                <a:ln w="11430"/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71546"/>
            <a:ext cx="821537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1. Познакомиться со сведениями из биографии С.А.Есенина и с его произведением «Бабушкины сказки».</a:t>
            </a:r>
          </a:p>
          <a:p>
            <a:pPr>
              <a:buFont typeface="Wingdings" pitchFamily="2" charset="2"/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2. Учиться выразительно читать стихотворение «Бабушкины сказки».</a:t>
            </a:r>
          </a:p>
          <a:p>
            <a:pPr>
              <a:buFont typeface="Wingdings" pitchFamily="2" charset="2"/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3. Учиться анализировать стихотворный текст.</a:t>
            </a:r>
          </a:p>
          <a:p>
            <a:pPr>
              <a:buFont typeface="Wingdings" pitchFamily="2" charset="2"/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4. Пополнить  свой словарный запас.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072074"/>
            <a:ext cx="1338267" cy="1428750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285728"/>
            <a:ext cx="928694" cy="991485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500306"/>
            <a:ext cx="928694" cy="991485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81340"/>
            <a:ext cx="571504" cy="610145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929198"/>
            <a:ext cx="571504" cy="610145"/>
          </a:xfrm>
          <a:prstGeom prst="rect">
            <a:avLst/>
          </a:prstGeom>
          <a:noFill/>
        </p:spPr>
      </p:pic>
      <p:pic>
        <p:nvPicPr>
          <p:cNvPr id="10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052754"/>
            <a:ext cx="857256" cy="915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17" descr="http://i809.photobucket.com/albums/zz11/bukvoed/12875/382398/img012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3" t="8916" r="2877" b="25396"/>
          <a:stretch/>
        </p:blipFill>
        <p:spPr bwMode="auto">
          <a:xfrm>
            <a:off x="2928926" y="214290"/>
            <a:ext cx="5072098" cy="33130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4348" y="5715016"/>
            <a:ext cx="8429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spc="50" dirty="0" smtClean="0">
                <a:ln w="11430"/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4800" b="1" i="1" spc="50" dirty="0">
              <a:ln w="11430"/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1643050"/>
            <a:ext cx="1575202" cy="1681705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2928934"/>
            <a:ext cx="1003698" cy="1071560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428604"/>
            <a:ext cx="1146574" cy="1224096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4572008"/>
            <a:ext cx="1003698" cy="1071560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642918"/>
            <a:ext cx="1003698" cy="1071560"/>
          </a:xfrm>
          <a:prstGeom prst="rect">
            <a:avLst/>
          </a:prstGeom>
          <a:noFill/>
        </p:spPr>
      </p:pic>
      <p:pic>
        <p:nvPicPr>
          <p:cNvPr id="10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929198"/>
            <a:ext cx="1539018" cy="1643074"/>
          </a:xfrm>
          <a:prstGeom prst="rect">
            <a:avLst/>
          </a:prstGeom>
          <a:noFill/>
        </p:spPr>
      </p:pic>
      <p:pic>
        <p:nvPicPr>
          <p:cNvPr id="11" name="Picture 2" descr="F:\i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929198"/>
            <a:ext cx="928694" cy="991485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85852" y="3643314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свиданья, друг мой, до свиданья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Милый мой, ты у меня в груди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Предначертанное расставание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Обещает встречу впереди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spc="50" dirty="0" smtClean="0">
                <a:ln w="11430"/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План и цели урока</a:t>
            </a:r>
            <a:br>
              <a:rPr lang="ru-RU" b="1" i="1" spc="50" dirty="0" smtClean="0">
                <a:ln w="11430"/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71546"/>
            <a:ext cx="821537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1. Познакомиться со сведениями из биографии С.А.Есенина и с его произведением «Бабушкины сказки».</a:t>
            </a:r>
          </a:p>
          <a:p>
            <a:pPr>
              <a:buFont typeface="Wingdings" pitchFamily="2" charset="2"/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2. Учиться выразительно читать стихотворение «Бабушкины сказки».</a:t>
            </a:r>
          </a:p>
          <a:p>
            <a:pPr>
              <a:buFont typeface="Wingdings" pitchFamily="2" charset="2"/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3. Учиться анализировать стихотворный текст.</a:t>
            </a:r>
          </a:p>
          <a:p>
            <a:pPr>
              <a:buFont typeface="Wingdings" pitchFamily="2" charset="2"/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4. Пополнить  свой словарный запас.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072074"/>
            <a:ext cx="1338267" cy="1428750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285728"/>
            <a:ext cx="928694" cy="991485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500306"/>
            <a:ext cx="928694" cy="991485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81340"/>
            <a:ext cx="571504" cy="610145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929198"/>
            <a:ext cx="571504" cy="610145"/>
          </a:xfrm>
          <a:prstGeom prst="rect">
            <a:avLst/>
          </a:prstGeom>
          <a:noFill/>
        </p:spPr>
      </p:pic>
      <p:pic>
        <p:nvPicPr>
          <p:cNvPr id="10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052754"/>
            <a:ext cx="857256" cy="915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</a:t>
            </a:r>
            <a:r>
              <a:rPr lang="ru-RU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Село  Константиново…</a:t>
            </a:r>
            <a:endParaRPr lang="ru-RU" i="1" dirty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800_village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928662" y="1000108"/>
            <a:ext cx="7500990" cy="3714776"/>
          </a:xfrm>
          <a:prstGeom prst="rect">
            <a:avLst/>
          </a:prstGeom>
          <a:solidFill>
            <a:schemeClr val="accent1"/>
          </a:solidFill>
          <a:ln w="38100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4786322"/>
            <a:ext cx="850112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200" b="1" i="1" dirty="0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Родина поэта — </a:t>
            </a:r>
            <a:br>
              <a:rPr lang="ru-RU" sz="2200" b="1" i="1" dirty="0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село Константиново Рязанской губернии — расположено на холмистом берегу реки Оки, недалеко от старинного русского города Рязани.</a:t>
            </a:r>
            <a:br>
              <a:rPr lang="ru-RU" sz="2200" b="1" i="1" dirty="0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Сейчас это село на Рязанщине называется  </a:t>
            </a:r>
            <a:r>
              <a:rPr lang="ru-RU" sz="2200" b="1" i="1" dirty="0" err="1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Есенино</a:t>
            </a:r>
            <a:r>
              <a:rPr lang="ru-RU" sz="2200" b="1" i="1" dirty="0" smtClean="0">
                <a:solidFill>
                  <a:srgbClr val="0323C5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.</a:t>
            </a:r>
            <a:endParaRPr lang="ru-RU" sz="2200" b="1" i="1" dirty="0">
              <a:solidFill>
                <a:srgbClr val="0323C5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715016"/>
            <a:ext cx="714379" cy="762680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4500570"/>
            <a:ext cx="714379" cy="762680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38" y="0"/>
            <a:ext cx="714379" cy="762680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714356"/>
            <a:ext cx="714379" cy="762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Родители:</a:t>
            </a:r>
            <a:r>
              <a:rPr lang="ru-RU" sz="28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ru-RU" sz="28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- Татьяна  Федоровна  Есенина</a:t>
            </a:r>
            <a:br>
              <a:rPr lang="ru-RU" sz="28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Отец </a:t>
            </a:r>
            <a:r>
              <a:rPr lang="ru-RU" sz="28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-  Александр  Никитич  Есенин</a:t>
            </a:r>
            <a:endParaRPr lang="ru-RU" sz="2800" i="1" dirty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el1-443-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3017309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29058" y="1643050"/>
            <a:ext cx="478634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Родители Сергея были крестьянами, но вскоре им пришлось уехать на заработки в город. А маленький Серёжа воспитывался в семье деда (отца матери).</a:t>
            </a:r>
            <a:endParaRPr lang="ru-RU" sz="2800" dirty="0">
              <a:solidFill>
                <a:srgbClr val="0323C5"/>
              </a:solidFill>
            </a:endParaRPr>
          </a:p>
        </p:txBody>
      </p:sp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3643314"/>
            <a:ext cx="785818" cy="838949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714356"/>
            <a:ext cx="785818" cy="838949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643050"/>
            <a:ext cx="571504" cy="610145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5857892"/>
            <a:ext cx="785818" cy="838949"/>
          </a:xfrm>
          <a:prstGeom prst="rect">
            <a:avLst/>
          </a:prstGeom>
          <a:noFill/>
        </p:spPr>
      </p:pic>
      <p:pic>
        <p:nvPicPr>
          <p:cNvPr id="10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357166"/>
            <a:ext cx="1071570" cy="1144021"/>
          </a:xfrm>
          <a:prstGeom prst="rect">
            <a:avLst/>
          </a:prstGeom>
          <a:noFill/>
        </p:spPr>
      </p:pic>
      <p:pic>
        <p:nvPicPr>
          <p:cNvPr id="11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5500702"/>
            <a:ext cx="785818" cy="838949"/>
          </a:xfrm>
          <a:prstGeom prst="rect">
            <a:avLst/>
          </a:prstGeom>
          <a:noFill/>
        </p:spPr>
      </p:pic>
      <p:pic>
        <p:nvPicPr>
          <p:cNvPr id="12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5357826"/>
            <a:ext cx="571504" cy="610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      Из автобиографии</a:t>
            </a:r>
            <a:endParaRPr lang="ru-RU" b="1" i="1" dirty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929066"/>
            <a:ext cx="6429388" cy="219709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    «Стихи  я начал слагать рано. Толчки давала к этому бабка.</a:t>
            </a:r>
          </a:p>
          <a:p>
            <a:pPr>
              <a:buNone/>
            </a:pPr>
            <a:r>
              <a:rPr lang="ru-RU" sz="11200" i="1" dirty="0" smtClean="0">
                <a:latin typeface="Times New Roman" pitchFamily="18" charset="0"/>
                <a:cs typeface="Times New Roman" pitchFamily="18" charset="0"/>
              </a:rPr>
              <a:t>    Она рассказывала сказки. Некоторые сказки с плохими концами мне не нравились, и я  их переделывал на свой лад Стихи начал писать, подражая частушкам.»</a:t>
            </a:r>
          </a:p>
          <a:p>
            <a:endParaRPr lang="ru-RU" dirty="0"/>
          </a:p>
        </p:txBody>
      </p:sp>
      <p:pic>
        <p:nvPicPr>
          <p:cNvPr id="4" name="Picture 2" descr="G:\бабушкины сказки\b18acf06d6a9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3" y="3071810"/>
            <a:ext cx="2286017" cy="35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357298"/>
            <a:ext cx="6572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«Дедушка пел мне песни старые, такие тягучие, заунывные. По субботам и воскресеньям он рассказывал мне библию и священную историю.»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ан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71546"/>
            <a:ext cx="207170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558"/>
          <a:stretch>
            <a:fillRect/>
          </a:stretch>
        </p:blipFill>
        <p:spPr>
          <a:xfrm flipH="1">
            <a:off x="357158" y="105504"/>
            <a:ext cx="3429024" cy="4195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286116" y="2000240"/>
            <a:ext cx="56436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anose="02040602050305030304" pitchFamily="18" charset="0"/>
              </a:rPr>
              <a:t>С</a:t>
            </a: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.А. Есенин</a:t>
            </a:r>
            <a:endParaRPr lang="ru-RU" sz="54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3929066"/>
            <a:ext cx="650454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spc="50" dirty="0" smtClean="0">
                <a:ln w="11430"/>
                <a:solidFill>
                  <a:srgbClr val="0323C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«Бабушкины сказки»</a:t>
            </a:r>
            <a:endParaRPr lang="ru-RU" sz="8000" b="1" i="1" spc="50" dirty="0">
              <a:ln w="11430"/>
              <a:solidFill>
                <a:srgbClr val="0323C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4290"/>
            <a:ext cx="928694" cy="991485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9" y="5509338"/>
            <a:ext cx="928694" cy="991485"/>
          </a:xfrm>
          <a:prstGeom prst="rect">
            <a:avLst/>
          </a:prstGeom>
          <a:noFill/>
        </p:spPr>
      </p:pic>
      <p:pic>
        <p:nvPicPr>
          <p:cNvPr id="10" name="Picture 2" descr="F:\i.jpg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323C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596" y="5572140"/>
            <a:ext cx="802955" cy="857245"/>
          </a:xfrm>
          <a:prstGeom prst="rect">
            <a:avLst/>
          </a:prstGeom>
          <a:noFill/>
        </p:spPr>
      </p:pic>
      <p:pic>
        <p:nvPicPr>
          <p:cNvPr id="11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214686"/>
            <a:ext cx="785818" cy="838949"/>
          </a:xfrm>
          <a:prstGeom prst="rect">
            <a:avLst/>
          </a:prstGeom>
          <a:noFill/>
        </p:spPr>
      </p:pic>
      <p:pic>
        <p:nvPicPr>
          <p:cNvPr id="12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928670"/>
            <a:ext cx="785818" cy="8389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225591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8313" y="214290"/>
            <a:ext cx="8318529" cy="670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228600" algn="ctr"/>
            <a:r>
              <a:rPr lang="ru-RU" sz="4400" b="1" i="1" u="sng" spc="50" dirty="0" smtClean="0">
                <a:ln w="11430"/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 indent="228600" algn="just" eaLnBrk="0" hangingPunct="0"/>
            <a:r>
              <a:rPr lang="ru-RU" sz="3200" b="1" i="1" dirty="0" smtClean="0">
                <a:solidFill>
                  <a:srgbClr val="0323C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Задворки</a:t>
            </a:r>
            <a:r>
              <a:rPr lang="ru-RU" sz="3200" i="1" dirty="0" smtClean="0">
                <a:solidFill>
                  <a:srgbClr val="0323C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место </a:t>
            </a:r>
            <a:r>
              <a:rPr lang="ru-RU" sz="32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дворами, позади изб</a:t>
            </a:r>
            <a:r>
              <a:rPr lang="ru-RU" sz="3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indent="228600" algn="just" eaLnBrk="0" hangingPunct="0"/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ru-RU" sz="3200" b="1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Разухабистая</a:t>
            </a:r>
            <a:r>
              <a:rPr lang="ru-RU" sz="3200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3200" b="1" i="1" dirty="0" smtClean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гурьба</a:t>
            </a:r>
            <a:r>
              <a:rPr lang="ru-RU" sz="3200" i="1" dirty="0" smtClean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–  задорная, шумная </a:t>
            </a:r>
          </a:p>
          <a:p>
            <a:pPr indent="228600" algn="just" eaLnBrk="0" hangingPunct="0"/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					       группа </a:t>
            </a:r>
            <a:r>
              <a:rPr lang="ru-RU" sz="3200" i="1" dirty="0">
                <a:latin typeface="Times New Roman" pitchFamily="18" charset="0"/>
                <a:cs typeface="Calibri" pitchFamily="34" charset="0"/>
              </a:rPr>
              <a:t>людей.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ru-RU" sz="3200" b="1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Опостылеть</a:t>
            </a:r>
            <a:r>
              <a:rPr lang="ru-RU" sz="3200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– надоесть.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ru-RU" sz="3200" b="1" i="1" dirty="0" smtClean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Загалдели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–   начали громко </a:t>
            </a:r>
          </a:p>
          <a:p>
            <a:pPr indent="228600" algn="just" eaLnBrk="0" hangingPunct="0"/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                                       упрашивать, шуметь.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ru-RU" sz="3200" b="1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Брести</a:t>
            </a:r>
            <a:r>
              <a:rPr lang="ru-RU" sz="3200" i="1" dirty="0">
                <a:solidFill>
                  <a:srgbClr val="0070C0"/>
                </a:solidFill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–    медленно идти.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r>
              <a:rPr lang="ru-RU" sz="3200" b="1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Пригорок</a:t>
            </a:r>
            <a:r>
              <a:rPr lang="ru-RU" sz="3200" i="1" dirty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3200" i="1" dirty="0">
                <a:latin typeface="Times New Roman" pitchFamily="18" charset="0"/>
                <a:cs typeface="Calibri" pitchFamily="34" charset="0"/>
              </a:rPr>
              <a:t>–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 </a:t>
            </a:r>
            <a:r>
              <a:rPr lang="ru-RU" sz="3200" i="1" dirty="0">
                <a:latin typeface="Times New Roman" pitchFamily="18" charset="0"/>
                <a:cs typeface="Calibri" pitchFamily="34" charset="0"/>
              </a:rPr>
              <a:t>небольшой холм,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бугорок.</a:t>
            </a:r>
          </a:p>
          <a:p>
            <a:pPr indent="228600" algn="just" eaLnBrk="0" hangingPunct="0"/>
            <a:r>
              <a:rPr lang="ru-RU" sz="3200" b="1" i="1" dirty="0" smtClean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Приставать 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–  умолять, упрашивать.</a:t>
            </a:r>
          </a:p>
          <a:p>
            <a:pPr indent="228600" algn="just" eaLnBrk="0" hangingPunct="0"/>
            <a:r>
              <a:rPr lang="ru-RU" sz="3200" b="1" i="1" dirty="0" smtClean="0">
                <a:solidFill>
                  <a:srgbClr val="0323C5"/>
                </a:solidFill>
                <a:latin typeface="Times New Roman" pitchFamily="18" charset="0"/>
                <a:cs typeface="Calibri" pitchFamily="34" charset="0"/>
              </a:rPr>
              <a:t>Салазки</a:t>
            </a:r>
            <a:r>
              <a:rPr lang="ru-RU" sz="3200" i="1" dirty="0" smtClean="0">
                <a:latin typeface="Times New Roman" pitchFamily="18" charset="0"/>
                <a:cs typeface="Calibri" pitchFamily="34" charset="0"/>
              </a:rPr>
              <a:t> – санки.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228600" algn="just" eaLnBrk="0" hangingPunct="0"/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i.jp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323C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286248" y="5857892"/>
            <a:ext cx="669116" cy="714356"/>
          </a:xfrm>
          <a:prstGeom prst="rect">
            <a:avLst/>
          </a:prstGeom>
          <a:noFill/>
        </p:spPr>
      </p:pic>
      <p:pic>
        <p:nvPicPr>
          <p:cNvPr id="4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2928934"/>
            <a:ext cx="661039" cy="705733"/>
          </a:xfrm>
          <a:prstGeom prst="rect">
            <a:avLst/>
          </a:prstGeom>
          <a:noFill/>
        </p:spPr>
      </p:pic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5286388"/>
            <a:ext cx="928694" cy="991485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0"/>
            <a:ext cx="928694" cy="991485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285728"/>
            <a:ext cx="928694" cy="991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1643050"/>
            <a:ext cx="1285884" cy="1372826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715016"/>
            <a:ext cx="616746" cy="658446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000504"/>
            <a:ext cx="750574" cy="801322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58182" y="5786454"/>
            <a:ext cx="785818" cy="838949"/>
          </a:xfrm>
          <a:prstGeom prst="rect">
            <a:avLst/>
          </a:prstGeom>
          <a:noFill/>
        </p:spPr>
      </p:pic>
      <p:pic>
        <p:nvPicPr>
          <p:cNvPr id="11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714620"/>
            <a:ext cx="616746" cy="65844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14285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Проверьте  результаты работы в парах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785794"/>
            <a:ext cx="871543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3200" i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…Разухабистой гурьбой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По сугробам, по пригоркам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Мы  </a:t>
            </a:r>
            <a:r>
              <a:rPr lang="ru-RU" sz="30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идём, бредём домой.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    2. …И садимся в два рядка 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            Слушать бабушкины сказки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        Про  </a:t>
            </a:r>
            <a:r>
              <a:rPr lang="ru-RU" sz="3000" i="1" dirty="0" err="1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Ивана-дурака</a:t>
            </a:r>
            <a:r>
              <a:rPr lang="ru-RU" sz="30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		3.   …Время к полночи идёт.</a:t>
            </a:r>
          </a:p>
          <a:p>
            <a:pPr marL="514350" indent="-514350"/>
            <a:r>
              <a:rPr lang="ru-RU" sz="30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      		</a:t>
            </a:r>
            <a:r>
              <a:rPr lang="ru-RU" sz="3000" i="1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000" i="1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 Если  </a:t>
            </a:r>
            <a:r>
              <a:rPr lang="ru-RU" sz="3000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мама спать зовёт.</a:t>
            </a:r>
          </a:p>
          <a:p>
            <a:pPr marL="514350" indent="-514350"/>
            <a:endParaRPr lang="ru-RU" sz="30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endParaRPr lang="ru-RU" sz="3000" i="1" dirty="0" smtClean="0">
              <a:solidFill>
                <a:srgbClr val="0323C5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marL="514350" indent="-514350"/>
            <a:r>
              <a:rPr lang="ru-RU" sz="3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marL="514350" indent="-514350"/>
            <a:r>
              <a:rPr lang="ru-RU" sz="3200" i="1" dirty="0" smtClean="0">
                <a:solidFill>
                  <a:srgbClr val="0323C5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3200" i="1" dirty="0">
              <a:solidFill>
                <a:srgbClr val="0323C5"/>
              </a:solidFill>
            </a:endParaRPr>
          </a:p>
        </p:txBody>
      </p:sp>
      <p:pic>
        <p:nvPicPr>
          <p:cNvPr id="14" name="Picture 2" descr="F:\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857628"/>
            <a:ext cx="616746" cy="658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zh-CN" sz="3600" i="1" dirty="0" smtClean="0">
                <a:solidFill>
                  <a:srgbClr val="0323C5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  </a:t>
            </a: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над выразительностью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стихотворения</a:t>
            </a:r>
            <a:endParaRPr lang="ru-RU" altLang="zh-CN" sz="3600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zh-CN" sz="3000" b="1" i="1" dirty="0" smtClean="0">
                <a:solidFill>
                  <a:srgbClr val="5C04BC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Правильно ставь ударения.</a:t>
            </a:r>
            <a:endParaRPr lang="ru-RU" altLang="zh-CN" sz="3000" b="1" i="1" dirty="0" smtClean="0">
              <a:solidFill>
                <a:srgbClr val="5C04B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zh-CN" sz="3000" b="1" i="1" dirty="0" smtClean="0">
                <a:solidFill>
                  <a:srgbClr val="5C04BC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Соблюдай паузы.</a:t>
            </a:r>
            <a:endParaRPr lang="ru-RU" altLang="zh-CN" sz="3000" b="1" i="1" dirty="0" smtClean="0">
              <a:solidFill>
                <a:srgbClr val="5C04B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zh-CN" sz="3000" b="1" i="1" dirty="0" smtClean="0">
                <a:solidFill>
                  <a:srgbClr val="5C04BC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Выбери силу голоса (тихо, громко.)</a:t>
            </a:r>
            <a:endParaRPr lang="ru-RU" altLang="zh-CN" sz="3000" b="1" i="1" dirty="0" smtClean="0">
              <a:solidFill>
                <a:srgbClr val="5C04B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zh-CN" sz="3000" b="1" i="1" dirty="0" smtClean="0">
                <a:solidFill>
                  <a:srgbClr val="5C04BC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Определи темп (быстро, медленно.)</a:t>
            </a:r>
            <a:endParaRPr lang="ru-RU" altLang="zh-CN" sz="3000" b="1" i="1" dirty="0" smtClean="0">
              <a:solidFill>
                <a:srgbClr val="5C04B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zh-CN" sz="3000" b="1" i="1" dirty="0" smtClean="0">
                <a:solidFill>
                  <a:srgbClr val="5C04BC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Читай эмоционально.</a:t>
            </a:r>
            <a:endParaRPr lang="ru-RU" altLang="zh-CN" sz="3000" b="1" i="1" dirty="0" smtClean="0">
              <a:solidFill>
                <a:srgbClr val="5C04BC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altLang="zh-CN" sz="3000" b="1" i="1" dirty="0" smtClean="0">
                <a:solidFill>
                  <a:srgbClr val="5C04BC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Покажи интонацией своё отношение к 								произведению.</a:t>
            </a:r>
            <a:endParaRPr lang="ru-RU" altLang="zh-CN" sz="3000" b="1" i="1" dirty="0" smtClean="0">
              <a:solidFill>
                <a:srgbClr val="5C04B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i.jp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323C5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285852" y="5715016"/>
            <a:ext cx="736030" cy="785794"/>
          </a:xfrm>
          <a:prstGeom prst="rect">
            <a:avLst/>
          </a:prstGeom>
          <a:noFill/>
        </p:spPr>
      </p:pic>
      <p:pic>
        <p:nvPicPr>
          <p:cNvPr id="5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1714488"/>
            <a:ext cx="785818" cy="838949"/>
          </a:xfrm>
          <a:prstGeom prst="rect">
            <a:avLst/>
          </a:prstGeom>
          <a:noFill/>
        </p:spPr>
      </p:pic>
      <p:pic>
        <p:nvPicPr>
          <p:cNvPr id="6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4286256"/>
            <a:ext cx="785818" cy="838949"/>
          </a:xfrm>
          <a:prstGeom prst="rect">
            <a:avLst/>
          </a:prstGeom>
          <a:noFill/>
        </p:spPr>
      </p:pic>
      <p:pic>
        <p:nvPicPr>
          <p:cNvPr id="7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28604"/>
            <a:ext cx="785818" cy="838949"/>
          </a:xfrm>
          <a:prstGeom prst="rect">
            <a:avLst/>
          </a:prstGeom>
          <a:noFill/>
        </p:spPr>
      </p:pic>
      <p:pic>
        <p:nvPicPr>
          <p:cNvPr id="8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6072206"/>
            <a:ext cx="571504" cy="610145"/>
          </a:xfrm>
          <a:prstGeom prst="rect">
            <a:avLst/>
          </a:prstGeom>
          <a:noFill/>
        </p:spPr>
      </p:pic>
      <p:pic>
        <p:nvPicPr>
          <p:cNvPr id="9" name="Picture 2" descr="F:\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5357826"/>
            <a:ext cx="571504" cy="610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773</Words>
  <Application>Microsoft Office PowerPoint</Application>
  <PresentationFormat>Экран (4:3)</PresentationFormat>
  <Paragraphs>209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План и цели урока </vt:lpstr>
      <vt:lpstr> Село  Константиново…</vt:lpstr>
      <vt:lpstr>Родители: Мать - Татьяна  Федоровна  Есенина Отец -  Александр  Никитич  Есенин</vt:lpstr>
      <vt:lpstr>       Из автобиографии</vt:lpstr>
      <vt:lpstr>Слайд 6</vt:lpstr>
      <vt:lpstr>Слайд 7</vt:lpstr>
      <vt:lpstr>Слайд 8</vt:lpstr>
      <vt:lpstr>Слайд 9</vt:lpstr>
      <vt:lpstr>Проверьте  работу в группах</vt:lpstr>
      <vt:lpstr>Слайд 11</vt:lpstr>
      <vt:lpstr>Слайд 12</vt:lpstr>
      <vt:lpstr>План и цели урока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Владелец</dc:creator>
  <cp:lastModifiedBy>User</cp:lastModifiedBy>
  <cp:revision>80</cp:revision>
  <dcterms:created xsi:type="dcterms:W3CDTF">2015-01-27T09:23:56Z</dcterms:created>
  <dcterms:modified xsi:type="dcterms:W3CDTF">2015-02-04T01:00:08Z</dcterms:modified>
</cp:coreProperties>
</file>