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11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98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899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06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82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33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117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16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744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38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85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9D3E8-72B5-41B2-87A2-01D6E6417A6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40F6B-8279-4152-9C47-5DC6CDA71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1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От чего зависит успех сотрудничества семьи и школы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2351112"/>
          </a:xfrm>
        </p:spPr>
        <p:txBody>
          <a:bodyPr/>
          <a:lstStyle/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                      </a:t>
            </a:r>
            <a:r>
              <a:rPr lang="ru-RU" dirty="0" err="1" smtClean="0">
                <a:solidFill>
                  <a:schemeClr val="tx2"/>
                </a:solidFill>
              </a:rPr>
              <a:t>Востьянова</a:t>
            </a:r>
            <a:r>
              <a:rPr lang="ru-RU" dirty="0" smtClean="0">
                <a:solidFill>
                  <a:schemeClr val="tx2"/>
                </a:solidFill>
              </a:rPr>
              <a:t> В.А.,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                         </a:t>
            </a:r>
            <a:r>
              <a:rPr lang="ru-RU" dirty="0" smtClean="0">
                <a:solidFill>
                  <a:schemeClr val="tx2"/>
                </a:solidFill>
              </a:rPr>
              <a:t>учитель </a:t>
            </a:r>
            <a:r>
              <a:rPr lang="ru-RU" dirty="0" smtClean="0">
                <a:solidFill>
                  <a:schemeClr val="tx2"/>
                </a:solidFill>
              </a:rPr>
              <a:t>начальных </a:t>
            </a:r>
            <a:r>
              <a:rPr lang="ru-RU" dirty="0" smtClean="0">
                <a:solidFill>
                  <a:schemeClr val="tx2"/>
                </a:solidFill>
              </a:rPr>
              <a:t>классов</a:t>
            </a:r>
            <a:r>
              <a:rPr lang="ru-RU" dirty="0">
                <a:solidFill>
                  <a:srgbClr val="1F497D"/>
                </a:solidFill>
              </a:rPr>
              <a:t> </a:t>
            </a:r>
            <a:r>
              <a:rPr lang="ru-RU" dirty="0" smtClean="0">
                <a:solidFill>
                  <a:srgbClr val="1F497D"/>
                </a:solidFill>
              </a:rPr>
              <a:t>                             МБОУ </a:t>
            </a:r>
            <a:r>
              <a:rPr lang="ru-RU" dirty="0">
                <a:solidFill>
                  <a:srgbClr val="1F497D"/>
                </a:solidFill>
              </a:rPr>
              <a:t>СОШ №2 г. Томари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1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77686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«Сотрудничество семьи и школы – важное условие успешности ученика».</a:t>
            </a:r>
          </a:p>
          <a:p>
            <a:endParaRPr lang="ru-RU" sz="2400" dirty="0" smtClean="0"/>
          </a:p>
          <a:p>
            <a:pPr algn="ctr"/>
            <a:r>
              <a:rPr lang="ru-RU" sz="2400" dirty="0" smtClean="0"/>
              <a:t>Когда в товарищах согласья нет,</a:t>
            </a:r>
          </a:p>
          <a:p>
            <a:pPr algn="ctr"/>
            <a:r>
              <a:rPr lang="ru-RU" sz="2400" dirty="0" smtClean="0"/>
              <a:t>На лад их дело не пойдет,</a:t>
            </a:r>
          </a:p>
          <a:p>
            <a:pPr algn="ctr"/>
            <a:r>
              <a:rPr lang="ru-RU" sz="2400" dirty="0" smtClean="0"/>
              <a:t>И выйдет из него не дело, только мука.</a:t>
            </a:r>
          </a:p>
          <a:p>
            <a:pPr algn="ctr"/>
            <a:r>
              <a:rPr lang="ru-RU" sz="2400" dirty="0" smtClean="0"/>
              <a:t>Однажды Лебедь, Рак да Щука</a:t>
            </a:r>
          </a:p>
          <a:p>
            <a:pPr algn="ctr"/>
            <a:r>
              <a:rPr lang="ru-RU" sz="2400" dirty="0" smtClean="0"/>
              <a:t>Везти с поклажей воз взялись,</a:t>
            </a:r>
          </a:p>
          <a:p>
            <a:pPr algn="ctr"/>
            <a:r>
              <a:rPr lang="ru-RU" sz="2400" dirty="0" smtClean="0"/>
              <a:t>И вместе трое все в него впряглись;</a:t>
            </a:r>
          </a:p>
          <a:p>
            <a:pPr algn="ctr"/>
            <a:r>
              <a:rPr lang="ru-RU" sz="2400" dirty="0" smtClean="0"/>
              <a:t>Из кожи лезут вон, а возу все нет ходу!</a:t>
            </a:r>
          </a:p>
          <a:p>
            <a:pPr algn="ctr"/>
            <a:r>
              <a:rPr lang="ru-RU" sz="2400" dirty="0" smtClean="0"/>
              <a:t>Поклажа бы для них казалась и легка:</a:t>
            </a:r>
          </a:p>
          <a:p>
            <a:pPr algn="ctr"/>
            <a:r>
              <a:rPr lang="ru-RU" sz="2400" dirty="0" smtClean="0"/>
              <a:t>Да Лебедь рвется в облака,</a:t>
            </a:r>
          </a:p>
          <a:p>
            <a:pPr algn="ctr"/>
            <a:r>
              <a:rPr lang="ru-RU" sz="2400" dirty="0" smtClean="0"/>
              <a:t>Рак пятится назад, а Щука тянет в воду.</a:t>
            </a:r>
          </a:p>
          <a:p>
            <a:pPr algn="ctr"/>
            <a:r>
              <a:rPr lang="ru-RU" sz="2400" dirty="0" smtClean="0"/>
              <a:t>Кто виноват из них, кто прав, - судить не нам;</a:t>
            </a:r>
          </a:p>
          <a:p>
            <a:pPr algn="ctr"/>
            <a:r>
              <a:rPr lang="ru-RU" sz="2400" dirty="0" smtClean="0"/>
              <a:t>Да только воз и ныне там.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2973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692696"/>
            <a:ext cx="7560840" cy="4712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chemeClr val="tx2"/>
                </a:solidFill>
                <a:effectLst/>
                <a:latin typeface="Verdana"/>
                <a:ea typeface="Times New Roman"/>
                <a:cs typeface="Times New Roman"/>
              </a:rPr>
              <a:t>В своё время русский педагог В.А. Сухомлинский сказал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Times New Roman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Verdana"/>
                <a:ea typeface="Times New Roman"/>
                <a:cs typeface="Times New Roman"/>
              </a:rPr>
              <a:t>   "В семье закладываются корни, из которых вырастают потом и ветви, и цветы, и плоды. На моральном здоровье семьи строится педагогическая мудрость школы".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197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Успех сотрудничества семьи и школ</a:t>
            </a:r>
            <a:r>
              <a:rPr lang="ru-RU" dirty="0" smtClean="0">
                <a:solidFill>
                  <a:schemeClr val="tx2"/>
                </a:solidFill>
              </a:rPr>
              <a:t>ы обеспечивается благодаря: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/>
              <a:t>педагогическому такту и этике взаимоотношений;</a:t>
            </a:r>
          </a:p>
          <a:p>
            <a:pPr lvl="0"/>
            <a:r>
              <a:rPr lang="ru-RU" dirty="0"/>
              <a:t>педагогической подготовленности родителей</a:t>
            </a:r>
          </a:p>
          <a:p>
            <a:pPr marL="0" lvl="0" indent="0">
              <a:buNone/>
            </a:pPr>
            <a:r>
              <a:rPr lang="ru-RU" dirty="0" smtClean="0"/>
              <a:t>    уровню </a:t>
            </a:r>
            <a:r>
              <a:rPr lang="ru-RU" dirty="0"/>
              <a:t>их культуры;</a:t>
            </a:r>
          </a:p>
          <a:p>
            <a:pPr lvl="0"/>
            <a:r>
              <a:rPr lang="ru-RU" dirty="0"/>
              <a:t>педагогическому просвещению родителей;</a:t>
            </a:r>
          </a:p>
          <a:p>
            <a:pPr lvl="0"/>
            <a:r>
              <a:rPr lang="ru-RU" dirty="0"/>
              <a:t>умению видеть сложные взаимоотношения в семье;</a:t>
            </a:r>
          </a:p>
          <a:p>
            <a:pPr lvl="0"/>
            <a:r>
              <a:rPr lang="ru-RU" dirty="0"/>
              <a:t>единству требований школы и семьи.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17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Успешное решение задач воспитания возможно только при условии </a:t>
            </a:r>
            <a:r>
              <a:rPr lang="ru-RU" b="1" dirty="0" smtClean="0">
                <a:solidFill>
                  <a:schemeClr val="tx2"/>
                </a:solidFill>
              </a:rPr>
              <a:t>взаимодействия семьи и школы.</a:t>
            </a:r>
          </a:p>
          <a:p>
            <a:pPr algn="just"/>
            <a:r>
              <a:rPr lang="ru-RU" dirty="0" smtClean="0"/>
              <a:t>Сотрудничество семьи и школы становится все более актуальным и востребованным. И только </a:t>
            </a:r>
            <a:r>
              <a:rPr lang="ru-RU" b="1" dirty="0" smtClean="0">
                <a:solidFill>
                  <a:schemeClr val="tx2"/>
                </a:solidFill>
              </a:rPr>
              <a:t>совместными усилиями, дополняя и поддерживая друг друга</a:t>
            </a:r>
            <a:r>
              <a:rPr lang="ru-RU" dirty="0" smtClean="0"/>
              <a:t>, семья и школа могут достигнуть желаемых результатов. </a:t>
            </a:r>
          </a:p>
          <a:p>
            <a:pPr algn="just"/>
            <a:r>
              <a:rPr lang="ru-RU" dirty="0" smtClean="0"/>
              <a:t>И у родителей, и у педагогов цель одна – </a:t>
            </a:r>
            <a:r>
              <a:rPr lang="ru-RU" b="1" dirty="0" smtClean="0">
                <a:solidFill>
                  <a:schemeClr val="tx2"/>
                </a:solidFill>
              </a:rPr>
              <a:t>благо детей, их полноценное и гармоничное развитие.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17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254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Verdana</vt:lpstr>
      <vt:lpstr>Тема Office</vt:lpstr>
      <vt:lpstr>От чего зависит успех сотрудничества семьи и школы</vt:lpstr>
      <vt:lpstr>Презентация PowerPoint</vt:lpstr>
      <vt:lpstr>Презентация PowerPoint</vt:lpstr>
      <vt:lpstr>Успех сотрудничества семьи и школы обеспечивается благодаря:</vt:lpstr>
      <vt:lpstr>Вывод: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чего зависит успех сотрудничества семьи и школы</dc:title>
  <dc:creator>Windows User</dc:creator>
  <cp:lastModifiedBy>Иванов</cp:lastModifiedBy>
  <cp:revision>6</cp:revision>
  <dcterms:created xsi:type="dcterms:W3CDTF">2024-02-10T02:16:21Z</dcterms:created>
  <dcterms:modified xsi:type="dcterms:W3CDTF">2024-02-12T12:49:49Z</dcterms:modified>
</cp:coreProperties>
</file>