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2" r:id="rId3"/>
    <p:sldId id="283" r:id="rId4"/>
    <p:sldId id="284" r:id="rId5"/>
    <p:sldId id="265" r:id="rId6"/>
    <p:sldId id="281" r:id="rId7"/>
    <p:sldId id="282" r:id="rId8"/>
    <p:sldId id="277" r:id="rId9"/>
    <p:sldId id="280" r:id="rId10"/>
    <p:sldId id="276" r:id="rId11"/>
    <p:sldId id="28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AE3B54C-606A-4385-8718-D1471A57F80B}" type="datetimeFigureOut">
              <a:rPr lang="ru-RU" smtClean="0"/>
              <a:t>08.02.2024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1601396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E3B54C-606A-4385-8718-D1471A57F80B}" type="datetimeFigureOut">
              <a:rPr lang="ru-RU" smtClean="0"/>
              <a:t>08.02.2024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3418852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E3B54C-606A-4385-8718-D1471A57F80B}" type="datetimeFigureOut">
              <a:rPr lang="ru-RU" smtClean="0"/>
              <a:t>08.02.2024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766717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E3B54C-606A-4385-8718-D1471A57F80B}" type="datetimeFigureOut">
              <a:rPr lang="ru-RU" smtClean="0"/>
              <a:t>08.02.2024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1059367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AE3B54C-606A-4385-8718-D1471A57F80B}" type="datetimeFigureOut">
              <a:rPr lang="ru-RU" smtClean="0"/>
              <a:t>08.02.2024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1095514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AE3B54C-606A-4385-8718-D1471A57F80B}" type="datetimeFigureOut">
              <a:rPr lang="ru-RU" smtClean="0"/>
              <a:t>08.02.2024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3674500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AE3B54C-606A-4385-8718-D1471A57F80B}" type="datetimeFigureOut">
              <a:rPr lang="ru-RU" smtClean="0"/>
              <a:t>08.02.2024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2345158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AE3B54C-606A-4385-8718-D1471A57F80B}" type="datetimeFigureOut">
              <a:rPr lang="ru-RU" smtClean="0"/>
              <a:t>08.02.2024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415535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E3B54C-606A-4385-8718-D1471A57F80B}" type="datetimeFigureOut">
              <a:rPr lang="ru-RU" smtClean="0"/>
              <a:t>08.02.2024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1202416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AE3B54C-606A-4385-8718-D1471A57F80B}" type="datetimeFigureOut">
              <a:rPr lang="ru-RU" smtClean="0"/>
              <a:t>08.02.2024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1216815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AE3B54C-606A-4385-8718-D1471A57F80B}" type="datetimeFigureOut">
              <a:rPr lang="ru-RU" smtClean="0"/>
              <a:t>08.02.2024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0448C0-8C55-4E90-BA65-4C385CE92717}" type="slidenum">
              <a:rPr lang="ru-RU" smtClean="0"/>
              <a:t>‹#›</a:t>
            </a:fld>
            <a:endParaRPr lang="ru-RU"/>
          </a:p>
        </p:txBody>
      </p:sp>
    </p:spTree>
    <p:extLst>
      <p:ext uri="{BB962C8B-B14F-4D97-AF65-F5344CB8AC3E}">
        <p14:creationId xmlns:p14="http://schemas.microsoft.com/office/powerpoint/2010/main" val="466085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2000">
              <a:schemeClr val="accent5">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E3B54C-606A-4385-8718-D1471A57F80B}" type="datetimeFigureOut">
              <a:rPr lang="ru-RU" smtClean="0"/>
              <a:t>08.02.2024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0448C0-8C55-4E90-BA65-4C385CE92717}" type="slidenum">
              <a:rPr lang="ru-RU" smtClean="0"/>
              <a:t>‹#›</a:t>
            </a:fld>
            <a:endParaRPr lang="ru-RU"/>
          </a:p>
        </p:txBody>
      </p:sp>
    </p:spTree>
    <p:extLst>
      <p:ext uri="{BB962C8B-B14F-4D97-AF65-F5344CB8AC3E}">
        <p14:creationId xmlns:p14="http://schemas.microsoft.com/office/powerpoint/2010/main" val="3314271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quizlet.com/413126254/test?funnelUUID=2dcda619-e997-4c00-8dbc-1a41021cff98"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quizlet.com/ru/413126254/spotlight-10-module-1-citizenship-discrimination-flash-cards/?funnelUUID=30c70535-72e6-469c-b301-9cf153d36fcf"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427629" y="3333066"/>
            <a:ext cx="11391332" cy="830997"/>
          </a:xfrm>
          <a:prstGeom prst="rect">
            <a:avLst/>
          </a:prstGeom>
        </p:spPr>
        <p:txBody>
          <a:bodyPr wrap="square">
            <a:spAutoFit/>
          </a:bodyPr>
          <a:lstStyle/>
          <a:p>
            <a:r>
              <a:rPr lang="ru-RU" sz="2400" b="1" dirty="0" err="1" smtClean="0"/>
              <a:t>You’re</a:t>
            </a:r>
            <a:r>
              <a:rPr lang="ru-RU" sz="2400" b="1" dirty="0" smtClean="0"/>
              <a:t> </a:t>
            </a:r>
            <a:r>
              <a:rPr lang="ru-RU" sz="2400" b="1" dirty="0" err="1" smtClean="0"/>
              <a:t>looking</a:t>
            </a:r>
            <a:r>
              <a:rPr lang="en-US" sz="2400" b="1" dirty="0" smtClean="0"/>
              <a:t> …</a:t>
            </a:r>
            <a:endParaRPr lang="en-US" sz="2400" dirty="0"/>
          </a:p>
          <a:p>
            <a:r>
              <a:rPr lang="ru-RU" sz="2400" dirty="0" err="1" smtClean="0"/>
              <a:t>You</a:t>
            </a:r>
            <a:r>
              <a:rPr lang="ru-RU" sz="2400" dirty="0" smtClean="0"/>
              <a:t> </a:t>
            </a:r>
            <a:r>
              <a:rPr lang="ru-RU" sz="2400" dirty="0" err="1"/>
              <a:t>look</a:t>
            </a:r>
            <a:r>
              <a:rPr lang="ru-RU" sz="2400" dirty="0"/>
              <a:t> </a:t>
            </a:r>
            <a:r>
              <a:rPr lang="ru-RU" sz="2400" b="1" dirty="0" err="1"/>
              <a:t>absolutely</a:t>
            </a:r>
            <a:r>
              <a:rPr lang="ru-RU" sz="2400" b="1" dirty="0"/>
              <a:t> </a:t>
            </a:r>
            <a:r>
              <a:rPr lang="ru-RU" sz="2400" b="1" dirty="0" err="1"/>
              <a:t>stunning</a:t>
            </a:r>
            <a:r>
              <a:rPr lang="ru-RU" sz="2400" b="1" dirty="0"/>
              <a:t> </a:t>
            </a:r>
            <a:r>
              <a:rPr lang="ru-RU" sz="2400" dirty="0" smtClean="0"/>
              <a:t>t</a:t>
            </a:r>
            <a:r>
              <a:rPr lang="en-US" sz="2400" dirty="0" err="1" smtClean="0"/>
              <a:t>oday</a:t>
            </a:r>
            <a:r>
              <a:rPr lang="ru-RU" sz="2400" dirty="0" smtClean="0"/>
              <a:t>! </a:t>
            </a:r>
            <a:r>
              <a:rPr lang="ru-RU" sz="2400" dirty="0"/>
              <a:t>— </a:t>
            </a:r>
          </a:p>
        </p:txBody>
      </p:sp>
      <p:sp>
        <p:nvSpPr>
          <p:cNvPr id="11" name="Прямоугольник 10"/>
          <p:cNvSpPr/>
          <p:nvPr/>
        </p:nvSpPr>
        <p:spPr>
          <a:xfrm>
            <a:off x="288875" y="4169958"/>
            <a:ext cx="11668837" cy="2123658"/>
          </a:xfrm>
          <a:prstGeom prst="rect">
            <a:avLst/>
          </a:prstGeom>
        </p:spPr>
        <p:txBody>
          <a:bodyPr wrap="square">
            <a:spAutoFit/>
          </a:bodyPr>
          <a:lstStyle/>
          <a:p>
            <a:r>
              <a:rPr lang="ru-RU" sz="2400" b="1" dirty="0" err="1" smtClean="0"/>
              <a:t>You</a:t>
            </a:r>
            <a:r>
              <a:rPr lang="ru-RU" sz="2400" b="1" dirty="0" smtClean="0"/>
              <a:t> </a:t>
            </a:r>
            <a:r>
              <a:rPr lang="ru-RU" sz="2400" b="1" dirty="0" err="1"/>
              <a:t>look</a:t>
            </a:r>
            <a:r>
              <a:rPr lang="ru-RU" sz="2400" b="1" dirty="0"/>
              <a:t> </a:t>
            </a:r>
            <a:r>
              <a:rPr lang="ru-RU" sz="2400" b="1" dirty="0" err="1"/>
              <a:t>like</a:t>
            </a:r>
            <a:r>
              <a:rPr lang="ru-RU" sz="2400" b="1" dirty="0"/>
              <a:t>... </a:t>
            </a:r>
            <a:r>
              <a:rPr lang="ru-RU" sz="2400" dirty="0"/>
              <a:t>+ </a:t>
            </a:r>
            <a:r>
              <a:rPr lang="ru-RU" sz="2400" dirty="0" err="1" smtClean="0"/>
              <a:t>сущ</a:t>
            </a:r>
            <a:r>
              <a:rPr lang="en-US" sz="2400" dirty="0"/>
              <a:t>.</a:t>
            </a:r>
            <a:endParaRPr lang="ru-RU" sz="2400" dirty="0"/>
          </a:p>
          <a:p>
            <a:r>
              <a:rPr lang="ru-RU" dirty="0"/>
              <a:t>Подходит для изысканных комплиментов. Например, можно сказать девушке, что она выглядит как кинозвезда (a </a:t>
            </a:r>
            <a:r>
              <a:rPr lang="ru-RU" b="1" dirty="0" err="1"/>
              <a:t>movie</a:t>
            </a:r>
            <a:r>
              <a:rPr lang="ru-RU" b="1" dirty="0"/>
              <a:t> </a:t>
            </a:r>
            <a:r>
              <a:rPr lang="ru-RU" b="1" dirty="0" err="1"/>
              <a:t>star</a:t>
            </a:r>
            <a:r>
              <a:rPr lang="ru-RU" dirty="0"/>
              <a:t>) или ангел (</a:t>
            </a:r>
            <a:r>
              <a:rPr lang="ru-RU" b="1" dirty="0" err="1"/>
              <a:t>an</a:t>
            </a:r>
            <a:r>
              <a:rPr lang="ru-RU" b="1" dirty="0"/>
              <a:t> </a:t>
            </a:r>
            <a:r>
              <a:rPr lang="ru-RU" b="1" dirty="0" err="1"/>
              <a:t>angel</a:t>
            </a:r>
            <a:r>
              <a:rPr lang="ru-RU" dirty="0" smtClean="0"/>
              <a:t>).</a:t>
            </a:r>
          </a:p>
          <a:p>
            <a:endParaRPr lang="ru-RU" sz="2400" b="1" dirty="0"/>
          </a:p>
          <a:p>
            <a:r>
              <a:rPr lang="ru-RU" sz="2400" b="1" dirty="0" smtClean="0">
                <a:solidFill>
                  <a:srgbClr val="C00000"/>
                </a:solidFill>
              </a:rPr>
              <a:t> </a:t>
            </a:r>
            <a:r>
              <a:rPr lang="en-US" sz="2400" b="1" dirty="0" smtClean="0"/>
              <a:t>You are so…   and …   .    </a:t>
            </a:r>
          </a:p>
          <a:p>
            <a:r>
              <a:rPr lang="en-US" sz="2400" dirty="0" smtClean="0"/>
              <a:t> </a:t>
            </a:r>
            <a:r>
              <a:rPr lang="en-US" sz="2400" b="1" dirty="0" smtClean="0"/>
              <a:t>You are really </a:t>
            </a:r>
            <a:r>
              <a:rPr lang="en-US" b="1" dirty="0" smtClean="0"/>
              <a:t>….               </a:t>
            </a:r>
            <a:r>
              <a:rPr lang="en-US" dirty="0" smtClean="0"/>
              <a:t>(</a:t>
            </a:r>
            <a:r>
              <a:rPr lang="ru-RU" dirty="0" smtClean="0"/>
              <a:t>качества характера). </a:t>
            </a:r>
            <a:r>
              <a:rPr lang="en-US" sz="2400" dirty="0" smtClean="0"/>
              <a:t>    </a:t>
            </a:r>
            <a:r>
              <a:rPr lang="ru-RU" sz="2400" dirty="0" smtClean="0"/>
              <a:t> </a:t>
            </a:r>
            <a:r>
              <a:rPr lang="en-US" sz="2400" b="1" dirty="0" smtClean="0"/>
              <a:t>You  have    </a:t>
            </a:r>
            <a:r>
              <a:rPr lang="en-US" sz="2400" dirty="0" smtClean="0"/>
              <a:t>…  </a:t>
            </a:r>
            <a:r>
              <a:rPr lang="en-US" dirty="0" smtClean="0"/>
              <a:t>(  You was the only person, who…)</a:t>
            </a:r>
            <a:endParaRPr lang="ru-RU" dirty="0"/>
          </a:p>
        </p:txBody>
      </p:sp>
      <p:sp>
        <p:nvSpPr>
          <p:cNvPr id="12" name="Прямоугольник 11"/>
          <p:cNvSpPr/>
          <p:nvPr/>
        </p:nvSpPr>
        <p:spPr>
          <a:xfrm>
            <a:off x="6883021" y="12511"/>
            <a:ext cx="4935940" cy="2246769"/>
          </a:xfrm>
          <a:prstGeom prst="rect">
            <a:avLst/>
          </a:prstGeom>
        </p:spPr>
        <p:txBody>
          <a:bodyPr wrap="square">
            <a:spAutoFit/>
          </a:bodyPr>
          <a:lstStyle/>
          <a:p>
            <a:r>
              <a:rPr lang="en-US" sz="2000" b="1" dirty="0">
                <a:solidFill>
                  <a:schemeClr val="accent4">
                    <a:lumMod val="60000"/>
                    <a:lumOff val="40000"/>
                  </a:schemeClr>
                </a:solidFill>
              </a:rPr>
              <a:t>incredible</a:t>
            </a:r>
            <a:r>
              <a:rPr lang="en-US" b="1" dirty="0">
                <a:solidFill>
                  <a:schemeClr val="accent4">
                    <a:lumMod val="60000"/>
                    <a:lumOff val="40000"/>
                  </a:schemeClr>
                </a:solidFill>
              </a:rPr>
              <a:t> — </a:t>
            </a:r>
            <a:r>
              <a:rPr lang="ru-RU" b="1" dirty="0">
                <a:solidFill>
                  <a:schemeClr val="accent4">
                    <a:lumMod val="60000"/>
                    <a:lumOff val="40000"/>
                  </a:schemeClr>
                </a:solidFill>
              </a:rPr>
              <a:t>невероятный, </a:t>
            </a:r>
            <a:r>
              <a:rPr lang="ru-RU" b="1" dirty="0" smtClean="0">
                <a:solidFill>
                  <a:schemeClr val="accent4">
                    <a:lumMod val="60000"/>
                    <a:lumOff val="40000"/>
                  </a:schemeClr>
                </a:solidFill>
              </a:rPr>
              <a:t>необыкновенный</a:t>
            </a:r>
            <a:endParaRPr lang="ru-RU" b="1" dirty="0">
              <a:solidFill>
                <a:schemeClr val="accent4">
                  <a:lumMod val="60000"/>
                  <a:lumOff val="40000"/>
                </a:schemeClr>
              </a:solidFill>
            </a:endParaRPr>
          </a:p>
          <a:p>
            <a:r>
              <a:rPr lang="en-US" sz="2000" b="1" dirty="0" err="1" smtClean="0">
                <a:solidFill>
                  <a:schemeClr val="accent4">
                    <a:lumMod val="60000"/>
                    <a:lumOff val="40000"/>
                  </a:schemeClr>
                </a:solidFill>
              </a:rPr>
              <a:t>marvellous</a:t>
            </a:r>
            <a:r>
              <a:rPr lang="en-US" sz="2000" b="1" dirty="0" smtClean="0">
                <a:solidFill>
                  <a:schemeClr val="accent4">
                    <a:lumMod val="60000"/>
                    <a:lumOff val="40000"/>
                  </a:schemeClr>
                </a:solidFill>
              </a:rPr>
              <a:t> </a:t>
            </a:r>
            <a:r>
              <a:rPr lang="en-US" b="1" dirty="0">
                <a:solidFill>
                  <a:schemeClr val="accent4">
                    <a:lumMod val="60000"/>
                    <a:lumOff val="40000"/>
                  </a:schemeClr>
                </a:solidFill>
              </a:rPr>
              <a:t>— </a:t>
            </a:r>
            <a:r>
              <a:rPr lang="ru-RU" b="1" dirty="0">
                <a:solidFill>
                  <a:schemeClr val="accent4">
                    <a:lumMod val="60000"/>
                    <a:lumOff val="40000"/>
                  </a:schemeClr>
                </a:solidFill>
              </a:rPr>
              <a:t>изумительный, чудесный</a:t>
            </a:r>
          </a:p>
          <a:p>
            <a:r>
              <a:rPr lang="en-US" sz="2000" b="1" dirty="0" smtClean="0">
                <a:solidFill>
                  <a:schemeClr val="accent4">
                    <a:lumMod val="60000"/>
                    <a:lumOff val="40000"/>
                  </a:schemeClr>
                </a:solidFill>
              </a:rPr>
              <a:t>refined </a:t>
            </a:r>
            <a:r>
              <a:rPr lang="en-US" b="1" dirty="0">
                <a:solidFill>
                  <a:schemeClr val="accent4">
                    <a:lumMod val="60000"/>
                    <a:lumOff val="40000"/>
                  </a:schemeClr>
                </a:solidFill>
              </a:rPr>
              <a:t>— </a:t>
            </a:r>
            <a:r>
              <a:rPr lang="ru-RU" b="1" dirty="0">
                <a:solidFill>
                  <a:schemeClr val="accent4">
                    <a:lumMod val="60000"/>
                    <a:lumOff val="40000"/>
                  </a:schemeClr>
                </a:solidFill>
              </a:rPr>
              <a:t>утонченный, изысканный</a:t>
            </a:r>
          </a:p>
          <a:p>
            <a:r>
              <a:rPr lang="en-US" sz="2000" b="1" dirty="0">
                <a:solidFill>
                  <a:schemeClr val="accent4">
                    <a:lumMod val="60000"/>
                    <a:lumOff val="40000"/>
                  </a:schemeClr>
                </a:solidFill>
              </a:rPr>
              <a:t>special </a:t>
            </a:r>
            <a:r>
              <a:rPr lang="en-US" b="1" dirty="0">
                <a:solidFill>
                  <a:schemeClr val="accent4">
                    <a:lumMod val="60000"/>
                    <a:lumOff val="40000"/>
                  </a:schemeClr>
                </a:solidFill>
              </a:rPr>
              <a:t>— </a:t>
            </a:r>
            <a:r>
              <a:rPr lang="ru-RU" b="1" dirty="0">
                <a:solidFill>
                  <a:schemeClr val="accent4">
                    <a:lumMod val="60000"/>
                    <a:lumOff val="40000"/>
                  </a:schemeClr>
                </a:solidFill>
              </a:rPr>
              <a:t>особенный</a:t>
            </a:r>
          </a:p>
          <a:p>
            <a:r>
              <a:rPr lang="en-US" sz="2000" b="1" dirty="0">
                <a:solidFill>
                  <a:schemeClr val="accent4">
                    <a:lumMod val="60000"/>
                    <a:lumOff val="40000"/>
                  </a:schemeClr>
                </a:solidFill>
              </a:rPr>
              <a:t>striking —</a:t>
            </a:r>
            <a:r>
              <a:rPr lang="en-US" b="1" dirty="0">
                <a:solidFill>
                  <a:schemeClr val="accent4">
                    <a:lumMod val="60000"/>
                    <a:lumOff val="40000"/>
                  </a:schemeClr>
                </a:solidFill>
              </a:rPr>
              <a:t> </a:t>
            </a:r>
            <a:r>
              <a:rPr lang="ru-RU" b="1" dirty="0">
                <a:solidFill>
                  <a:schemeClr val="accent4">
                    <a:lumMod val="60000"/>
                    <a:lumOff val="40000"/>
                  </a:schemeClr>
                </a:solidFill>
              </a:rPr>
              <a:t>поразительный, эффектный</a:t>
            </a:r>
          </a:p>
          <a:p>
            <a:r>
              <a:rPr lang="en-US" sz="2000" b="1" dirty="0">
                <a:solidFill>
                  <a:schemeClr val="accent4">
                    <a:lumMod val="60000"/>
                    <a:lumOff val="40000"/>
                  </a:schemeClr>
                </a:solidFill>
              </a:rPr>
              <a:t>stunning</a:t>
            </a:r>
            <a:r>
              <a:rPr lang="en-US" b="1" dirty="0">
                <a:solidFill>
                  <a:schemeClr val="accent4">
                    <a:lumMod val="60000"/>
                    <a:lumOff val="40000"/>
                  </a:schemeClr>
                </a:solidFill>
              </a:rPr>
              <a:t> — </a:t>
            </a:r>
            <a:r>
              <a:rPr lang="ru-RU" b="1" dirty="0" smtClean="0">
                <a:solidFill>
                  <a:schemeClr val="accent4">
                    <a:lumMod val="60000"/>
                    <a:lumOff val="40000"/>
                  </a:schemeClr>
                </a:solidFill>
              </a:rPr>
              <a:t>сногсшибательный </a:t>
            </a:r>
            <a:endParaRPr lang="en-US" b="1" dirty="0" smtClean="0">
              <a:solidFill>
                <a:schemeClr val="accent4">
                  <a:lumMod val="60000"/>
                  <a:lumOff val="40000"/>
                </a:schemeClr>
              </a:solidFill>
            </a:endParaRPr>
          </a:p>
          <a:p>
            <a:r>
              <a:rPr lang="en-US" sz="2000" b="1" dirty="0" smtClean="0">
                <a:solidFill>
                  <a:schemeClr val="accent4">
                    <a:lumMod val="60000"/>
                    <a:lumOff val="40000"/>
                  </a:schemeClr>
                </a:solidFill>
              </a:rPr>
              <a:t>unique </a:t>
            </a:r>
            <a:r>
              <a:rPr lang="en-US" b="1" dirty="0">
                <a:solidFill>
                  <a:schemeClr val="accent4">
                    <a:lumMod val="60000"/>
                    <a:lumOff val="40000"/>
                  </a:schemeClr>
                </a:solidFill>
              </a:rPr>
              <a:t>— </a:t>
            </a:r>
            <a:r>
              <a:rPr lang="ru-RU" b="1" dirty="0">
                <a:solidFill>
                  <a:schemeClr val="accent4">
                    <a:lumMod val="60000"/>
                    <a:lumOff val="40000"/>
                  </a:schemeClr>
                </a:solidFill>
              </a:rPr>
              <a:t>уникальный</a:t>
            </a:r>
          </a:p>
        </p:txBody>
      </p:sp>
      <p:sp>
        <p:nvSpPr>
          <p:cNvPr id="2" name="TextBox 1"/>
          <p:cNvSpPr txBox="1"/>
          <p:nvPr/>
        </p:nvSpPr>
        <p:spPr>
          <a:xfrm>
            <a:off x="900753" y="2178904"/>
            <a:ext cx="3830536" cy="923330"/>
          </a:xfrm>
          <a:prstGeom prst="rect">
            <a:avLst/>
          </a:prstGeom>
          <a:noFill/>
        </p:spPr>
        <p:txBody>
          <a:bodyPr wrap="none" rtlCol="0">
            <a:spAutoFit/>
          </a:bodyPr>
          <a:lstStyle/>
          <a:p>
            <a:r>
              <a:rPr lang="en-US" sz="5400" dirty="0" smtClean="0">
                <a:solidFill>
                  <a:srgbClr val="C00000"/>
                </a:solidFill>
              </a:rPr>
              <a:t>compliments</a:t>
            </a:r>
            <a:endParaRPr lang="ru-RU" sz="5400" dirty="0">
              <a:solidFill>
                <a:srgbClr val="C00000"/>
              </a:solidFill>
            </a:endParaRPr>
          </a:p>
        </p:txBody>
      </p:sp>
      <p:sp>
        <p:nvSpPr>
          <p:cNvPr id="3" name="Прямоугольник 2"/>
          <p:cNvSpPr/>
          <p:nvPr/>
        </p:nvSpPr>
        <p:spPr>
          <a:xfrm>
            <a:off x="179612" y="273878"/>
            <a:ext cx="5272817" cy="1077218"/>
          </a:xfrm>
          <a:prstGeom prst="rect">
            <a:avLst/>
          </a:prstGeom>
        </p:spPr>
        <p:txBody>
          <a:bodyPr wrap="square">
            <a:spAutoFit/>
          </a:bodyPr>
          <a:lstStyle/>
          <a:p>
            <a:r>
              <a:rPr lang="en-US" sz="3200" dirty="0">
                <a:solidFill>
                  <a:schemeClr val="accent4">
                    <a:lumMod val="40000"/>
                    <a:lumOff val="60000"/>
                  </a:schemeClr>
                </a:solidFill>
              </a:rPr>
              <a:t>Let’s start our lesson saying compliments to each other.</a:t>
            </a:r>
            <a:endParaRPr lang="ru-RU" sz="3200" dirty="0">
              <a:solidFill>
                <a:schemeClr val="accent4">
                  <a:lumMod val="40000"/>
                  <a:lumOff val="60000"/>
                </a:schemeClr>
              </a:solidFill>
            </a:endParaRPr>
          </a:p>
        </p:txBody>
      </p:sp>
    </p:spTree>
    <p:extLst>
      <p:ext uri="{BB962C8B-B14F-4D97-AF65-F5344CB8AC3E}">
        <p14:creationId xmlns:p14="http://schemas.microsoft.com/office/powerpoint/2010/main" val="40893858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010028" cy="6755642"/>
          </a:xfrm>
          <a:prstGeom prst="rect">
            <a:avLst/>
          </a:prstGeom>
        </p:spPr>
      </p:pic>
    </p:spTree>
    <p:extLst>
      <p:ext uri="{BB962C8B-B14F-4D97-AF65-F5344CB8AC3E}">
        <p14:creationId xmlns:p14="http://schemas.microsoft.com/office/powerpoint/2010/main" val="2156513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0" y="3105835"/>
            <a:ext cx="6096000" cy="923330"/>
          </a:xfrm>
          <a:prstGeom prst="rect">
            <a:avLst/>
          </a:prstGeom>
        </p:spPr>
        <p:txBody>
          <a:bodyPr>
            <a:spAutoFit/>
          </a:bodyPr>
          <a:lstStyle/>
          <a:p>
            <a:r>
              <a:rPr lang="en-US" dirty="0" smtClean="0">
                <a:hlinkClick r:id="rId2"/>
              </a:rPr>
              <a:t> https</a:t>
            </a:r>
            <a:r>
              <a:rPr lang="en-US" dirty="0">
                <a:hlinkClick r:id="rId2"/>
              </a:rPr>
              <a:t>://</a:t>
            </a:r>
            <a:r>
              <a:rPr lang="en-US" dirty="0" smtClean="0">
                <a:hlinkClick r:id="rId2"/>
              </a:rPr>
              <a:t>quizlet.com/413126254/test?funnelUUID=2dcda619-e997-4c00-8dbc-1a41021cff98</a:t>
            </a:r>
            <a:r>
              <a:rPr lang="en-US" dirty="0" smtClean="0"/>
              <a:t>        - H\W</a:t>
            </a:r>
          </a:p>
          <a:p>
            <a:endParaRPr lang="ru-RU" dirty="0"/>
          </a:p>
        </p:txBody>
      </p:sp>
    </p:spTree>
    <p:extLst>
      <p:ext uri="{BB962C8B-B14F-4D97-AF65-F5344CB8AC3E}">
        <p14:creationId xmlns:p14="http://schemas.microsoft.com/office/powerpoint/2010/main" val="4074409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12095" y="28923"/>
            <a:ext cx="6044821" cy="1393790"/>
          </a:xfrm>
        </p:spPr>
        <p:txBody>
          <a:bodyPr/>
          <a:lstStyle/>
          <a:p>
            <a:r>
              <a:rPr lang="en-US" dirty="0" smtClean="0">
                <a:solidFill>
                  <a:schemeClr val="accent4"/>
                </a:solidFill>
                <a:latin typeface="Times New Roman" panose="02020603050405020304" pitchFamily="18" charset="0"/>
                <a:cs typeface="Times New Roman" panose="02020603050405020304" pitchFamily="18" charset="0"/>
              </a:rPr>
              <a:t>What is tolerance ?</a:t>
            </a:r>
            <a:endParaRPr lang="ru-RU" dirty="0">
              <a:solidFill>
                <a:schemeClr val="accent4"/>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9331878" y="228252"/>
            <a:ext cx="2415398" cy="2415398"/>
          </a:xfrm>
          <a:prstGeom prst="rect">
            <a:avLst/>
          </a:prstGeom>
        </p:spPr>
      </p:pic>
      <p:pic>
        <p:nvPicPr>
          <p:cNvPr id="4" name="Рисунок 3"/>
          <p:cNvPicPr>
            <a:picLocks noChangeAspect="1"/>
          </p:cNvPicPr>
          <p:nvPr/>
        </p:nvPicPr>
        <p:blipFill>
          <a:blip r:embed="rId3"/>
          <a:stretch>
            <a:fillRect/>
          </a:stretch>
        </p:blipFill>
        <p:spPr>
          <a:xfrm>
            <a:off x="6656473" y="1970789"/>
            <a:ext cx="5350811" cy="3231166"/>
          </a:xfrm>
          <a:prstGeom prst="rect">
            <a:avLst/>
          </a:prstGeo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824" y="1940752"/>
            <a:ext cx="5797316" cy="3261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1650519" y="5417237"/>
            <a:ext cx="10141789" cy="830997"/>
          </a:xfrm>
          <a:prstGeom prst="rect">
            <a:avLst/>
          </a:prstGeom>
        </p:spPr>
        <p:txBody>
          <a:bodyPr wrap="square">
            <a:spAutoFit/>
          </a:bodyPr>
          <a:lstStyle/>
          <a:p>
            <a:r>
              <a:rPr lang="en-US" sz="2400" dirty="0"/>
              <a:t>The main question we are to answer today is “What is tolerance in our life?” and we should solve the problem “How to be tolerant?”</a:t>
            </a:r>
            <a:r>
              <a:rPr lang="en-US" sz="2400" b="1" dirty="0"/>
              <a:t> </a:t>
            </a:r>
            <a:endParaRPr lang="ru-RU" sz="2400" dirty="0"/>
          </a:p>
        </p:txBody>
      </p:sp>
    </p:spTree>
    <p:extLst>
      <p:ext uri="{BB962C8B-B14F-4D97-AF65-F5344CB8AC3E}">
        <p14:creationId xmlns:p14="http://schemas.microsoft.com/office/powerpoint/2010/main" val="37049590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517" y="146649"/>
            <a:ext cx="12025223" cy="6463308"/>
          </a:xfrm>
          <a:prstGeom prst="rect">
            <a:avLst/>
          </a:prstGeom>
        </p:spPr>
        <p:txBody>
          <a:bodyPr wrap="square">
            <a:spAutoFit/>
          </a:bodyPr>
          <a:lstStyle/>
          <a:p>
            <a:r>
              <a:rPr lang="en-US" dirty="0">
                <a:solidFill>
                  <a:srgbClr val="C00000"/>
                </a:solidFill>
              </a:rPr>
              <a:t>What is the main idea of the text? </a:t>
            </a:r>
            <a:endParaRPr lang="en-US" dirty="0" smtClean="0">
              <a:solidFill>
                <a:srgbClr val="C00000"/>
              </a:solidFill>
            </a:endParaRPr>
          </a:p>
          <a:p>
            <a:r>
              <a:rPr lang="en-US" dirty="0" smtClean="0">
                <a:solidFill>
                  <a:srgbClr val="C00000"/>
                </a:solidFill>
              </a:rPr>
              <a:t>Choose </a:t>
            </a:r>
            <a:r>
              <a:rPr lang="en-US" dirty="0">
                <a:solidFill>
                  <a:srgbClr val="C00000"/>
                </a:solidFill>
              </a:rPr>
              <a:t>the right answer:</a:t>
            </a:r>
            <a:endParaRPr lang="ru-RU" dirty="0">
              <a:solidFill>
                <a:srgbClr val="C00000"/>
              </a:solidFill>
            </a:endParaRPr>
          </a:p>
          <a:p>
            <a:r>
              <a:rPr lang="en-US" dirty="0"/>
              <a:t>-</a:t>
            </a:r>
            <a:r>
              <a:rPr lang="en-US" sz="2400" dirty="0"/>
              <a:t>Tolerance means that you can’t play with children of different skin </a:t>
            </a:r>
            <a:r>
              <a:rPr lang="en-US" sz="2400" dirty="0" err="1"/>
              <a:t>colour</a:t>
            </a:r>
            <a:r>
              <a:rPr lang="en-US" sz="2400" dirty="0"/>
              <a:t>.</a:t>
            </a:r>
            <a:endParaRPr lang="ru-RU" sz="2400" dirty="0"/>
          </a:p>
          <a:p>
            <a:r>
              <a:rPr lang="en-US" sz="2400" dirty="0"/>
              <a:t>-God wanted us all to look the same and have the same belief</a:t>
            </a:r>
            <a:endParaRPr lang="ru-RU" sz="2400" dirty="0"/>
          </a:p>
          <a:p>
            <a:r>
              <a:rPr lang="en-US" sz="2400" dirty="0"/>
              <a:t>-Everybody is created equal.</a:t>
            </a:r>
            <a:endParaRPr lang="ru-RU" sz="2400" dirty="0"/>
          </a:p>
          <a:p>
            <a:r>
              <a:rPr lang="en-US" dirty="0"/>
              <a:t>                                                                   ***</a:t>
            </a:r>
            <a:endParaRPr lang="ru-RU" dirty="0"/>
          </a:p>
          <a:p>
            <a:r>
              <a:rPr lang="en-US" sz="2400" dirty="0"/>
              <a:t>Recently I have learned that it's not right to discriminate against someone of another </a:t>
            </a:r>
            <a:r>
              <a:rPr lang="en-US" sz="2400" dirty="0" err="1"/>
              <a:t>colour</a:t>
            </a:r>
            <a:r>
              <a:rPr lang="en-US" sz="2400" dirty="0"/>
              <a:t> or belief. I can also give good examples for people who are stereotyping other persons and their beliefs. I can also learn to work well with people of different race or belief so that in the future I can work even better with people when I have a job. </a:t>
            </a:r>
            <a:endParaRPr lang="ru-RU" sz="2400" dirty="0"/>
          </a:p>
          <a:p>
            <a:r>
              <a:rPr lang="en-US" sz="2400" dirty="0"/>
              <a:t>If you can't work with people with other skin </a:t>
            </a:r>
            <a:r>
              <a:rPr lang="en-US" sz="2400" dirty="0" err="1"/>
              <a:t>colour</a:t>
            </a:r>
            <a:r>
              <a:rPr lang="en-US" sz="2400" dirty="0"/>
              <a:t> or belief, then you probably won't go far into the future. Everyone is special. No matter what </a:t>
            </a:r>
            <a:r>
              <a:rPr lang="en-US" sz="2400" dirty="0" err="1"/>
              <a:t>colour</a:t>
            </a:r>
            <a:r>
              <a:rPr lang="en-US" sz="2400" dirty="0"/>
              <a:t> their skin is and what they believe in. Everybody is created equal.</a:t>
            </a:r>
            <a:endParaRPr lang="ru-RU" sz="2400" dirty="0"/>
          </a:p>
          <a:p>
            <a:r>
              <a:rPr lang="en-US" sz="2400" dirty="0"/>
              <a:t>I think tolerance means to respect other people's beliefs instead of criticizing them. It means that you can play with children with your skin </a:t>
            </a:r>
            <a:r>
              <a:rPr lang="en-US" sz="2400" dirty="0" err="1"/>
              <a:t>colour</a:t>
            </a:r>
            <a:r>
              <a:rPr lang="en-US" sz="2400" dirty="0"/>
              <a:t> and other children's skin </a:t>
            </a:r>
            <a:r>
              <a:rPr lang="en-US" sz="2400" dirty="0" err="1"/>
              <a:t>colours</a:t>
            </a:r>
            <a:r>
              <a:rPr lang="en-US" sz="2400" dirty="0"/>
              <a:t> because someone who is  different skin </a:t>
            </a:r>
            <a:r>
              <a:rPr lang="en-US" sz="2400" dirty="0" err="1"/>
              <a:t>colour</a:t>
            </a:r>
            <a:r>
              <a:rPr lang="en-US" sz="2400" dirty="0"/>
              <a:t> doesn`t mean to hurt you or he is of a lower class.</a:t>
            </a:r>
            <a:endParaRPr lang="ru-RU" sz="2400" dirty="0"/>
          </a:p>
          <a:p>
            <a:r>
              <a:rPr lang="en-US" sz="2400" dirty="0"/>
              <a:t>If God wanted us all to look the same and have the same belief He would have made us that way. But He didn't because the life would be boring</a:t>
            </a:r>
            <a:endParaRPr lang="ru-RU" sz="2400" dirty="0"/>
          </a:p>
        </p:txBody>
      </p:sp>
    </p:spTree>
    <p:extLst>
      <p:ext uri="{BB962C8B-B14F-4D97-AF65-F5344CB8AC3E}">
        <p14:creationId xmlns:p14="http://schemas.microsoft.com/office/powerpoint/2010/main" val="1072007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5185" y="474778"/>
            <a:ext cx="6096000" cy="3046988"/>
          </a:xfrm>
          <a:prstGeom prst="rect">
            <a:avLst/>
          </a:prstGeom>
        </p:spPr>
        <p:txBody>
          <a:bodyPr>
            <a:spAutoFit/>
          </a:bodyPr>
          <a:lstStyle/>
          <a:p>
            <a:r>
              <a:rPr lang="en-US" sz="3200" dirty="0" smtClean="0"/>
              <a:t>Ex 2 p 22</a:t>
            </a:r>
          </a:p>
          <a:p>
            <a:r>
              <a:rPr lang="en-US" sz="3200" dirty="0" smtClean="0">
                <a:latin typeface="Times New Roman" panose="02020603050405020304" pitchFamily="18" charset="0"/>
                <a:cs typeface="Times New Roman" panose="02020603050405020304" pitchFamily="18" charset="0"/>
              </a:rPr>
              <a:t>Who is discriminating against each person ?</a:t>
            </a:r>
          </a:p>
          <a:p>
            <a:r>
              <a:rPr lang="en-US" sz="3200" dirty="0" smtClean="0">
                <a:latin typeface="Times New Roman" panose="02020603050405020304" pitchFamily="18" charset="0"/>
                <a:cs typeface="Times New Roman" panose="02020603050405020304" pitchFamily="18" charset="0"/>
              </a:rPr>
              <a:t>Give </a:t>
            </a:r>
            <a:r>
              <a:rPr lang="en-US" sz="3200" dirty="0">
                <a:latin typeface="Times New Roman" panose="02020603050405020304" pitchFamily="18" charset="0"/>
                <a:cs typeface="Times New Roman" panose="02020603050405020304" pitchFamily="18" charset="0"/>
              </a:rPr>
              <a:t>advice about stopping discrimination. What should Paolo, Meg and Julie do? Why? </a:t>
            </a:r>
            <a:endParaRPr lang="ru-RU" sz="32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3413184" y="5390866"/>
            <a:ext cx="8446719" cy="923330"/>
          </a:xfrm>
          <a:prstGeom prst="rect">
            <a:avLst/>
          </a:prstGeom>
          <a:noFill/>
        </p:spPr>
        <p:txBody>
          <a:bodyPr wrap="square" rtlCol="0">
            <a:spAutoFit/>
          </a:bodyPr>
          <a:lstStyle/>
          <a:p>
            <a:r>
              <a:rPr lang="en-US" dirty="0" smtClean="0"/>
              <a:t>Vocabulary: </a:t>
            </a:r>
            <a:r>
              <a:rPr lang="en-US" dirty="0" smtClean="0">
                <a:hlinkClick r:id="rId2"/>
              </a:rPr>
              <a:t>https</a:t>
            </a:r>
            <a:r>
              <a:rPr lang="en-US" dirty="0">
                <a:hlinkClick r:id="rId2"/>
              </a:rPr>
              <a:t>://quizlet.com/ru/413126254/spotlight-10-module-1-citizenship-discrimination-flash-cards/?</a:t>
            </a:r>
            <a:r>
              <a:rPr lang="en-US" dirty="0" smtClean="0">
                <a:hlinkClick r:id="rId2"/>
              </a:rPr>
              <a:t>funnelUUID=30c70535-72e6-469c-b301-9cf153d36fcf</a:t>
            </a:r>
            <a:endParaRPr lang="en-US" dirty="0" smtClean="0"/>
          </a:p>
          <a:p>
            <a:r>
              <a:rPr lang="ru-RU" dirty="0" smtClean="0"/>
              <a:t>                    </a:t>
            </a:r>
            <a:endParaRPr lang="ru-RU" dirty="0"/>
          </a:p>
        </p:txBody>
      </p:sp>
    </p:spTree>
    <p:extLst>
      <p:ext uri="{BB962C8B-B14F-4D97-AF65-F5344CB8AC3E}">
        <p14:creationId xmlns:p14="http://schemas.microsoft.com/office/powerpoint/2010/main" val="2088341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77081" y="445707"/>
            <a:ext cx="5547409" cy="1939292"/>
          </a:xfrm>
        </p:spPr>
        <p:txBody>
          <a:bodyPr>
            <a:normAutofit/>
          </a:bodyPr>
          <a:lstStyle/>
          <a:p>
            <a:r>
              <a:rPr lang="en-US" sz="2800" dirty="0" smtClean="0">
                <a:solidFill>
                  <a:schemeClr val="accent4">
                    <a:lumMod val="75000"/>
                  </a:schemeClr>
                </a:solidFill>
              </a:rPr>
              <a:t>We </a:t>
            </a:r>
            <a:r>
              <a:rPr lang="en-US" sz="2800" dirty="0">
                <a:solidFill>
                  <a:schemeClr val="accent4">
                    <a:lumMod val="75000"/>
                  </a:schemeClr>
                </a:solidFill>
              </a:rPr>
              <a:t>should/shouldn’t…            </a:t>
            </a:r>
            <a:endParaRPr lang="en-US" sz="2800" dirty="0" smtClean="0">
              <a:solidFill>
                <a:schemeClr val="accent4">
                  <a:lumMod val="75000"/>
                </a:schemeClr>
              </a:solidFill>
            </a:endParaRPr>
          </a:p>
          <a:p>
            <a:r>
              <a:rPr lang="en-US" sz="2800" dirty="0" smtClean="0">
                <a:solidFill>
                  <a:schemeClr val="accent4">
                    <a:lumMod val="75000"/>
                  </a:schemeClr>
                </a:solidFill>
              </a:rPr>
              <a:t>The </a:t>
            </a:r>
            <a:r>
              <a:rPr lang="en-US" sz="2800" dirty="0">
                <a:solidFill>
                  <a:schemeClr val="accent4">
                    <a:lumMod val="75000"/>
                  </a:schemeClr>
                </a:solidFill>
              </a:rPr>
              <a:t>only correct thing is (not) to… </a:t>
            </a:r>
            <a:endParaRPr lang="en-US" sz="2800" dirty="0" smtClean="0">
              <a:solidFill>
                <a:schemeClr val="accent4">
                  <a:lumMod val="75000"/>
                </a:schemeClr>
              </a:solidFill>
            </a:endParaRPr>
          </a:p>
          <a:p>
            <a:r>
              <a:rPr lang="en-US" sz="2800" dirty="0" smtClean="0">
                <a:solidFill>
                  <a:schemeClr val="accent4">
                    <a:lumMod val="75000"/>
                  </a:schemeClr>
                </a:solidFill>
              </a:rPr>
              <a:t>To </a:t>
            </a:r>
            <a:r>
              <a:rPr lang="en-US" sz="2800" dirty="0">
                <a:solidFill>
                  <a:schemeClr val="accent4">
                    <a:lumMod val="75000"/>
                  </a:schemeClr>
                </a:solidFill>
              </a:rPr>
              <a:t>be tolerant </a:t>
            </a:r>
            <a:r>
              <a:rPr lang="en-US" sz="2800" dirty="0" smtClean="0">
                <a:solidFill>
                  <a:schemeClr val="accent4">
                    <a:lumMod val="75000"/>
                  </a:schemeClr>
                </a:solidFill>
              </a:rPr>
              <a:t>means </a:t>
            </a:r>
            <a:r>
              <a:rPr lang="en-US" sz="2800" dirty="0">
                <a:solidFill>
                  <a:schemeClr val="accent4">
                    <a:lumMod val="75000"/>
                  </a:schemeClr>
                </a:solidFill>
              </a:rPr>
              <a:t>…</a:t>
            </a:r>
          </a:p>
          <a:p>
            <a:endParaRPr lang="ru-RU" dirty="0"/>
          </a:p>
        </p:txBody>
      </p:sp>
      <p:sp>
        <p:nvSpPr>
          <p:cNvPr id="5" name="Текст 4"/>
          <p:cNvSpPr>
            <a:spLocks noGrp="1"/>
          </p:cNvSpPr>
          <p:nvPr>
            <p:ph type="body" sz="quarter" idx="3"/>
          </p:nvPr>
        </p:nvSpPr>
        <p:spPr>
          <a:xfrm>
            <a:off x="277081" y="6414028"/>
            <a:ext cx="11553847" cy="2547278"/>
          </a:xfrm>
        </p:spPr>
        <p:txBody>
          <a:bodyPr>
            <a:noAutofit/>
          </a:bodyPr>
          <a:lstStyle/>
          <a:p>
            <a:r>
              <a:rPr lang="en-US" sz="4000" dirty="0"/>
              <a:t>not to tease.., not to bully</a:t>
            </a:r>
            <a:r>
              <a:rPr lang="en-US" sz="4000" dirty="0" smtClean="0"/>
              <a:t>..,        treat </a:t>
            </a:r>
            <a:r>
              <a:rPr lang="en-US" sz="4000" dirty="0"/>
              <a:t>equal</a:t>
            </a:r>
            <a:r>
              <a:rPr lang="en-US" sz="4000" dirty="0" smtClean="0"/>
              <a:t>..,</a:t>
            </a:r>
            <a:r>
              <a:rPr lang="ru-RU" sz="4000" dirty="0" smtClean="0"/>
              <a:t> </a:t>
            </a:r>
            <a:r>
              <a:rPr lang="en-US" sz="4000" dirty="0" smtClean="0"/>
              <a:t>respect  </a:t>
            </a:r>
            <a:r>
              <a:rPr lang="en-US" sz="4000" dirty="0"/>
              <a:t>others regardless of</a:t>
            </a:r>
            <a:r>
              <a:rPr lang="en-US" sz="4000" dirty="0" smtClean="0"/>
              <a:t>…,    behave </a:t>
            </a:r>
            <a:r>
              <a:rPr lang="en-US" sz="4000" dirty="0"/>
              <a:t>polite </a:t>
            </a:r>
            <a:r>
              <a:rPr lang="en-US" sz="4000" dirty="0" smtClean="0"/>
              <a:t>… </a:t>
            </a:r>
            <a:r>
              <a:rPr lang="en-US" sz="4000" dirty="0"/>
              <a:t>, </a:t>
            </a:r>
            <a:endParaRPr lang="en-US" sz="4000" dirty="0" smtClean="0"/>
          </a:p>
          <a:p>
            <a:r>
              <a:rPr lang="en-US" sz="4000" dirty="0" smtClean="0"/>
              <a:t>not </a:t>
            </a:r>
            <a:r>
              <a:rPr lang="en-US" sz="4000" dirty="0"/>
              <a:t>to discriminate  against …because of … , </a:t>
            </a:r>
            <a:endParaRPr lang="en-US" sz="4000" dirty="0" smtClean="0"/>
          </a:p>
          <a:p>
            <a:r>
              <a:rPr lang="en-US" sz="4000" dirty="0" smtClean="0"/>
              <a:t>not </a:t>
            </a:r>
            <a:r>
              <a:rPr lang="en-US" sz="4000" dirty="0"/>
              <a:t>to harm others because of…,  </a:t>
            </a:r>
            <a:endParaRPr lang="en-US" sz="4000" dirty="0" smtClean="0"/>
          </a:p>
          <a:p>
            <a:r>
              <a:rPr lang="en-US" sz="4000" dirty="0" smtClean="0"/>
              <a:t>not </a:t>
            </a:r>
            <a:r>
              <a:rPr lang="en-US" sz="4000" dirty="0"/>
              <a:t>to hurt disabled people because of … , </a:t>
            </a:r>
            <a:endParaRPr lang="en-US" sz="4000" dirty="0" smtClean="0"/>
          </a:p>
          <a:p>
            <a:r>
              <a:rPr lang="en-US" sz="4000" dirty="0" smtClean="0"/>
              <a:t>not </a:t>
            </a:r>
            <a:r>
              <a:rPr lang="en-US" sz="4000" dirty="0"/>
              <a:t>to treat people less </a:t>
            </a:r>
            <a:r>
              <a:rPr lang="en-US" sz="4000" dirty="0" smtClean="0"/>
              <a:t>fairly </a:t>
            </a:r>
            <a:r>
              <a:rPr lang="en-US" sz="4000" dirty="0"/>
              <a:t>than other people, </a:t>
            </a:r>
            <a:endParaRPr lang="en-US" sz="4000" dirty="0" smtClean="0"/>
          </a:p>
          <a:p>
            <a:r>
              <a:rPr lang="en-US" sz="4000" dirty="0" smtClean="0"/>
              <a:t>not </a:t>
            </a:r>
            <a:r>
              <a:rPr lang="en-US" sz="4000" dirty="0"/>
              <a:t>to make fun of somebody,  accept and appreciate</a:t>
            </a:r>
          </a:p>
          <a:p>
            <a:r>
              <a:rPr lang="en-US" sz="4000" dirty="0"/>
              <a:t>the rich diversity of world’s culture</a:t>
            </a:r>
          </a:p>
          <a:p>
            <a:endParaRPr lang="en-US" sz="4000" dirty="0"/>
          </a:p>
          <a:p>
            <a:endParaRPr lang="en-US" sz="4000" dirty="0"/>
          </a:p>
          <a:p>
            <a:endParaRPr lang="ru-RU" sz="4000" dirty="0"/>
          </a:p>
        </p:txBody>
      </p:sp>
      <p:sp>
        <p:nvSpPr>
          <p:cNvPr id="9" name="Прямоугольник 8"/>
          <p:cNvSpPr/>
          <p:nvPr/>
        </p:nvSpPr>
        <p:spPr>
          <a:xfrm>
            <a:off x="0" y="0"/>
            <a:ext cx="10280378" cy="584775"/>
          </a:xfrm>
          <a:prstGeom prst="rect">
            <a:avLst/>
          </a:prstGeom>
        </p:spPr>
        <p:txBody>
          <a:bodyPr wrap="none">
            <a:spAutoFit/>
          </a:bodyPr>
          <a:lstStyle/>
          <a:p>
            <a:r>
              <a:rPr lang="en-US" sz="3200" dirty="0">
                <a:solidFill>
                  <a:srgbClr val="92D050"/>
                </a:solidFill>
                <a:latin typeface="Times New Roman" panose="02020603050405020304" pitchFamily="18" charset="0"/>
                <a:cs typeface="Times New Roman" panose="02020603050405020304" pitchFamily="18" charset="0"/>
              </a:rPr>
              <a:t>E</a:t>
            </a:r>
            <a:r>
              <a:rPr lang="en-US" sz="3200" dirty="0" smtClean="0">
                <a:solidFill>
                  <a:srgbClr val="92D050"/>
                </a:solidFill>
                <a:latin typeface="Times New Roman" panose="02020603050405020304" pitchFamily="18" charset="0"/>
                <a:cs typeface="Times New Roman" panose="02020603050405020304" pitchFamily="18" charset="0"/>
              </a:rPr>
              <a:t>xpress </a:t>
            </a:r>
            <a:r>
              <a:rPr lang="en-US" sz="3200" dirty="0">
                <a:solidFill>
                  <a:srgbClr val="92D050"/>
                </a:solidFill>
                <a:latin typeface="Times New Roman" panose="02020603050405020304" pitchFamily="18" charset="0"/>
                <a:cs typeface="Times New Roman" panose="02020603050405020304" pitchFamily="18" charset="0"/>
              </a:rPr>
              <a:t>your opinion how we should behave to be tolerant:   </a:t>
            </a:r>
          </a:p>
        </p:txBody>
      </p:sp>
      <p:sp>
        <p:nvSpPr>
          <p:cNvPr id="2" name="Прямоугольник 1"/>
          <p:cNvSpPr/>
          <p:nvPr/>
        </p:nvSpPr>
        <p:spPr>
          <a:xfrm>
            <a:off x="6096000" y="185346"/>
            <a:ext cx="6096000" cy="1661993"/>
          </a:xfrm>
          <a:prstGeom prst="rect">
            <a:avLst/>
          </a:prstGeom>
        </p:spPr>
        <p:txBody>
          <a:bodyPr>
            <a:spAutoFit/>
          </a:bodyPr>
          <a:lstStyle/>
          <a:p>
            <a:endParaRPr lang="en-US" dirty="0"/>
          </a:p>
          <a:p>
            <a:r>
              <a:rPr lang="en-US" sz="2800" b="1" dirty="0">
                <a:solidFill>
                  <a:schemeClr val="accent4">
                    <a:lumMod val="75000"/>
                  </a:schemeClr>
                </a:solidFill>
              </a:rPr>
              <a:t>The best thing to do </a:t>
            </a:r>
            <a:r>
              <a:rPr lang="en-US" sz="2800" b="1" dirty="0" smtClean="0">
                <a:solidFill>
                  <a:schemeClr val="accent4">
                    <a:lumMod val="75000"/>
                  </a:schemeClr>
                </a:solidFill>
              </a:rPr>
              <a:t>is</a:t>
            </a:r>
            <a:r>
              <a:rPr lang="ru-RU" sz="2800" b="1" dirty="0" smtClean="0">
                <a:solidFill>
                  <a:schemeClr val="accent4">
                    <a:lumMod val="75000"/>
                  </a:schemeClr>
                </a:solidFill>
              </a:rPr>
              <a:t> </a:t>
            </a:r>
            <a:r>
              <a:rPr lang="en-US" sz="2800" b="1" dirty="0" smtClean="0">
                <a:solidFill>
                  <a:schemeClr val="accent4">
                    <a:lumMod val="75000"/>
                  </a:schemeClr>
                </a:solidFill>
              </a:rPr>
              <a:t>(not)to…</a:t>
            </a:r>
          </a:p>
          <a:p>
            <a:r>
              <a:rPr lang="en-US" sz="2800" b="1" dirty="0" smtClean="0">
                <a:solidFill>
                  <a:schemeClr val="accent4">
                    <a:lumMod val="75000"/>
                  </a:schemeClr>
                </a:solidFill>
              </a:rPr>
              <a:t>It </a:t>
            </a:r>
            <a:r>
              <a:rPr lang="en-US" sz="2800" b="1" dirty="0">
                <a:solidFill>
                  <a:schemeClr val="accent4">
                    <a:lumMod val="75000"/>
                  </a:schemeClr>
                </a:solidFill>
              </a:rPr>
              <a:t>is necessary for </a:t>
            </a:r>
            <a:r>
              <a:rPr lang="en-US" sz="2800" b="1" dirty="0" smtClean="0">
                <a:solidFill>
                  <a:schemeClr val="accent4">
                    <a:lumMod val="75000"/>
                  </a:schemeClr>
                </a:solidFill>
              </a:rPr>
              <a:t>… (not) </a:t>
            </a:r>
            <a:r>
              <a:rPr lang="en-US" sz="2800" b="1" dirty="0">
                <a:solidFill>
                  <a:schemeClr val="accent4">
                    <a:lumMod val="75000"/>
                  </a:schemeClr>
                </a:solidFill>
              </a:rPr>
              <a:t>to…</a:t>
            </a:r>
          </a:p>
          <a:p>
            <a:r>
              <a:rPr lang="en-US" sz="2800" b="1" dirty="0">
                <a:solidFill>
                  <a:schemeClr val="accent4">
                    <a:lumMod val="75000"/>
                  </a:schemeClr>
                </a:solidFill>
              </a:rPr>
              <a:t>It is a good idea  </a:t>
            </a:r>
            <a:r>
              <a:rPr lang="en-US" sz="2800" b="1" dirty="0" smtClean="0">
                <a:solidFill>
                  <a:schemeClr val="accent4">
                    <a:lumMod val="75000"/>
                  </a:schemeClr>
                </a:solidFill>
              </a:rPr>
              <a:t>(not) to …</a:t>
            </a:r>
            <a:endParaRPr lang="en-US" sz="2800" b="1" dirty="0">
              <a:solidFill>
                <a:schemeClr val="accent4">
                  <a:lumMod val="75000"/>
                </a:schemeClr>
              </a:solidFill>
            </a:endParaRPr>
          </a:p>
        </p:txBody>
      </p:sp>
    </p:spTree>
    <p:extLst>
      <p:ext uri="{BB962C8B-B14F-4D97-AF65-F5344CB8AC3E}">
        <p14:creationId xmlns:p14="http://schemas.microsoft.com/office/powerpoint/2010/main" val="28268437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10355" y="144068"/>
            <a:ext cx="6866625" cy="4401205"/>
          </a:xfrm>
          <a:prstGeom prst="rect">
            <a:avLst/>
          </a:prstGeom>
        </p:spPr>
        <p:txBody>
          <a:bodyPr wrap="square">
            <a:spAutoFit/>
          </a:bodyPr>
          <a:lstStyle/>
          <a:p>
            <a:r>
              <a:rPr lang="en-US" sz="2800" dirty="0" smtClean="0">
                <a:solidFill>
                  <a:srgbClr val="C00000"/>
                </a:solidFill>
              </a:rPr>
              <a:t>Discrimination</a:t>
            </a:r>
            <a:endParaRPr lang="en-US" sz="2800" dirty="0">
              <a:solidFill>
                <a:srgbClr val="C00000"/>
              </a:solidFill>
            </a:endParaRPr>
          </a:p>
          <a:p>
            <a:r>
              <a:rPr lang="en-US" sz="2800" dirty="0" smtClean="0"/>
              <a:t>For  </a:t>
            </a:r>
            <a:r>
              <a:rPr lang="en-US" sz="2800" dirty="0"/>
              <a:t>the great majority of people  </a:t>
            </a:r>
            <a:r>
              <a:rPr lang="en-US" sz="2800" i="1" dirty="0"/>
              <a:t>discrimination</a:t>
            </a:r>
            <a:r>
              <a:rPr lang="en-US" sz="2800" dirty="0"/>
              <a:t> is one of  the most important problems nowadays. It goes without  saying that it’s one of essential problems of our  multicultural </a:t>
            </a:r>
            <a:r>
              <a:rPr lang="en-US" sz="2800" dirty="0" smtClean="0"/>
              <a:t>world.</a:t>
            </a:r>
            <a:r>
              <a:rPr lang="ru-RU" sz="2800" dirty="0" smtClean="0"/>
              <a:t> </a:t>
            </a:r>
            <a:r>
              <a:rPr lang="en-US" sz="2800" dirty="0" smtClean="0"/>
              <a:t>There </a:t>
            </a:r>
            <a:r>
              <a:rPr lang="en-US" sz="2800" dirty="0"/>
              <a:t>are different kinds of discrimination against people who are different from you or are weaker than you</a:t>
            </a:r>
            <a:r>
              <a:rPr lang="en-US" sz="2800" dirty="0" smtClean="0"/>
              <a:t>.</a:t>
            </a:r>
          </a:p>
          <a:p>
            <a:r>
              <a:rPr lang="en-US" sz="2800" dirty="0" smtClean="0">
                <a:solidFill>
                  <a:schemeClr val="accent6">
                    <a:lumMod val="75000"/>
                  </a:schemeClr>
                </a:solidFill>
              </a:rPr>
              <a:t>What kinds of </a:t>
            </a:r>
            <a:r>
              <a:rPr lang="en-US" sz="2800" dirty="0">
                <a:solidFill>
                  <a:schemeClr val="accent6">
                    <a:lumMod val="75000"/>
                  </a:schemeClr>
                </a:solidFill>
              </a:rPr>
              <a:t>d</a:t>
            </a:r>
            <a:r>
              <a:rPr lang="en-US" sz="2800" dirty="0" smtClean="0">
                <a:solidFill>
                  <a:schemeClr val="accent6">
                    <a:lumMod val="75000"/>
                  </a:schemeClr>
                </a:solidFill>
              </a:rPr>
              <a:t>iscrimination do you know?</a:t>
            </a:r>
            <a:endParaRPr lang="ru-RU" sz="2800" dirty="0" smtClean="0">
              <a:solidFill>
                <a:schemeClr val="accent6">
                  <a:lumMod val="75000"/>
                </a:schemeClr>
              </a:solidFill>
            </a:endParaRPr>
          </a:p>
          <a:p>
            <a:r>
              <a:rPr lang="en-US" sz="2800" dirty="0" smtClean="0">
                <a:solidFill>
                  <a:schemeClr val="accent6">
                    <a:lumMod val="75000"/>
                  </a:schemeClr>
                </a:solidFill>
              </a:rPr>
              <a:t> </a:t>
            </a:r>
            <a:endParaRPr lang="ru-RU" sz="2800" dirty="0">
              <a:solidFill>
                <a:schemeClr val="accent6">
                  <a:lumMod val="75000"/>
                </a:schemeClr>
              </a:solidFill>
            </a:endParaRPr>
          </a:p>
        </p:txBody>
      </p:sp>
      <p:pic>
        <p:nvPicPr>
          <p:cNvPr id="4" name="Рисунок 3"/>
          <p:cNvPicPr>
            <a:picLocks noChangeAspect="1"/>
          </p:cNvPicPr>
          <p:nvPr/>
        </p:nvPicPr>
        <p:blipFill>
          <a:blip r:embed="rId2"/>
          <a:stretch>
            <a:fillRect/>
          </a:stretch>
        </p:blipFill>
        <p:spPr>
          <a:xfrm flipH="1">
            <a:off x="152848" y="0"/>
            <a:ext cx="4608933" cy="2594829"/>
          </a:xfrm>
          <a:prstGeom prst="rect">
            <a:avLst/>
          </a:prstGeom>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390" y="4485736"/>
            <a:ext cx="206692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10657" y="3015503"/>
            <a:ext cx="1997847" cy="1332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315" y="4515861"/>
            <a:ext cx="2325852" cy="131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7738" y="3015504"/>
            <a:ext cx="1926119" cy="128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7382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19177" y="207034"/>
            <a:ext cx="11550770" cy="5509200"/>
          </a:xfrm>
          <a:prstGeom prst="rect">
            <a:avLst/>
          </a:prstGeom>
        </p:spPr>
        <p:txBody>
          <a:bodyPr wrap="square">
            <a:spAutoFit/>
          </a:bodyPr>
          <a:lstStyle/>
          <a:p>
            <a:r>
              <a:rPr lang="en-US" sz="3200" dirty="0"/>
              <a:t>Discrimination is </a:t>
            </a:r>
            <a:r>
              <a:rPr lang="en-US" sz="3200" b="1" dirty="0"/>
              <a:t>treating</a:t>
            </a:r>
            <a:r>
              <a:rPr lang="en-US" sz="3200" dirty="0"/>
              <a:t> a person or group of people less fairly than other people or groups </a:t>
            </a:r>
            <a:endParaRPr lang="ru-RU" sz="3200" dirty="0"/>
          </a:p>
          <a:p>
            <a:r>
              <a:rPr lang="en-US" sz="3200" dirty="0"/>
              <a:t>( racism, sexism, ageism)</a:t>
            </a:r>
            <a:endParaRPr lang="ru-RU" sz="3200" dirty="0"/>
          </a:p>
          <a:p>
            <a:r>
              <a:rPr lang="en-US" sz="3200" dirty="0"/>
              <a:t>-What kinds of discrimination can people </a:t>
            </a:r>
            <a:r>
              <a:rPr lang="en-US" sz="3200" b="1" dirty="0"/>
              <a:t>suffer from? </a:t>
            </a:r>
            <a:endParaRPr lang="ru-RU" sz="3200" dirty="0"/>
          </a:p>
          <a:p>
            <a:r>
              <a:rPr lang="en-US" sz="3200" dirty="0"/>
              <a:t>People can suffer from discrimination because of a disability or their gender or age  race or skin </a:t>
            </a:r>
            <a:r>
              <a:rPr lang="en-US" sz="3200" dirty="0" err="1"/>
              <a:t>colour</a:t>
            </a:r>
            <a:r>
              <a:rPr lang="en-US" sz="3200" dirty="0"/>
              <a:t>.</a:t>
            </a:r>
            <a:endParaRPr lang="ru-RU" sz="3200" dirty="0"/>
          </a:p>
          <a:p>
            <a:r>
              <a:rPr lang="en-US" sz="3200" dirty="0"/>
              <a:t>Racism is  …</a:t>
            </a:r>
            <a:endParaRPr lang="ru-RU" sz="3200" dirty="0"/>
          </a:p>
          <a:p>
            <a:r>
              <a:rPr lang="en-US" sz="3200" dirty="0"/>
              <a:t> Sexism is …</a:t>
            </a:r>
            <a:endParaRPr lang="ru-RU" sz="3200" dirty="0"/>
          </a:p>
          <a:p>
            <a:r>
              <a:rPr lang="en-US" sz="3200" dirty="0"/>
              <a:t> Ageism  is…</a:t>
            </a:r>
            <a:endParaRPr lang="ru-RU" sz="3200" dirty="0"/>
          </a:p>
          <a:p>
            <a:r>
              <a:rPr lang="en-US" sz="3200" dirty="0"/>
              <a:t>-Who is discriminating against ? Why? </a:t>
            </a:r>
            <a:endParaRPr lang="ru-RU" sz="3200" dirty="0"/>
          </a:p>
          <a:p>
            <a:r>
              <a:rPr lang="ru-RU" sz="3200" dirty="0"/>
              <a:t> </a:t>
            </a:r>
          </a:p>
        </p:txBody>
      </p:sp>
    </p:spTree>
    <p:extLst>
      <p:ext uri="{BB962C8B-B14F-4D97-AF65-F5344CB8AC3E}">
        <p14:creationId xmlns:p14="http://schemas.microsoft.com/office/powerpoint/2010/main" val="139761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88007" y="480164"/>
            <a:ext cx="3015910" cy="1999387"/>
          </a:xfrm>
          <a:prstGeom prst="rect">
            <a:avLst/>
          </a:prstGeom>
        </p:spPr>
      </p:pic>
      <p:sp>
        <p:nvSpPr>
          <p:cNvPr id="4" name="Прямоугольник 3"/>
          <p:cNvSpPr/>
          <p:nvPr/>
        </p:nvSpPr>
        <p:spPr>
          <a:xfrm>
            <a:off x="3303917" y="0"/>
            <a:ext cx="8888083" cy="6986528"/>
          </a:xfrm>
          <a:prstGeom prst="rect">
            <a:avLst/>
          </a:prstGeom>
        </p:spPr>
        <p:txBody>
          <a:bodyPr wrap="square">
            <a:spAutoFit/>
          </a:bodyPr>
          <a:lstStyle/>
          <a:p>
            <a:r>
              <a:rPr lang="en-US" sz="3200" dirty="0"/>
              <a:t>Plan </a:t>
            </a:r>
          </a:p>
          <a:p>
            <a:r>
              <a:rPr lang="en-US" sz="3200" dirty="0"/>
              <a:t>1.	Introduction (1-2 </a:t>
            </a:r>
            <a:r>
              <a:rPr lang="ru-RU" sz="3200" dirty="0"/>
              <a:t>вступительных предложения о </a:t>
            </a:r>
            <a:r>
              <a:rPr lang="ru-RU" sz="3200" dirty="0" smtClean="0">
                <a:solidFill>
                  <a:srgbClr val="FF0000"/>
                </a:solidFill>
              </a:rPr>
              <a:t>толерантности и дискриминации)</a:t>
            </a:r>
            <a:endParaRPr lang="ru-RU" sz="3200" dirty="0">
              <a:solidFill>
                <a:srgbClr val="FF0000"/>
              </a:solidFill>
            </a:endParaRPr>
          </a:p>
          <a:p>
            <a:r>
              <a:rPr lang="ru-RU" sz="3200" dirty="0"/>
              <a:t>2.	 </a:t>
            </a:r>
            <a:r>
              <a:rPr lang="en-US" sz="3200" dirty="0"/>
              <a:t>Opinion ( </a:t>
            </a:r>
            <a:r>
              <a:rPr lang="ru-RU" sz="3200" dirty="0"/>
              <a:t>свое мнение связать с темой </a:t>
            </a:r>
            <a:r>
              <a:rPr lang="ru-RU" sz="3200" dirty="0" smtClean="0"/>
              <a:t>картинки, </a:t>
            </a:r>
            <a:r>
              <a:rPr lang="ru-RU" sz="3200" dirty="0" smtClean="0">
                <a:solidFill>
                  <a:srgbClr val="FF0000"/>
                </a:solidFill>
              </a:rPr>
              <a:t>проблема и решение </a:t>
            </a:r>
            <a:r>
              <a:rPr lang="ru-RU" sz="3200" dirty="0" smtClean="0"/>
              <a:t>по каждой картинке)</a:t>
            </a:r>
            <a:endParaRPr lang="ru-RU" sz="3200" dirty="0"/>
          </a:p>
          <a:p>
            <a:r>
              <a:rPr lang="ru-RU" sz="3200" dirty="0"/>
              <a:t>	</a:t>
            </a:r>
            <a:r>
              <a:rPr lang="en-US" sz="3200" dirty="0"/>
              <a:t>The best thing is (not) to ….  </a:t>
            </a:r>
            <a:r>
              <a:rPr lang="ru-RU" sz="3200" dirty="0"/>
              <a:t>Совет, решение проблемы</a:t>
            </a:r>
          </a:p>
          <a:p>
            <a:r>
              <a:rPr lang="ru-RU" sz="3200" dirty="0"/>
              <a:t>3</a:t>
            </a:r>
            <a:r>
              <a:rPr lang="ru-RU" sz="3200" dirty="0" smtClean="0"/>
              <a:t>.</a:t>
            </a:r>
            <a:r>
              <a:rPr lang="en-US" sz="3200" dirty="0" smtClean="0"/>
              <a:t>Draw </a:t>
            </a:r>
            <a:r>
              <a:rPr lang="en-US" sz="3200" dirty="0"/>
              <a:t>conclusion (c</a:t>
            </a:r>
            <a:r>
              <a:rPr lang="ru-RU" sz="3200" dirty="0"/>
              <a:t>делать  вывод: </a:t>
            </a:r>
          </a:p>
          <a:p>
            <a:r>
              <a:rPr lang="ru-RU" sz="3200" dirty="0"/>
              <a:t>  </a:t>
            </a:r>
            <a:r>
              <a:rPr lang="ru-RU" sz="3200" dirty="0" smtClean="0"/>
              <a:t>-</a:t>
            </a:r>
            <a:r>
              <a:rPr lang="en-US" sz="3200" dirty="0" smtClean="0"/>
              <a:t>That’s </a:t>
            </a:r>
            <a:r>
              <a:rPr lang="en-US" sz="3200" dirty="0"/>
              <a:t>why, to be tolerant means…</a:t>
            </a:r>
          </a:p>
          <a:p>
            <a:r>
              <a:rPr lang="en-US" sz="3200" dirty="0"/>
              <a:t>  </a:t>
            </a:r>
            <a:r>
              <a:rPr lang="ru-RU" sz="3200" dirty="0" smtClean="0"/>
              <a:t>-</a:t>
            </a:r>
            <a:r>
              <a:rPr lang="en-US" sz="3200" dirty="0" smtClean="0"/>
              <a:t>So</a:t>
            </a:r>
            <a:r>
              <a:rPr lang="en-US" sz="3200" dirty="0"/>
              <a:t>, to be tolerant means…</a:t>
            </a:r>
          </a:p>
          <a:p>
            <a:r>
              <a:rPr lang="en-US" sz="3200" dirty="0" smtClean="0"/>
              <a:t> </a:t>
            </a:r>
            <a:r>
              <a:rPr lang="ru-RU" sz="3200" dirty="0" smtClean="0"/>
              <a:t>-</a:t>
            </a:r>
            <a:r>
              <a:rPr lang="en-US" sz="3200" dirty="0" smtClean="0"/>
              <a:t>Thus</a:t>
            </a:r>
            <a:r>
              <a:rPr lang="en-US" sz="3200" dirty="0"/>
              <a:t>, to be tolerant </a:t>
            </a:r>
            <a:r>
              <a:rPr lang="en-US" sz="3200" dirty="0" smtClean="0"/>
              <a:t>means…</a:t>
            </a:r>
          </a:p>
          <a:p>
            <a:r>
              <a:rPr lang="en-US" sz="3200" dirty="0" smtClean="0"/>
              <a:t> </a:t>
            </a:r>
            <a:r>
              <a:rPr lang="ru-RU" sz="3200" dirty="0" smtClean="0"/>
              <a:t>-</a:t>
            </a:r>
            <a:r>
              <a:rPr lang="en-US" sz="3200" dirty="0" smtClean="0"/>
              <a:t>In conclusion I would like to say that to be tolerant means…</a:t>
            </a:r>
            <a:endParaRPr lang="en-US" sz="3200" dirty="0"/>
          </a:p>
        </p:txBody>
      </p:sp>
      <p:pic>
        <p:nvPicPr>
          <p:cNvPr id="5" name="Рисунок 4"/>
          <p:cNvPicPr>
            <a:picLocks noChangeAspect="1"/>
          </p:cNvPicPr>
          <p:nvPr/>
        </p:nvPicPr>
        <p:blipFill>
          <a:blip r:embed="rId3"/>
          <a:stretch>
            <a:fillRect/>
          </a:stretch>
        </p:blipFill>
        <p:spPr>
          <a:xfrm>
            <a:off x="218995" y="2647884"/>
            <a:ext cx="3007295" cy="2004864"/>
          </a:xfrm>
          <a:prstGeom prst="rect">
            <a:avLst/>
          </a:prstGeom>
        </p:spPr>
      </p:pic>
    </p:spTree>
    <p:extLst>
      <p:ext uri="{BB962C8B-B14F-4D97-AF65-F5344CB8AC3E}">
        <p14:creationId xmlns:p14="http://schemas.microsoft.com/office/powerpoint/2010/main" val="4158200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
            <a:ext cx="12192000" cy="6986528"/>
          </a:xfrm>
          <a:prstGeom prst="rect">
            <a:avLst/>
          </a:prstGeom>
        </p:spPr>
        <p:txBody>
          <a:bodyPr wrap="square">
            <a:spAutoFit/>
          </a:bodyPr>
          <a:lstStyle/>
          <a:p>
            <a:r>
              <a:rPr lang="en-US" sz="2800" dirty="0" smtClean="0"/>
              <a:t>We </a:t>
            </a:r>
            <a:r>
              <a:rPr lang="en-US" sz="2800" dirty="0"/>
              <a:t>live in the world, in which tolerance  becomes more and more popular and, moreover, helps to build peace all over the world. And it should be mentioned that to educate children how to be tolerant, especially  with disabled humans or senior citizens, is one of basic things.   …</a:t>
            </a:r>
            <a:endParaRPr lang="ru-RU" sz="2800" dirty="0"/>
          </a:p>
          <a:p>
            <a:r>
              <a:rPr lang="en-US" sz="2800" dirty="0"/>
              <a:t>  </a:t>
            </a:r>
            <a:r>
              <a:rPr lang="en-US" sz="2800" dirty="0" smtClean="0">
                <a:solidFill>
                  <a:srgbClr val="C00000"/>
                </a:solidFill>
              </a:rPr>
              <a:t>Opinion</a:t>
            </a:r>
            <a:r>
              <a:rPr lang="en-US" sz="2800" dirty="0"/>
              <a:t>:      How to be tolerant</a:t>
            </a:r>
            <a:r>
              <a:rPr lang="en-US" sz="2800" i="1" dirty="0"/>
              <a:t>?   In my point of view ( I think )</a:t>
            </a:r>
            <a:endParaRPr lang="ru-RU" sz="2800" dirty="0"/>
          </a:p>
          <a:p>
            <a:r>
              <a:rPr lang="en-US" sz="2800" i="1" dirty="0" err="1"/>
              <a:t>Можно</a:t>
            </a:r>
            <a:r>
              <a:rPr lang="en-US" sz="2800" i="1" dirty="0"/>
              <a:t> </a:t>
            </a:r>
            <a:r>
              <a:rPr lang="en-US" sz="2800" i="1" dirty="0" err="1"/>
              <a:t>использовать</a:t>
            </a:r>
            <a:r>
              <a:rPr lang="en-US" sz="2800" i="1" dirty="0"/>
              <a:t> </a:t>
            </a:r>
            <a:r>
              <a:rPr lang="en-US" sz="2800" i="1" dirty="0" err="1"/>
              <a:t>подсказки</a:t>
            </a:r>
            <a:r>
              <a:rPr lang="en-US" sz="2800" i="1" dirty="0"/>
              <a:t>:   To be tolerant means ….    The tolerant person always….</a:t>
            </a:r>
            <a:endParaRPr lang="ru-RU" sz="2800" dirty="0"/>
          </a:p>
          <a:p>
            <a:r>
              <a:rPr lang="en-US" sz="2800" i="1" dirty="0"/>
              <a:t>Everyone should (shouldn’t) ….     It should be mentioned  that …      In addition,</a:t>
            </a:r>
            <a:endParaRPr lang="ru-RU" sz="2800" dirty="0"/>
          </a:p>
          <a:p>
            <a:r>
              <a:rPr lang="en-US" sz="2800" dirty="0" smtClean="0">
                <a:solidFill>
                  <a:srgbClr val="C00000"/>
                </a:solidFill>
              </a:rPr>
              <a:t>  </a:t>
            </a:r>
            <a:r>
              <a:rPr lang="ru-RU" sz="2800" dirty="0">
                <a:solidFill>
                  <a:srgbClr val="C00000"/>
                </a:solidFill>
              </a:rPr>
              <a:t>Совет</a:t>
            </a:r>
            <a:r>
              <a:rPr lang="en-US" sz="2800" dirty="0">
                <a:solidFill>
                  <a:srgbClr val="C00000"/>
                </a:solidFill>
              </a:rPr>
              <a:t>, </a:t>
            </a:r>
            <a:r>
              <a:rPr lang="ru-RU" sz="2800" dirty="0">
                <a:solidFill>
                  <a:srgbClr val="C00000"/>
                </a:solidFill>
              </a:rPr>
              <a:t>решение проблемы</a:t>
            </a:r>
            <a:r>
              <a:rPr lang="en-US" sz="2800" dirty="0"/>
              <a:t>: If we want to live in world without any  discrimination, we should… </a:t>
            </a:r>
            <a:r>
              <a:rPr lang="en-US" sz="2800" dirty="0" smtClean="0"/>
              <a:t> </a:t>
            </a:r>
            <a:r>
              <a:rPr lang="en-US" sz="2800" dirty="0"/>
              <a:t>It is necessary for everyone (not) to…</a:t>
            </a:r>
            <a:endParaRPr lang="ru-RU" sz="2800" dirty="0"/>
          </a:p>
          <a:p>
            <a:pPr lvl="0"/>
            <a:r>
              <a:rPr lang="en-US" sz="2800" dirty="0">
                <a:solidFill>
                  <a:srgbClr val="C00000"/>
                </a:solidFill>
              </a:rPr>
              <a:t>Draw </a:t>
            </a:r>
            <a:r>
              <a:rPr lang="en-US" sz="2800" dirty="0" smtClean="0">
                <a:solidFill>
                  <a:srgbClr val="C00000"/>
                </a:solidFill>
              </a:rPr>
              <a:t>conclusion</a:t>
            </a:r>
            <a:r>
              <a:rPr lang="en-US" sz="2800" dirty="0" smtClean="0"/>
              <a:t>: In </a:t>
            </a:r>
            <a:r>
              <a:rPr lang="en-US" sz="2800" dirty="0"/>
              <a:t>conclusion  I would like to say that  to be tolerant means…</a:t>
            </a:r>
            <a:endParaRPr lang="ru-RU" sz="2800" dirty="0"/>
          </a:p>
          <a:p>
            <a:r>
              <a:rPr lang="en-US" sz="2800" dirty="0"/>
              <a:t>--------------------------------------------------------------------------------------</a:t>
            </a:r>
            <a:endParaRPr lang="ru-RU" sz="2800" dirty="0"/>
          </a:p>
          <a:p>
            <a:r>
              <a:rPr lang="en-US" sz="2800" dirty="0"/>
              <a:t>( to break the stereotypes, respect senior citizens, ageism, not to hurt disabled people, treat equal,  abilities, disabilities, communicate and interact with other people who are different from us, to be tolerant of  ideas  and values of other people, not to treat people less fair than others </a:t>
            </a:r>
            <a:r>
              <a:rPr lang="en-US" sz="2400" dirty="0"/>
              <a:t>)</a:t>
            </a:r>
            <a:endParaRPr lang="ru-RU" sz="2400" dirty="0"/>
          </a:p>
        </p:txBody>
      </p:sp>
    </p:spTree>
    <p:extLst>
      <p:ext uri="{BB962C8B-B14F-4D97-AF65-F5344CB8AC3E}">
        <p14:creationId xmlns:p14="http://schemas.microsoft.com/office/powerpoint/2010/main" val="374404208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740</TotalTime>
  <Words>821</Words>
  <Application>Microsoft Office PowerPoint</Application>
  <PresentationFormat>Широкоэкранный</PresentationFormat>
  <Paragraphs>80</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Arial</vt:lpstr>
      <vt:lpstr>Calibri</vt:lpstr>
      <vt:lpstr>Calibri Light</vt:lpstr>
      <vt:lpstr>Times New Roman</vt:lpstr>
      <vt:lpstr>Тема Office</vt:lpstr>
      <vt:lpstr>Презентация PowerPoint</vt:lpstr>
      <vt:lpstr>What is tolerance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SCOTLAND</dc:title>
  <dc:creator>пк</dc:creator>
  <cp:lastModifiedBy>пк</cp:lastModifiedBy>
  <cp:revision>75</cp:revision>
  <dcterms:created xsi:type="dcterms:W3CDTF">2021-11-04T11:55:11Z</dcterms:created>
  <dcterms:modified xsi:type="dcterms:W3CDTF">2024-02-08T12:40:58Z</dcterms:modified>
</cp:coreProperties>
</file>