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43"/>
  </p:notesMasterIdLst>
  <p:sldIdLst>
    <p:sldId id="256" r:id="rId2"/>
    <p:sldId id="258" r:id="rId3"/>
    <p:sldId id="259" r:id="rId4"/>
    <p:sldId id="263" r:id="rId5"/>
    <p:sldId id="260" r:id="rId6"/>
    <p:sldId id="262" r:id="rId7"/>
    <p:sldId id="264" r:id="rId8"/>
    <p:sldId id="296" r:id="rId9"/>
    <p:sldId id="288" r:id="rId10"/>
    <p:sldId id="289" r:id="rId11"/>
    <p:sldId id="265" r:id="rId12"/>
    <p:sldId id="267" r:id="rId13"/>
    <p:sldId id="285" r:id="rId14"/>
    <p:sldId id="268" r:id="rId15"/>
    <p:sldId id="294" r:id="rId16"/>
    <p:sldId id="269" r:id="rId17"/>
    <p:sldId id="270" r:id="rId18"/>
    <p:sldId id="271" r:id="rId19"/>
    <p:sldId id="273" r:id="rId20"/>
    <p:sldId id="290" r:id="rId21"/>
    <p:sldId id="291" r:id="rId22"/>
    <p:sldId id="292" r:id="rId23"/>
    <p:sldId id="293" r:id="rId24"/>
    <p:sldId id="274" r:id="rId25"/>
    <p:sldId id="286" r:id="rId26"/>
    <p:sldId id="287" r:id="rId27"/>
    <p:sldId id="278" r:id="rId28"/>
    <p:sldId id="279" r:id="rId29"/>
    <p:sldId id="281" r:id="rId30"/>
    <p:sldId id="275" r:id="rId31"/>
    <p:sldId id="282" r:id="rId32"/>
    <p:sldId id="277" r:id="rId33"/>
    <p:sldId id="280" r:id="rId34"/>
    <p:sldId id="283" r:id="rId35"/>
    <p:sldId id="284" r:id="rId36"/>
    <p:sldId id="298" r:id="rId37"/>
    <p:sldId id="299" r:id="rId38"/>
    <p:sldId id="297" r:id="rId39"/>
    <p:sldId id="300" r:id="rId40"/>
    <p:sldId id="301" r:id="rId41"/>
    <p:sldId id="295" r:id="rId42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144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0CA804-BE48-4A15-B6A0-93F1A823012F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EC5AF5-4648-42E9-9EFE-93B85D3286D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C%D0%B5%D0%B4%D0%B2%D0%B5%D0%B6%D1%8C%D0%B5_%D0%BE%D0%B7%D0%B5%D1%80%D0%BE_(%D0%9A%D1%83%D1%80%D0%B3%D0%B0%D0%BD%D1%81%D0%BA%D0%B0%D1%8F_%D0%BE%D0%B1%D0%BB%D0%B0%D1%81%D1%82%D1%8C)" TargetMode="External"/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D%D0%BA%D0%BE%D0%BD%D0%BE%D0%BC%D0%B8%D0%BA%D0%B0_%D0%9A%D1%83%D1%80%D0%B3%D0%B0%D0%BD%D1%81%D0%BA%D0%BE%D0%B9_%D0%BE%D0%B1%D0%BB%D0%B0%D1%81%D1%82%D0%B8" TargetMode="External"/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6_%D1%84%D0%B5%D0%B2%D1%80%D0%B0%D0%BB%D1%8F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ru.wikipedia.org/wiki/1943_%D0%B3%D0%BE%D0%B4" TargetMode="Externa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Тема презентации: «Мое</a:t>
            </a:r>
            <a:r>
              <a:rPr lang="ru-RU" baseline="0" dirty="0"/>
              <a:t> Зауралье».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EC5AF5-4648-42E9-9EFE-93B85D3286DC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i="1" dirty="0"/>
              <a:t>Численность населения</a:t>
            </a:r>
            <a:r>
              <a:rPr lang="ru-RU" dirty="0"/>
              <a:t> — 834 701</a:t>
            </a:r>
            <a:r>
              <a:rPr lang="ru-RU" baseline="30000" dirty="0"/>
              <a:t> </a:t>
            </a:r>
            <a:r>
              <a:rPr lang="ru-RU" dirty="0"/>
              <a:t>чел. Национальный</a:t>
            </a:r>
            <a:r>
              <a:rPr lang="ru-RU" baseline="0" dirty="0"/>
              <a:t> состав.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EC5AF5-4648-42E9-9EFE-93B85D3286DC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Административный </a:t>
            </a:r>
          </a:p>
          <a:p>
            <a:r>
              <a:rPr lang="ru-RU" dirty="0"/>
              <a:t>центр области – </a:t>
            </a:r>
          </a:p>
          <a:p>
            <a:r>
              <a:rPr lang="ru-RU" u="sng" dirty="0"/>
              <a:t>город Курган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EC5AF5-4648-42E9-9EFE-93B85D3286DC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0" u="none" dirty="0"/>
              <a:t>Рельеф </a:t>
            </a:r>
            <a:r>
              <a:rPr lang="ru-RU" sz="1200" dirty="0"/>
              <a:t>Курганской области-</a:t>
            </a:r>
            <a:r>
              <a:rPr lang="ru-RU" sz="1200" baseline="0" dirty="0"/>
              <a:t> р</a:t>
            </a:r>
            <a:r>
              <a:rPr lang="ru-RU" sz="1200" dirty="0"/>
              <a:t>авнина.</a:t>
            </a:r>
            <a:endParaRPr lang="ru-RU" b="0" u="none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EC5AF5-4648-42E9-9EFE-93B85D3286DC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Местность изобилует множеством котловин.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EC5AF5-4648-42E9-9EFE-93B85D3286DC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0" u="none" dirty="0"/>
              <a:t>Полезные ископаемые Курганской области.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EC5AF5-4648-42E9-9EFE-93B85D3286DC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Карта </a:t>
            </a:r>
            <a:r>
              <a:rPr lang="ru-RU" b="0" u="none" dirty="0"/>
              <a:t>полезных ископаемых Курганской области.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EC5AF5-4648-42E9-9EFE-93B85D3286DC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0" dirty="0"/>
              <a:t>Таблица добычи полезных ископаемых Курганской области.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EC5AF5-4648-42E9-9EFE-93B85D3286DC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0" u="none" dirty="0"/>
              <a:t>Климат Курганской области умеренный континентальный.</a:t>
            </a:r>
            <a:r>
              <a:rPr lang="ru-RU" b="0" u="none" baseline="0" dirty="0"/>
              <a:t> Его особенность.</a:t>
            </a:r>
            <a:endParaRPr lang="ru-RU" b="0" u="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EC5AF5-4648-42E9-9EFE-93B85D3286DC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Характерной особенностью климата являются ветры.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EC5AF5-4648-42E9-9EFE-93B85D3286DC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Наблюдается 4 сезона: </a:t>
            </a:r>
          </a:p>
          <a:p>
            <a:r>
              <a:rPr lang="ru-RU" b="0" dirty="0"/>
              <a:t>Зима (5,5-6мес.)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EC5AF5-4648-42E9-9EFE-93B85D3286DC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Стихи В. </a:t>
            </a:r>
            <a:r>
              <a:rPr lang="ru-RU" dirty="0" err="1"/>
              <a:t>Лоскутникова</a:t>
            </a:r>
            <a:r>
              <a:rPr lang="ru-RU" dirty="0"/>
              <a:t> «</a:t>
            </a:r>
            <a:r>
              <a:rPr lang="ru-RU" dirty="0" err="1"/>
              <a:t>Зауральска</a:t>
            </a:r>
            <a:r>
              <a:rPr lang="ru-RU" dirty="0"/>
              <a:t> сторона».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EC5AF5-4648-42E9-9EFE-93B85D3286DC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Весна</a:t>
            </a:r>
            <a:r>
              <a:rPr lang="ru-RU" dirty="0"/>
              <a:t> кратковременная(1 мес.), холодная, ветреная, обычно сухая. С поздними заморозками.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EC5AF5-4648-42E9-9EFE-93B85D3286DC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Лет</a:t>
            </a:r>
            <a:r>
              <a:rPr lang="ru-RU" dirty="0"/>
              <a:t>о всего 4мес. чаще жаркое, сухое, с суховеями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EC5AF5-4648-42E9-9EFE-93B85D3286DC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b="0" u="none" dirty="0"/>
              <a:t>Реки и озера</a:t>
            </a:r>
            <a:r>
              <a:rPr lang="ru-RU" b="0" u="none" baseline="0" dirty="0"/>
              <a:t> </a:t>
            </a:r>
            <a:r>
              <a:rPr lang="ru-RU" b="0" dirty="0"/>
              <a:t>Реки Курганской 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EC5AF5-4648-42E9-9EFE-93B85D3286DC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b="0" dirty="0"/>
              <a:t>Крупнейшие реки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EC5AF5-4648-42E9-9EFE-93B85D3286DC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Курганская область- это поистине край </a:t>
            </a:r>
            <a:r>
              <a:rPr lang="ru-RU" dirty="0" err="1"/>
              <a:t>голубых</a:t>
            </a:r>
            <a:r>
              <a:rPr lang="ru-RU" dirty="0"/>
              <a:t> озер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EC5AF5-4648-42E9-9EFE-93B85D3286DC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0" u="none" dirty="0"/>
              <a:t>Крупнейшие озёра.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EC5AF5-4648-42E9-9EFE-93B85D3286DC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Некоторые озера- природные</a:t>
            </a:r>
            <a:r>
              <a:rPr lang="ru-RU" baseline="0" dirty="0"/>
              <a:t> </a:t>
            </a:r>
            <a:r>
              <a:rPr lang="ru-RU" dirty="0"/>
              <a:t>здравницы.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EC5AF5-4648-42E9-9EFE-93B85D3286DC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dirty="0"/>
              <a:t>Минеральный состав и соленость воды озера Медвежье  близки к свойствам </a:t>
            </a:r>
            <a:r>
              <a:rPr lang="ru-RU" sz="1200" b="1" dirty="0"/>
              <a:t>Мертвого моря.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EC5AF5-4648-42E9-9EFE-93B85D3286DC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Озеро Медвежье</a:t>
            </a:r>
            <a:r>
              <a:rPr lang="ru-RU" dirty="0"/>
              <a:t> своим именем обязано очень красивой и образной </a:t>
            </a:r>
            <a:r>
              <a:rPr lang="ru-RU" b="1" dirty="0"/>
              <a:t>легенде</a:t>
            </a:r>
            <a:r>
              <a:rPr lang="ru-RU" dirty="0"/>
              <a:t>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EC5AF5-4648-42E9-9EFE-93B85D3286DC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dirty="0"/>
              <a:t>Санаторий </a:t>
            </a:r>
            <a:r>
              <a:rPr lang="ru-RU" sz="1200" dirty="0">
                <a:hlinkClick r:id="rId3" tooltip="Медвежье озеро (Курганская область)"/>
              </a:rPr>
              <a:t>«Жемчужина Зауралья»</a:t>
            </a:r>
            <a:r>
              <a:rPr lang="ru-RU" sz="1200" dirty="0"/>
              <a:t>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EC5AF5-4648-42E9-9EFE-93B85D3286DC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/>
              <a:t>Курганскую область </a:t>
            </a:r>
            <a:r>
              <a:rPr lang="ru-RU" dirty="0"/>
              <a:t>часто в обиходе называют  </a:t>
            </a:r>
            <a:r>
              <a:rPr lang="ru-RU" b="1" dirty="0"/>
              <a:t>Зауральем.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EC5AF5-4648-42E9-9EFE-93B85D3286DC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dirty="0"/>
              <a:t>Озеро</a:t>
            </a:r>
            <a:r>
              <a:rPr lang="ru-RU" sz="1200" b="1" dirty="0"/>
              <a:t> Горькое - </a:t>
            </a:r>
            <a:r>
              <a:rPr lang="ru-RU" sz="1200" dirty="0"/>
              <a:t>уникальное соленое озеро, имеющее лечебную иловую грязь.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EC5AF5-4648-42E9-9EFE-93B85D3286DC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Реки и озёра Курганской области богаты карасём и пелядью, карпом и </a:t>
            </a:r>
            <a:r>
              <a:rPr lang="ru-RU" dirty="0" err="1"/>
              <a:t>лещём</a:t>
            </a:r>
            <a:r>
              <a:rPr lang="ru-RU" dirty="0"/>
              <a:t>, чебаком, налимом и ершом.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EC5AF5-4648-42E9-9EFE-93B85D3286DC}" type="slidenum">
              <a:rPr lang="ru-RU" smtClean="0"/>
              <a:pPr/>
              <a:t>33</a:t>
            </a:fld>
            <a:endParaRPr lang="ru-RU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0" u="none" dirty="0"/>
              <a:t>Почвы Курганской </a:t>
            </a:r>
            <a:r>
              <a:rPr lang="ru-RU" b="0" u="none" dirty="0" err="1"/>
              <a:t>области:</a:t>
            </a:r>
            <a:r>
              <a:rPr lang="ru-RU" dirty="0" err="1"/>
              <a:t>глинистые</a:t>
            </a:r>
            <a:r>
              <a:rPr lang="ru-RU" dirty="0"/>
              <a:t>, суглинистые, песчаные и супесчаные. </a:t>
            </a:r>
          </a:p>
          <a:p>
            <a:endParaRPr lang="ru-RU" b="0" u="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EC5AF5-4648-42E9-9EFE-93B85D3286DC}" type="slidenum">
              <a:rPr lang="ru-RU" smtClean="0"/>
              <a:pPr/>
              <a:t>34</a:t>
            </a:fld>
            <a:endParaRPr lang="ru-RU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Из всех почв более 45%занимают </a:t>
            </a:r>
            <a:r>
              <a:rPr lang="ru-RU" b="1" dirty="0"/>
              <a:t>черноземы.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EC5AF5-4648-42E9-9EFE-93B85D3286DC}" type="slidenum">
              <a:rPr lang="ru-RU" smtClean="0"/>
              <a:pPr/>
              <a:t>35</a:t>
            </a:fld>
            <a:endParaRPr lang="ru-RU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Область лежит в пределах </a:t>
            </a:r>
            <a:r>
              <a:rPr lang="ru-RU" b="1" dirty="0"/>
              <a:t>лесостепной и степной зон. Е</a:t>
            </a:r>
            <a:r>
              <a:rPr lang="ru-RU" dirty="0"/>
              <a:t>сть возможность заниматься  земледелием.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EC5AF5-4648-42E9-9EFE-93B85D3286DC}" type="slidenum">
              <a:rPr lang="ru-RU" smtClean="0"/>
              <a:pPr/>
              <a:t>36</a:t>
            </a:fld>
            <a:endParaRPr lang="ru-RU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0" i="0" u="sng" dirty="0">
                <a:solidFill>
                  <a:schemeClr val="bg1"/>
                </a:solidFill>
                <a:hlinkClick r:id="rId3" tooltip="Экономика Курганской области"/>
              </a:rPr>
              <a:t>Экономика Курганской области</a:t>
            </a:r>
            <a:r>
              <a:rPr lang="ru-RU" b="0" i="0" u="sng" dirty="0">
                <a:solidFill>
                  <a:schemeClr val="bg1"/>
                </a:solidFill>
              </a:rPr>
              <a:t>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EC5AF5-4648-42E9-9EFE-93B85D3286DC}" type="slidenum">
              <a:rPr lang="ru-RU" smtClean="0"/>
              <a:pPr/>
              <a:t>37</a:t>
            </a:fld>
            <a:endParaRPr lang="ru-RU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30 октября 1959 года </a:t>
            </a:r>
            <a:r>
              <a:rPr lang="ru-RU" dirty="0"/>
              <a:t>Курганская область была награждена </a:t>
            </a:r>
            <a:r>
              <a:rPr lang="ru-RU" b="1" dirty="0"/>
              <a:t>Орденом Ленина</a:t>
            </a:r>
            <a:r>
              <a:rPr lang="ru-RU" b="1" baseline="0" dirty="0"/>
              <a:t> за </a:t>
            </a:r>
            <a:r>
              <a:rPr lang="ru-RU" dirty="0"/>
              <a:t>успехи в деле увеличения производства зерна и успешное выполнение обязательств по продаже государству хлеба.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EC5AF5-4648-42E9-9EFE-93B85D3286DC}" type="slidenum">
              <a:rPr lang="ru-RU" smtClean="0"/>
              <a:pPr/>
              <a:t>38</a:t>
            </a:fld>
            <a:endParaRPr lang="ru-RU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Заслуга </a:t>
            </a:r>
            <a:r>
              <a:rPr lang="ru-RU" b="1" dirty="0"/>
              <a:t>ее жителей- тружеников.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EC5AF5-4648-42E9-9EFE-93B85D3286DC}" type="slidenum">
              <a:rPr lang="ru-RU" smtClean="0"/>
              <a:pPr/>
              <a:t>39</a:t>
            </a:fld>
            <a:endParaRPr lang="ru-RU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Слова из гимна Курганской области: «Край наш - часть великой России,</a:t>
            </a:r>
          </a:p>
          <a:p>
            <a:r>
              <a:rPr lang="ru-RU" dirty="0"/>
              <a:t>  Расцветай, курганская земля».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EC5AF5-4648-42E9-9EFE-93B85D3286DC}" type="slidenum">
              <a:rPr lang="ru-RU" smtClean="0"/>
              <a:pPr/>
              <a:t>40</a:t>
            </a:fld>
            <a:endParaRPr lang="ru-RU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/>
              <a:t>Список использованных </a:t>
            </a:r>
            <a:r>
              <a:rPr lang="ru-RU" dirty="0"/>
              <a:t>интернет – ресурсов.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EC5AF5-4648-42E9-9EFE-93B85D3286DC}" type="slidenum">
              <a:rPr lang="ru-RU" smtClean="0"/>
              <a:pPr/>
              <a:t>41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b="0" dirty="0"/>
              <a:t>Курганская область- </a:t>
            </a:r>
            <a:r>
              <a:rPr lang="ru-RU" dirty="0"/>
              <a:t>географическое положение.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EC5AF5-4648-42E9-9EFE-93B85D3286DC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Она граничит с высокоразвитыми областями Урала — </a:t>
            </a:r>
            <a:r>
              <a:rPr lang="ru-RU" u="sng" dirty="0"/>
              <a:t>Свердловской и Челябинской</a:t>
            </a:r>
            <a:r>
              <a:rPr lang="ru-RU" dirty="0"/>
              <a:t>, а также с </a:t>
            </a:r>
            <a:r>
              <a:rPr lang="ru-RU" u="sng" dirty="0"/>
              <a:t>Тюменской</a:t>
            </a:r>
            <a:r>
              <a:rPr lang="ru-RU" dirty="0"/>
              <a:t> областью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EC5AF5-4648-42E9-9EFE-93B85D3286DC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0" dirty="0"/>
              <a:t>Курганская область   </a:t>
            </a:r>
            <a:r>
              <a:rPr lang="ru-RU" b="0" i="1" dirty="0"/>
              <a:t>образована </a:t>
            </a:r>
            <a:r>
              <a:rPr lang="ru-RU" b="0" dirty="0">
                <a:hlinkClick r:id="rId3" tooltip="6 февраля"/>
              </a:rPr>
              <a:t>6 февраля</a:t>
            </a:r>
            <a:r>
              <a:rPr lang="ru-RU" b="0" dirty="0"/>
              <a:t> </a:t>
            </a:r>
            <a:r>
              <a:rPr lang="ru-RU" b="0" dirty="0">
                <a:hlinkClick r:id="rId4" tooltip="1943 год"/>
              </a:rPr>
              <a:t>1943 года</a:t>
            </a:r>
            <a:r>
              <a:rPr lang="ru-RU" b="0" dirty="0"/>
              <a:t>.</a:t>
            </a:r>
            <a:endParaRPr lang="ru-RU" b="0" i="1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EC5AF5-4648-42E9-9EFE-93B85D3286DC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Курганская область – это регион развитого сельскохозяйственного и промышленного производства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EC5AF5-4648-42E9-9EFE-93B85D3286DC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dirty="0"/>
              <a:t>14 июня 1982 года город Курган был награжден орденом Трудового Красного Знамени 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EC5AF5-4648-42E9-9EFE-93B85D3286DC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В Курганской области 24 сельских района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EC5AF5-4648-42E9-9EFE-93B85D3286DC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/>
          <a:p>
            <a:fld id="{7EAF463A-BC7C-46EE-9F1E-7F377CCA4891}" type="datetimeFigureOut">
              <a:rPr lang="en-US" smtClean="0"/>
              <a:pPr/>
              <a:t>2/12/2024</a:t>
            </a:fld>
            <a:endParaRPr lang="en-US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2/12/2024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2/12/2024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2/12/2024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/>
          <a:p>
            <a:fld id="{7EAF463A-BC7C-46EE-9F1E-7F377CCA4891}" type="datetimeFigureOut">
              <a:rPr lang="en-US" smtClean="0"/>
              <a:pPr/>
              <a:t>2/12/2024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/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2/12/2024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2/12/2024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2/12/2024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2/12/2024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/>
          <a:p>
            <a:fld id="{7EAF463A-BC7C-46EE-9F1E-7F377CCA4891}" type="datetimeFigureOut">
              <a:rPr lang="en-US" smtClean="0"/>
              <a:pPr/>
              <a:t>2/12/2024</a:t>
            </a:fld>
            <a:endParaRPr lang="en-US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/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/>
          <a:p>
            <a:fld id="{7EAF463A-BC7C-46EE-9F1E-7F377CCA4891}" type="datetimeFigureOut">
              <a:rPr lang="en-US" smtClean="0"/>
              <a:pPr/>
              <a:t>2/12/2024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2/12/2024</a:t>
            </a:fld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bigenc.ru/geography/text/2124939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bigenc.ru/geography/text/2124939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hyperlink" Target="https://&#1089;&#1077;&#1079;&#1086;&#1085;&#1099;-&#1075;&#1086;&#1076;&#1072;.&#1088;&#1092;/sites/default/files/images/okruzhayushhij_mir/Kurganskaya_oblast_8.jpg" TargetMode="Externa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F%D0%B5%D1%81%D0%BE%D0%BA" TargetMode="External"/><Relationship Id="rId3" Type="http://schemas.openxmlformats.org/officeDocument/2006/relationships/hyperlink" Target="https://ru.wikipedia.org/wiki/%D0%A3%D1%80%D0%B0%D0%BD_(%D1%8D%D0%BB%D0%B5%D0%BC%D0%B5%D0%BD%D1%82)" TargetMode="External"/><Relationship Id="rId7" Type="http://schemas.openxmlformats.org/officeDocument/2006/relationships/hyperlink" Target="https://ru.wikipedia.org/wiki/%D0%93%D0%BB%D0%B8%D0%BD%D0%B0" TargetMode="External"/><Relationship Id="rId12" Type="http://schemas.openxmlformats.org/officeDocument/2006/relationships/image" Target="../media/image2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F%D1%80%D0%B8%D1%80%D0%BE%D0%B4%D0%BD%D1%8B%D0%B9_%D0%BA%D0%B0%D0%BC%D0%B5%D0%BD%D1%8C" TargetMode="External"/><Relationship Id="rId11" Type="http://schemas.openxmlformats.org/officeDocument/2006/relationships/image" Target="../media/image28.jpeg"/><Relationship Id="rId5" Type="http://schemas.openxmlformats.org/officeDocument/2006/relationships/hyperlink" Target="https://ru.wikipedia.org/wiki/%D0%9C%D0%B8%D0%BD%D0%B5%D1%80%D0%B0%D0%BB%D1%8C%D0%BD%D0%B0%D1%8F_%D0%B2%D0%BE%D0%B4%D0%B0" TargetMode="External"/><Relationship Id="rId10" Type="http://schemas.openxmlformats.org/officeDocument/2006/relationships/image" Target="../media/image27.jpeg"/><Relationship Id="rId4" Type="http://schemas.openxmlformats.org/officeDocument/2006/relationships/hyperlink" Target="https://ru.wikipedia.org/wiki/%D0%91%D0%B5%D0%BD%D1%82%D0%BE%D0%BD%D0%B8%D1%82" TargetMode="External"/><Relationship Id="rId9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0%D0%BE%D1%81%D1%81%D0%B8%D1%8F" TargetMode="External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A3%D1%80%D0%A4%D0%9E" TargetMode="External"/><Relationship Id="rId5" Type="http://schemas.openxmlformats.org/officeDocument/2006/relationships/hyperlink" Target="https://ru.wikipedia.org/w/index.php?title=%D0%A8%D0%B0%D0%B4%D1%80%D0%B8%D0%BD%D1%81%D0%BA%D0%BE%D0%B5_%D0%BC%D0%B5%D1%81%D1%82%D0%BE%D1%80%D0%BE%D0%B6%D0%B4%D0%B5%D0%BD%D0%B8%D0%B5_%D0%BC%D0%B8%D0%BD%D0%B5%D1%80%D0%B0%D0%BB%D1%8C%D0%BD%D1%8B%D1%85_%D0%B2%D0%BE%D0%B4&amp;action=edit&amp;redlink=1" TargetMode="External"/><Relationship Id="rId4" Type="http://schemas.openxmlformats.org/officeDocument/2006/relationships/hyperlink" Target="https://ru.wikipedia.org/wiki/%D0%93%D0%BB%D0%B8%D0%BD%D0%B0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F%D0%B5%D1%81%D0%BE%D0%BA" TargetMode="External"/><Relationship Id="rId3" Type="http://schemas.openxmlformats.org/officeDocument/2006/relationships/hyperlink" Target="https://ru.wikipedia.org/wiki/%D0%A2%D0%BE%D1%80%D1%84" TargetMode="External"/><Relationship Id="rId7" Type="http://schemas.openxmlformats.org/officeDocument/2006/relationships/hyperlink" Target="https://ru.wikipedia.org/wiki/%D0%9F%D1%80%D0%B8%D1%80%D0%BE%D0%B4%D0%BD%D1%8B%D0%B9_%D0%BA%D0%B0%D0%BC%D0%B5%D0%BD%D1%8C" TargetMode="External"/><Relationship Id="rId12" Type="http://schemas.openxmlformats.org/officeDocument/2006/relationships/hyperlink" Target="https://ru.wikipedia.org/wiki/%D0%A0%D0%BE%D1%81%D1%81%D0%B8%D1%8F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1%D0%B5%D0%BD%D1%82%D0%BE%D0%BD%D0%B8%D1%82" TargetMode="External"/><Relationship Id="rId11" Type="http://schemas.openxmlformats.org/officeDocument/2006/relationships/hyperlink" Target="https://ru.wikipedia.org/wiki/%D0%A3%D1%80%D0%B0%D0%BD_(%D1%8D%D0%BB%D0%B5%D0%BC%D0%B5%D0%BD%D1%82)" TargetMode="External"/><Relationship Id="rId5" Type="http://schemas.openxmlformats.org/officeDocument/2006/relationships/hyperlink" Target="https://ru.wikipedia.org/wiki/%D0%9C%D0%B8%D0%BD%D0%B5%D1%80%D0%B0%D0%BB%D1%8C%D0%BD%D0%B0%D1%8F_%D0%B2%D0%BE%D0%B4%D0%B0" TargetMode="External"/><Relationship Id="rId10" Type="http://schemas.openxmlformats.org/officeDocument/2006/relationships/hyperlink" Target="https://ru.wikipedia.org/wiki/%D0%A2%D0%B8%D1%82%D0%B0%D0%BD_(%D1%8D%D0%BB%D0%B5%D0%BC%D0%B5%D0%BD%D1%82)" TargetMode="External"/><Relationship Id="rId4" Type="http://schemas.openxmlformats.org/officeDocument/2006/relationships/hyperlink" Target="https://ru.wikipedia.org/wiki/%D0%9B%D0%B5%D1%87%D0%B5%D0%B1%D0%BD%D1%8B%D0%B5_%D0%B3%D1%80%D1%8F%D0%B7%D0%B8" TargetMode="External"/><Relationship Id="rId9" Type="http://schemas.openxmlformats.org/officeDocument/2006/relationships/hyperlink" Target="https://ru.wikipedia.org/wiki/%D0%96%D0%B5%D0%BB%D0%B5%D0%B7%D0%BD%D0%B0%D1%8F_%D1%80%D1%83%D0%B4%D0%B0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0%D1%82%D0%BB%D0%B0%D0%BD%D1%82%D0%B8%D1%87%D0%B5%D1%81%D0%BA%D0%B8%D0%B9_%D0%BE%D0%BA%D0%B5%D0%B0%D0%BD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2%D0%BE%D1%81%D1%82%D0%BE%D1%87%D0%BD%D0%B0%D1%8F_%D0%A1%D0%B8%D0%B1%D0%B8%D1%80%D1%8C" TargetMode="External"/><Relationship Id="rId5" Type="http://schemas.openxmlformats.org/officeDocument/2006/relationships/hyperlink" Target="https://ru.wikipedia.org/wiki/%D0%9A%D0%B0%D0%B7%D0%B0%D1%85%D1%81%D1%82%D0%B0%D0%BD" TargetMode="External"/><Relationship Id="rId4" Type="http://schemas.openxmlformats.org/officeDocument/2006/relationships/hyperlink" Target="https://ru.wikipedia.org/wiki/%D0%A3%D1%80%D0%B0%D0%BB%D1%8C%D1%81%D0%BA%D0%B8%D0%B5_%D0%B3%D0%BE%D1%80%D1%8B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8%D1%8E%D0%BB%D1%8C" TargetMode="External"/><Relationship Id="rId2" Type="http://schemas.openxmlformats.org/officeDocument/2006/relationships/hyperlink" Target="https://ru.wikipedia.org/wiki/%D0%AF%D0%BD%D0%B2%D0%B0%D1%80%D1%8C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ru.wikipedia.org/wiki/1952_%D0%B3%D0%BE%D0%B4" TargetMode="External"/><Relationship Id="rId4" Type="http://schemas.openxmlformats.org/officeDocument/2006/relationships/hyperlink" Target="https://ru.wikipedia.org/wiki/1943_%D0%B3%D0%BE%D0%B4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51.jpeg"/><Relationship Id="rId7" Type="http://schemas.openxmlformats.org/officeDocument/2006/relationships/hyperlink" Target="https://&#1089;&#1077;&#1079;&#1086;&#1085;&#1099;-&#1075;&#1086;&#1076;&#1072;.&#1088;&#1092;/sites/default/files/images/okruzhayushhij_mir/Kurganskaya_oblast_2.jpg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E%D0%B7%D0%B5%D1%80%D0%BE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C%D0%B5%D0%B4%D0%B2%D0%B5%D0%B6%D1%8C%D0%B5_%D0%BE%D0%B7%D0%B5%D1%80%D0%BE_(%D0%9A%D1%83%D1%80%D0%B3%D0%B0%D0%BD%D1%81%D0%BA%D0%B0%D1%8F_%D0%BE%D0%B1%D0%BB%D0%B0%D1%81%D1%82%D1%8C)" TargetMode="External"/><Relationship Id="rId13" Type="http://schemas.openxmlformats.org/officeDocument/2006/relationships/hyperlink" Target="https://ru.wikipedia.org/wiki/%D0%9F%D0%BE%D0%BB%D0%BE%D0%B2%D0%B8%D0%BD%D1%81%D0%BA%D0%B8%D0%B9_%D1%80%D0%B0%D0%B9%D0%BE%D0%BD" TargetMode="External"/><Relationship Id="rId18" Type="http://schemas.openxmlformats.org/officeDocument/2006/relationships/hyperlink" Target="https://ru.wikipedia.org/wiki/%D0%90%D1%80%D0%BC%D0%B8%D0%B7%D0%BE%D0%BD%D1%81%D0%BA%D0%B8%D0%B9_%D1%80%D0%B0%D0%B9%D0%BE%D0%BD" TargetMode="External"/><Relationship Id="rId3" Type="http://schemas.openxmlformats.org/officeDocument/2006/relationships/hyperlink" Target="https://ru.wikipedia.org/w/index.php?title=%D0%98%D0%B4%D0%B3%D0%B8%D0%BB%D1%8C%D0%B4%D1%8B&amp;action=edit&amp;redlink=1" TargetMode="External"/><Relationship Id="rId7" Type="http://schemas.openxmlformats.org/officeDocument/2006/relationships/hyperlink" Target="https://ru.wikipedia.org/w/index.php?title=%D0%9C%D0%B0%D0%BB%D1%8B%D0%B9_%D0%9C%D0%B0%D0%BD%D1%8C%D1%8F%D1%81%D1%81&amp;action=edit&amp;redlink=1" TargetMode="External"/><Relationship Id="rId12" Type="http://schemas.openxmlformats.org/officeDocument/2006/relationships/hyperlink" Target="https://ru.wikipedia.org/w/index.php?title=%D0%9F%D0%BE%D0%BB%D0%BE%D0%B2%D0%B8%D0%BD%D0%BD%D0%BE%D0%B5_(%D0%BE%D0%B7%D0%B5%D1%80%D0%BE)&amp;action=edit&amp;redlink=1" TargetMode="External"/><Relationship Id="rId17" Type="http://schemas.openxmlformats.org/officeDocument/2006/relationships/hyperlink" Target="https://ru.wikipedia.org/wiki/%D0%9C%D0%BE%D0%BA%D1%80%D0%BE%D1%83%D1%81%D0%BE%D0%B2%D1%81%D0%BA%D0%B8%D0%B9_%D1%80%D0%B0%D0%B9%D0%BE%D0%BD" TargetMode="External"/><Relationship Id="rId2" Type="http://schemas.openxmlformats.org/officeDocument/2006/relationships/notesSlide" Target="../notesSlides/notesSlide25.xml"/><Relationship Id="rId16" Type="http://schemas.openxmlformats.org/officeDocument/2006/relationships/hyperlink" Target="https://ru.wikipedia.org/w/index.php?title=%D0%A7%D1%91%D1%80%D0%BD%D0%BE%D0%B5_%D0%BE%D0%B7%D0%B5%D1%80%D0%BE_(%D0%9A%D1%83%D1%80%D0%B3%D0%B0%D0%BD%D1%81%D0%BA%D0%B0%D1%8F_%D0%BE%D0%B1%D0%BB%D0%B0%D1%81%D1%82%D1%8C)&amp;action=edit&amp;redlink=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2%D0%B0%D1%80%D0%B3%D0%B0%D1%88%D0%B8%D0%BD%D1%81%D0%BA%D0%B8%D0%B9_%D1%80%D0%B0%D0%B9%D0%BE%D0%BD" TargetMode="External"/><Relationship Id="rId11" Type="http://schemas.openxmlformats.org/officeDocument/2006/relationships/hyperlink" Target="https://ru.wikipedia.org/wiki/%D0%AE%D1%80%D0%B3%D0%B0%D0%BC%D1%8B%D1%88%D1%81%D0%BA%D0%B8%D0%B9_%D1%80%D0%B0%D0%B9%D0%BE%D0%BD" TargetMode="External"/><Relationship Id="rId5" Type="http://schemas.openxmlformats.org/officeDocument/2006/relationships/hyperlink" Target="https://ru.wikipedia.org/w/index.php?title=%D0%9C%D0%B0%D0%BD%D1%8C%D1%8F%D1%81%D1%81&amp;action=edit&amp;redlink=1" TargetMode="External"/><Relationship Id="rId15" Type="http://schemas.openxmlformats.org/officeDocument/2006/relationships/hyperlink" Target="https://ru.wikipedia.org/wiki/%D0%9A%D0%B0%D1%80%D0%B3%D0%B0%D0%BF%D0%BE%D0%BB%D1%8C%D1%81%D0%BA%D0%B8%D0%B9_%D1%80%D0%B0%D0%B9%D0%BE%D0%BD" TargetMode="External"/><Relationship Id="rId10" Type="http://schemas.openxmlformats.org/officeDocument/2006/relationships/hyperlink" Target="https://ru.wikipedia.org/w/index.php?title=%D0%9E%D0%BA%D1%83%D0%BD%D1%91%D0%B2%D1%81%D0%BA%D0%BE%D0%B5&amp;action=edit&amp;redlink=1" TargetMode="External"/><Relationship Id="rId19" Type="http://schemas.openxmlformats.org/officeDocument/2006/relationships/hyperlink" Target="https://ru.wikipedia.org/wiki/%D0%A2%D1%8E%D0%BC%D0%B5%D0%BD%D1%81%D0%BA%D0%B0%D1%8F_%D0%BE%D0%B1%D0%BB%D0%B0%D1%81%D1%82%D1%8C" TargetMode="External"/><Relationship Id="rId4" Type="http://schemas.openxmlformats.org/officeDocument/2006/relationships/hyperlink" Target="https://ru.wikipedia.org/wiki/%D0%A1%D0%B0%D1%84%D0%B0%D0%BA%D1%83%D0%BB%D0%B5%D0%B2%D1%81%D0%BA%D0%B8%D0%B9_%D1%80%D0%B0%D0%B9%D0%BE%D0%BD" TargetMode="External"/><Relationship Id="rId9" Type="http://schemas.openxmlformats.org/officeDocument/2006/relationships/hyperlink" Target="https://ru.wikipedia.org/wiki/%D0%9F%D0%B5%D1%82%D1%83%D1%85%D0%BE%D0%B2%D1%81%D0%BA%D0%B8%D0%B9_%D1%80%D0%B0%D0%B9%D0%BE%D0%BD" TargetMode="External"/><Relationship Id="rId14" Type="http://schemas.openxmlformats.org/officeDocument/2006/relationships/hyperlink" Target="https://ru.wikipedia.org/w/index.php?title=%D0%A1%D0%B0%D0%BB%D1%82%D0%BE%D1%81%D0%B0%D1%80%D0%B0%D0%B9%D1%81%D0%BA%D0%BE%D0%B5&amp;action=edit&amp;redlink=1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0%D0%BE%D1%81%D1%81%D0%B8%D1%8F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hyperlink" Target="https://ru.wikipedia.org/wiki/%D0%9C%D0%B5%D0%B4%D0%B2%D0%B5%D0%B6%D1%8C%D0%B5_%D0%BE%D0%B7%D0%B5%D1%80%D0%BE_(%D0%9A%D1%83%D1%80%D0%B3%D0%B0%D0%BD%D1%81%D0%BA%D0%B0%D1%8F_%D0%BE%D0%B1%D0%BB%D0%B0%D1%81%D1%82%D1%8C)" TargetMode="Externa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image" Target="../media/image61.jpe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3%D1%80%D0%B0%D0%BB%D1%8C%D1%81%D0%BA%D0%B8%D0%B5_%D0%B3%D0%BE%D1%80%D1%8B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jpeg"/><Relationship Id="rId3" Type="http://schemas.openxmlformats.org/officeDocument/2006/relationships/hyperlink" Target="https://ru.wikipedia.org/wiki/%D0%9C%D0%B5%D0%B4%D0%B2%D0%B5%D0%B6%D1%8C%D0%B5_%D0%BE%D0%B7%D0%B5%D1%80%D0%BE_(%D0%9A%D1%83%D1%80%D0%B3%D0%B0%D0%BD%D1%81%D0%BA%D0%B0%D1%8F_%D0%BE%D0%B1%D0%BB%D0%B0%D1%81%D1%82%D1%8C)" TargetMode="External"/><Relationship Id="rId7" Type="http://schemas.openxmlformats.org/officeDocument/2006/relationships/image" Target="../media/image73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4" Type="http://schemas.openxmlformats.org/officeDocument/2006/relationships/image" Target="../media/image70.jpeg"/><Relationship Id="rId9" Type="http://schemas.openxmlformats.org/officeDocument/2006/relationships/image" Target="../media/image75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7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5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1%D0%B5%D0%BB%D1%8C%D1%81%D0%BA%D0%BE%D1%85%D0%BE%D0%B7%D1%8F%D0%B9%D1%81%D1%82%D0%B2%D0%B5%D0%BD%D0%BD%D1%8B%D0%B5_%D1%83%D0%B3%D0%BE%D0%B4%D1%8C%D1%8F" TargetMode="Externa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ru.wikipedia.org/wiki/%D0%9B%D0%B5%D1%81" TargetMode="Externa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A%D1%83%D1%80%D0%B3%D0%B0%D0%BD%D1%81%D0%BA%D0%B8%D0%B9_%D0%BC%D0%B0%D1%88%D0%B8%D0%BD%D0%BE%D1%81%D1%82%D1%80%D0%BE%D0%B8%D1%82%D0%B5%D0%BB%D1%8C%D0%BD%D1%8B%D0%B9_%D0%B7%D0%B0%D0%B2%D0%BE%D0%B4" TargetMode="External"/><Relationship Id="rId3" Type="http://schemas.openxmlformats.org/officeDocument/2006/relationships/hyperlink" Target="https://ru.wikipedia.org/wiki/%D0%AD%D0%BA%D0%BE%D0%BD%D0%BE%D0%BC%D0%B8%D0%BA%D0%B0_%D0%9A%D1%83%D1%80%D0%B3%D0%B0%D0%BD%D1%81%D0%BA%D0%BE%D0%B9_%D0%BE%D0%B1%D0%BB%D0%B0%D1%81%D1%82%D0%B8" TargetMode="External"/><Relationship Id="rId7" Type="http://schemas.openxmlformats.org/officeDocument/2006/relationships/hyperlink" Target="https://ru.wikipedia.org/wiki/%D0%A8%D0%B0%D0%B4%D1%80%D0%B8%D0%BD%D1%81%D0%BA%D0%B8%D0%B9_%D0%B0%D0%B2%D1%82%D0%BE%D0%B0%D0%B3%D1%80%D0%B5%D0%B3%D0%B0%D1%82%D0%BD%D1%8B%D0%B9_%D0%B7%D0%B0%D0%B2%D0%BE%D0%B4" TargetMode="Externa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A%D1%83%D1%80%D0%B3%D0%B0%D0%BD%D1%81%D0%BA%D0%B8%D0%B9_%D0%B7%D0%B0%D0%B2%D0%BE%D0%B4_%D0%BA%D0%BE%D0%BB%D1%91%D1%81%D0%BD%D1%8B%D1%85_%D1%82%D1%8F%D0%B3%D0%B0%D1%87%D0%B5%D0%B9" TargetMode="External"/><Relationship Id="rId11" Type="http://schemas.openxmlformats.org/officeDocument/2006/relationships/hyperlink" Target="https://ru.wikipedia.org/wiki/%D0%A1%D0%B8%D0%BD%D1%82%D0%B5%D0%B7_(%D0%B7%D0%B0%D0%B2%D0%BE%D0%B4,_%D0%9A%D1%83%D1%80%D0%B3%D0%B0%D0%BD)" TargetMode="External"/><Relationship Id="rId5" Type="http://schemas.openxmlformats.org/officeDocument/2006/relationships/hyperlink" Target="https://ru.wikipedia.org/wiki/%D0%9A%D1%83%D1%80%D0%B3%D0%B0%D0%BD%D1%81%D0%BA%D0%B8%D0%B9_%D0%B7%D0%B0%D0%B2%D0%BE%D0%B4_%D0%B4%D0%BE%D1%80%D0%BE%D0%B6%D0%BD%D1%8B%D1%85_%D0%BC%D0%B0%D1%88%D0%B8%D0%BD" TargetMode="External"/><Relationship Id="rId10" Type="http://schemas.openxmlformats.org/officeDocument/2006/relationships/hyperlink" Target="https://ru.wikipedia.org/wiki/%D0%9A%D1%83%D1%80%D0%B3%D0%B0%D0%BD%D1%81%D0%BA%D0%B8%D0%B9_%D0%B0%D0%B2%D1%82%D0%BE%D0%B1%D1%83%D1%81%D0%BD%D1%8B%D0%B9_%D0%B7%D0%B0%D0%B2%D0%BE%D0%B4" TargetMode="External"/><Relationship Id="rId4" Type="http://schemas.openxmlformats.org/officeDocument/2006/relationships/hyperlink" Target="https://ru.wikipedia.org/wiki/%D0%9F%D1%80%D0%BE%D0%BC%D1%8B%D1%88%D0%BB%D0%B5%D0%BD%D0%BD%D0%BE%D1%81%D1%82%D1%8C" TargetMode="External"/><Relationship Id="rId9" Type="http://schemas.openxmlformats.org/officeDocument/2006/relationships/hyperlink" Target="https://ru.wikipedia.org/wiki/%D0%9A%D1%83%D1%80%D0%B3%D0%B0%D0%BD%D1%85%D0%B8%D0%BC%D0%BC%D0%B0%D1%88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7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jpeg"/><Relationship Id="rId3" Type="http://schemas.openxmlformats.org/officeDocument/2006/relationships/image" Target="../media/image89.jpeg"/><Relationship Id="rId7" Type="http://schemas.openxmlformats.org/officeDocument/2006/relationships/image" Target="../media/image93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jpeg"/><Relationship Id="rId5" Type="http://schemas.openxmlformats.org/officeDocument/2006/relationships/image" Target="../media/image91.jpeg"/><Relationship Id="rId4" Type="http://schemas.openxmlformats.org/officeDocument/2006/relationships/image" Target="../media/image90.jpe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hyperlink" Target="https://yandex.ru/images/search?text=&#1079;&#1085;&#1072;&#1084;&#1077;&#1085;&#1080;&#1090;&#1099;&#1077;%20&#1083;&#1102;&#1076;&#1080;%20&#1082;&#1091;&#1088;&#1075;&#1072;&#1085;&#1089;&#1082;&#1086;&#1081;%20&#1086;&#1073;&#1083;&#1072;&#1089;&#1090;&#1080;%20&#1092;&#1086;&#1090;&#1086;" TargetMode="External"/><Relationship Id="rId3" Type="http://schemas.openxmlformats.org/officeDocument/2006/relationships/hyperlink" Target="https://www.kurgan-city.ru/city/info/nws/921/918529/" TargetMode="External"/><Relationship Id="rId7" Type="http://schemas.openxmlformats.org/officeDocument/2006/relationships/hyperlink" Target="https://yandex.ru/search/?clid=2255395-225&amp;win" TargetMode="Externa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kurgan.bezformata.com/listnews/oblast-nagrazhdena-ordenom-lenina/62117027" TargetMode="External"/><Relationship Id="rId5" Type="http://schemas.openxmlformats.org/officeDocument/2006/relationships/hyperlink" Target="https://www.google.com/search?q=%D0%BA%D1%83%D1%80%D0%B3%D0%B0%D0%BD%D1%81%D0%BA%D0%B0%D1%8F+%D0%BE%D0%B1%D0%BB%D0%B0%D1%81%D1%82%D1%8C+%D0%BD%D0%B0+%D0%B3%D0%B5%D0%BE%D0%B3%D1%80+%D0%BA%D0%B0%D1%80%D1%82%D0%B5+%D1%80%D0%BE%D1%81%D1%81%D0%B8%D0%B8&amp;tbm" TargetMode="External"/><Relationship Id="rId4" Type="http://schemas.openxmlformats.org/officeDocument/2006/relationships/hyperlink" Target="https://www.tripadvisor.ru/Hotel_Review-g2384814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2%D0%B5%D1%80%D1%85%D0%BE%D0%B2%D0%BD%D1%8B%D0%B9_%D0%A1%D0%BE%D0%B2%D0%B5%D1%82_%D0%A1%D0%A1%D0%A1%D0%A0" TargetMode="External"/><Relationship Id="rId7" Type="http://schemas.openxmlformats.org/officeDocument/2006/relationships/hyperlink" Target="https://ru.wikipedia.org/wiki/%D0%9E%D0%BC%D1%81%D0%BA%D0%B0%D1%8F_%D0%BE%D0%B1%D0%BB%D0%B0%D1%81%D1%82%D1%8C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A7%D0%B5%D0%BB%D1%8F%D0%B1%D0%B8%D0%BD%D1%81%D0%BA%D0%B0%D1%8F_%D0%BE%D0%B1%D0%BB%D0%B0%D1%81%D1%82%D1%8C" TargetMode="External"/><Relationship Id="rId5" Type="http://schemas.openxmlformats.org/officeDocument/2006/relationships/hyperlink" Target="https://ru.wikipedia.org/wiki/1943_%D0%B3%D0%BE%D0%B4" TargetMode="External"/><Relationship Id="rId4" Type="http://schemas.openxmlformats.org/officeDocument/2006/relationships/hyperlink" Target="https://ru.wikipedia.org/wiki/6_%D1%84%D0%B5%D0%B2%D1%80%D0%B0%D0%BB%D1%8F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bigenc.ru/geography/text/2124939" TargetMode="External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Презентация на тему: </a:t>
            </a:r>
            <a:br>
              <a:rPr lang="ru-RU" dirty="0"/>
            </a:br>
            <a:r>
              <a:rPr lang="ru-RU" dirty="0"/>
              <a:t>«Мое Зауралье».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943917"/>
          </a:xfrm>
        </p:spPr>
        <p:txBody>
          <a:bodyPr>
            <a:normAutofit fontScale="92500" lnSpcReduction="10000"/>
          </a:bodyPr>
          <a:lstStyle/>
          <a:p>
            <a:r>
              <a:rPr lang="ru-RU" i="1" dirty="0"/>
              <a:t>Численность населения</a:t>
            </a:r>
            <a:r>
              <a:rPr lang="ru-RU" dirty="0"/>
              <a:t> — 834 701</a:t>
            </a:r>
            <a:r>
              <a:rPr lang="ru-RU" baseline="30000" dirty="0"/>
              <a:t> </a:t>
            </a:r>
            <a:r>
              <a:rPr lang="ru-RU" dirty="0"/>
              <a:t>чел. (2019г.).</a:t>
            </a:r>
          </a:p>
          <a:p>
            <a:r>
              <a:rPr lang="ru-RU" dirty="0"/>
              <a:t>Большинство населения области составляют русские (91,4%).</a:t>
            </a:r>
          </a:p>
          <a:p>
            <a:r>
              <a:rPr lang="ru-RU" dirty="0"/>
              <a:t>Проживают также </a:t>
            </a:r>
          </a:p>
          <a:p>
            <a:r>
              <a:rPr lang="ru-RU" dirty="0"/>
              <a:t>татары (2%), </a:t>
            </a:r>
          </a:p>
          <a:p>
            <a:r>
              <a:rPr lang="ru-RU" dirty="0"/>
              <a:t>башкиры (1,5%), </a:t>
            </a:r>
          </a:p>
          <a:p>
            <a:r>
              <a:rPr lang="ru-RU" dirty="0"/>
              <a:t>казахи (1,4%), </a:t>
            </a:r>
          </a:p>
          <a:p>
            <a:r>
              <a:rPr lang="ru-RU" dirty="0"/>
              <a:t>украинцы (1,1%), </a:t>
            </a:r>
          </a:p>
          <a:p>
            <a:r>
              <a:rPr lang="ru-RU" dirty="0"/>
              <a:t>мордва и мол-</a:t>
            </a:r>
          </a:p>
          <a:p>
            <a:r>
              <a:rPr lang="ru-RU" dirty="0" err="1"/>
              <a:t>даване</a:t>
            </a:r>
            <a:r>
              <a:rPr lang="ru-RU" dirty="0"/>
              <a:t> (по 1%),</a:t>
            </a:r>
          </a:p>
          <a:p>
            <a:r>
              <a:rPr lang="ru-RU" dirty="0"/>
              <a:t>белорусы, удмурты, </a:t>
            </a:r>
          </a:p>
          <a:p>
            <a:r>
              <a:rPr lang="ru-RU" dirty="0"/>
              <a:t>чуваши и немцы </a:t>
            </a:r>
          </a:p>
          <a:p>
            <a:r>
              <a:rPr lang="ru-RU" dirty="0"/>
              <a:t>(2002, перепись). </a:t>
            </a:r>
          </a:p>
          <a:p>
            <a:endParaRPr lang="ru-RU" dirty="0"/>
          </a:p>
        </p:txBody>
      </p:sp>
      <p:pic>
        <p:nvPicPr>
          <p:cNvPr id="6" name="Picture 2" descr="D:\Users\катя\Downloads\нац состав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7453" y="2133600"/>
            <a:ext cx="4590100" cy="3657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943917"/>
          </a:xfrm>
        </p:spPr>
        <p:txBody>
          <a:bodyPr/>
          <a:lstStyle/>
          <a:p>
            <a:r>
              <a:rPr lang="ru-RU" dirty="0"/>
              <a:t>Административный </a:t>
            </a:r>
          </a:p>
          <a:p>
            <a:r>
              <a:rPr lang="ru-RU" dirty="0"/>
              <a:t>центр области – </a:t>
            </a:r>
          </a:p>
          <a:p>
            <a:r>
              <a:rPr lang="ru-RU" u="sng" dirty="0"/>
              <a:t>город Курган</a:t>
            </a:r>
            <a:r>
              <a:rPr lang="ru-RU" dirty="0"/>
              <a:t>, </a:t>
            </a:r>
          </a:p>
          <a:p>
            <a:r>
              <a:rPr lang="ru-RU" dirty="0"/>
              <a:t>крупный </a:t>
            </a:r>
          </a:p>
          <a:p>
            <a:r>
              <a:rPr lang="ru-RU" dirty="0"/>
              <a:t>промышленный, </a:t>
            </a:r>
          </a:p>
          <a:p>
            <a:r>
              <a:rPr lang="ru-RU" dirty="0"/>
              <a:t>культурный и </a:t>
            </a:r>
          </a:p>
          <a:p>
            <a:r>
              <a:rPr lang="ru-RU" dirty="0"/>
              <a:t>научный центр </a:t>
            </a:r>
          </a:p>
          <a:p>
            <a:r>
              <a:rPr lang="ru-RU" dirty="0"/>
              <a:t>Зауралья.</a:t>
            </a:r>
          </a:p>
          <a:p>
            <a:endParaRPr lang="ru-RU" dirty="0"/>
          </a:p>
        </p:txBody>
      </p:sp>
      <p:pic>
        <p:nvPicPr>
          <p:cNvPr id="4" name="Рисунок 3" descr="ÐÐ°ÑÑÐ¸Ð½ÐºÐ¸ Ð¿Ð¾ Ð·Ð°Ð¿ÑÐ¾ÑÑ ÐºÐ°ÑÑÐ¸Ð½ÐºÐ¸ Ð³Ð¾ÑÐ¾Ð´Ð° ÐºÑÑÐ³Ð°Ð½Ð°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381000"/>
            <a:ext cx="32004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ÐÐ°ÑÑÐ¸Ð½ÐºÐ¸ Ð¿Ð¾ Ð·Ð°Ð¿ÑÐ¾ÑÑ ÐºÐ°ÑÑÐ¸Ð½ÐºÐ¸ Ð³Ð¾ÑÐ¾Ð´Ð° ÐºÑÑÐ³Ð°Ð½Ð°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05600" y="2209800"/>
            <a:ext cx="2105025" cy="17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ÐÐ°ÑÑÐ¸Ð½ÐºÐ¸ Ð¿Ð¾ Ð·Ð°Ð¿ÑÐ¾ÑÑ ÐºÐ°ÑÑÐ¸Ð½ÐºÐ¸ Ð³Ð¾ÑÐ¾Ð´Ð° ÐºÑÑÐ³Ð°Ð½Ð°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5000" y="4191000"/>
            <a:ext cx="2609850" cy="199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ÐÐ°ÑÑÐ¸Ð½ÐºÐ¸ Ð¿Ð¾ Ð·Ð°Ð¿ÑÐ¾ÑÑ ÐºÐ°ÑÑÐ¸Ð½ÐºÐ¸ Ð³Ð¾ÑÐ¾Ð´Ð° ÐºÑÑÐ³Ð°Ð½Ð°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91000" y="2209800"/>
            <a:ext cx="2228751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ÐÐ°ÑÑÐ¸Ð½ÐºÐ¸ Ð¿Ð¾ Ð·Ð°Ð¿ÑÐ¾ÑÑ ÐºÐ°ÑÑÐ¸Ð½ÐºÐ¸ Ð³Ð¾ÑÐ¾Ð´Ð° ÐºÑÑÐ³Ð°Ð½Ð°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334000" y="4267200"/>
            <a:ext cx="2819400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400" y="228600"/>
            <a:ext cx="8229600" cy="3505200"/>
          </a:xfrm>
        </p:spPr>
        <p:txBody>
          <a:bodyPr>
            <a:normAutofit fontScale="85000" lnSpcReduction="10000"/>
          </a:bodyPr>
          <a:lstStyle/>
          <a:p>
            <a:r>
              <a:rPr lang="ru-RU" b="1" u="sng" dirty="0"/>
              <a:t>Рельеф</a:t>
            </a:r>
            <a:endParaRPr lang="ru-RU" u="sng" dirty="0"/>
          </a:p>
          <a:p>
            <a:pPr>
              <a:buNone/>
            </a:pPr>
            <a:r>
              <a:rPr lang="ru-RU" sz="5100" dirty="0"/>
              <a:t>   </a:t>
            </a:r>
            <a:r>
              <a:rPr lang="ru-RU" sz="3800" dirty="0"/>
              <a:t>Курганская область находится на </a:t>
            </a:r>
            <a:r>
              <a:rPr lang="ru-RU" sz="3800" dirty="0" err="1"/>
              <a:t>Западно_</a:t>
            </a:r>
            <a:r>
              <a:rPr lang="ru-RU" sz="3800" dirty="0"/>
              <a:t> Сибирской равнине. Равнина слабо наклонена на северо-восток от 186 м до 57 м и пересечена неглубокими, но широкими речными долинами, склоны которых осложнены оврагами. </a:t>
            </a:r>
          </a:p>
        </p:txBody>
      </p:sp>
      <p:pic>
        <p:nvPicPr>
          <p:cNvPr id="5" name="Рисунок 4" descr="https://bigenc.ru/media/2016/10/27/1235204935/18280.jpg.262x-.png">
            <a:hlinkClick r:id="rId3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76800" y="3733800"/>
            <a:ext cx="36576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Ð Ð¾ÑÑÐ¸Ñ - ÐÑÑÐ³Ð°Ð½ÑÐºÐ°Ñ Ð¾Ð±Ð»Ð°ÑÑÑ. Ð¤Ð¾ÑÐ¾ â6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90600" y="3733800"/>
            <a:ext cx="317500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601"/>
            <a:ext cx="8229600" cy="3200400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Местность изобилует множеством котловин, придающих неповторимый облик краю. Эти низины, или так называемые блюдца, большей частью заняты водой, образуют на </a:t>
            </a:r>
            <a:r>
              <a:rPr lang="ru-RU" dirty="0" err="1"/>
              <a:t>северо</a:t>
            </a:r>
            <a:r>
              <a:rPr lang="ru-RU" dirty="0"/>
              <a:t>- востоке озера и болота, а на юге находятся солончаки. Изменение поверхности  идет постоянно: от таяния снега, разливов рек, от дождей.</a:t>
            </a:r>
          </a:p>
        </p:txBody>
      </p:sp>
      <p:pic>
        <p:nvPicPr>
          <p:cNvPr id="6" name="Рисунок 5" descr="https://bigenc.ru/media/2016/10/27/1235205071/18281.jpg.262x-.png">
            <a:hlinkClick r:id="rId3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90600" y="3581400"/>
            <a:ext cx="38862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xn----8sbiecm6bhdx8i.xn--p1ai/sites/default/files/resize/images/okruzhayushhij_mir/Kurganskaya_oblast_8-640x293.jpg">
            <a:hlinkClick r:id="rId5"/>
          </p:cNvPr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05400" y="3581400"/>
            <a:ext cx="35814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601"/>
            <a:ext cx="8229600" cy="2819399"/>
          </a:xfrm>
        </p:spPr>
        <p:txBody>
          <a:bodyPr>
            <a:normAutofit fontScale="85000" lnSpcReduction="20000"/>
          </a:bodyPr>
          <a:lstStyle/>
          <a:p>
            <a:r>
              <a:rPr lang="ru-RU" b="1" u="sng" dirty="0"/>
              <a:t>Полезные ископаемые</a:t>
            </a:r>
          </a:p>
          <a:p>
            <a:r>
              <a:rPr lang="ru-RU" dirty="0"/>
              <a:t>Область располагает богатыми минерально-сырьевыми ресурсами. В области ведется добыча следующих полезных ископаемых: </a:t>
            </a:r>
          </a:p>
          <a:p>
            <a:r>
              <a:rPr lang="ru-RU" dirty="0">
                <a:hlinkClick r:id="rId3" tooltip="Уран (элемент)"/>
              </a:rPr>
              <a:t>урана</a:t>
            </a:r>
            <a:r>
              <a:rPr lang="ru-RU" dirty="0"/>
              <a:t>, </a:t>
            </a:r>
            <a:r>
              <a:rPr lang="ru-RU" dirty="0" err="1">
                <a:hlinkClick r:id="rId4" tooltip="Бентонит"/>
              </a:rPr>
              <a:t>бентонитовых</a:t>
            </a:r>
            <a:r>
              <a:rPr lang="ru-RU" dirty="0">
                <a:hlinkClick r:id="rId4" tooltip="Бентонит"/>
              </a:rPr>
              <a:t> глин</a:t>
            </a:r>
            <a:r>
              <a:rPr lang="ru-RU" dirty="0"/>
              <a:t>, </a:t>
            </a:r>
            <a:r>
              <a:rPr lang="ru-RU" dirty="0">
                <a:hlinkClick r:id="rId5" tooltip="Минеральная вода"/>
              </a:rPr>
              <a:t>минеральных и питьевых подземных вод</a:t>
            </a:r>
            <a:r>
              <a:rPr lang="ru-RU" dirty="0"/>
              <a:t>, </a:t>
            </a:r>
          </a:p>
          <a:p>
            <a:r>
              <a:rPr lang="ru-RU" dirty="0">
                <a:hlinkClick r:id="rId6" tooltip="Природный камень"/>
              </a:rPr>
              <a:t>строительных камней</a:t>
            </a:r>
            <a:r>
              <a:rPr lang="ru-RU" dirty="0"/>
              <a:t>, </a:t>
            </a:r>
            <a:r>
              <a:rPr lang="ru-RU" dirty="0">
                <a:hlinkClick r:id="rId7" tooltip="Глина"/>
              </a:rPr>
              <a:t>кирпичных глин</a:t>
            </a:r>
            <a:r>
              <a:rPr lang="ru-RU" dirty="0"/>
              <a:t>, </a:t>
            </a:r>
            <a:r>
              <a:rPr lang="ru-RU" dirty="0">
                <a:hlinkClick r:id="rId8" tooltip="Песок"/>
              </a:rPr>
              <a:t>строительных песков</a:t>
            </a:r>
            <a:r>
              <a:rPr lang="ru-RU" dirty="0"/>
              <a:t>.</a:t>
            </a:r>
            <a:endParaRPr lang="ru-RU" u="sng" dirty="0"/>
          </a:p>
        </p:txBody>
      </p:sp>
      <p:pic>
        <p:nvPicPr>
          <p:cNvPr id="4" name="Рисунок 3" descr="ÐÑÑÐ¿Ð½ÐµÐ¹ÑÐ¸Ðµ Ð¼ÐµÑÑÐ¾ÑÐ¾Ð¶Ð´ÐµÐ½Ð¸Ñ Ð¿Ð¾Ð»ÐµÐ·Ð½ÑÑ Ð¸ÑÐºÐ¾Ð¿Ð°ÐµÐ¼ÑÑ Ð² ÑÐµÐ½ÑÑÐ°Ð»ÑÐ½Ð¾Ð¹ Ð Ð¾ÑÑÐ¸Ð¸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295400" y="3124200"/>
            <a:ext cx="32766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2" descr="ÐÐ±Ð¾Ð·Ð½Ð°ÑÐµÐ½Ð¸Ðµ Ð¿Ð¾Ð»ÐµÐ·Ð½ÑÑ Ð¸ÑÐºÐ¾Ð¿Ð°ÐµÐ¼ÑÑ Ð½Ð° ÐºÐ°ÑÑÐµ, ÑÑÐ»Ð¾Ð²Ð½ÑÐµ Ð·Ð½Ð°ÐºÐ¸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410200" y="4572000"/>
            <a:ext cx="3048000" cy="1776845"/>
          </a:xfrm>
          <a:prstGeom prst="rect">
            <a:avLst/>
          </a:prstGeom>
          <a:noFill/>
        </p:spPr>
      </p:pic>
      <p:pic>
        <p:nvPicPr>
          <p:cNvPr id="22534" name="Picture 6" descr="Ð ÑÐ´Ð½ÑÐµ Ð¿Ð¾Ð»ÐµÐ·Ð½ÑÐµ Ð¸ÑÐºÐ¾Ð¿Ð°ÐµÐ¼ÑÐµ: ÑÑÐ¾ ÑÑÐ¾ ÑÐ°ÐºÐ¾Ðµ, ÐºÐ°Ðº Ð¸Ñ Ð´Ð¾Ð±ÑÐ²Ð°ÑÑ, Ð¿ÑÐ¸Ð¼ÐµÑÑ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295400" y="4876800"/>
            <a:ext cx="3251805" cy="1415619"/>
          </a:xfrm>
          <a:prstGeom prst="rect">
            <a:avLst/>
          </a:prstGeom>
          <a:noFill/>
        </p:spPr>
      </p:pic>
      <p:pic>
        <p:nvPicPr>
          <p:cNvPr id="8" name="Рисунок 7" descr="Ð ÑÐ´Ð½ÑÐµ Ð¿Ð¾Ð»ÐµÐ·Ð½ÑÐµ Ð¸ÑÐºÐ¾Ð¿Ð°ÐµÐ¼ÑÐµ: ÑÑÐ¾ ÑÑÐ¾ ÑÐ°ÐºÐ¾Ðµ, ÐºÐ°Ðº Ð¸Ñ Ð´Ð¾Ð±ÑÐ²Ð°ÑÑ, Ð¿ÑÐ¸Ð¼ÐµÑÑ"/>
          <p:cNvPicPr/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334000" y="2819400"/>
            <a:ext cx="3061157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2401"/>
            <a:ext cx="8229600" cy="2667000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. Курганская область является одним из уранодобывающих регионов </a:t>
            </a:r>
            <a:r>
              <a:rPr lang="ru-RU" dirty="0">
                <a:hlinkClick r:id="rId3" tooltip="Россия"/>
              </a:rPr>
              <a:t>России</a:t>
            </a:r>
            <a:r>
              <a:rPr lang="ru-RU" dirty="0"/>
              <a:t>, запасы </a:t>
            </a:r>
            <a:r>
              <a:rPr lang="ru-RU" dirty="0" err="1">
                <a:hlinkClick r:id="rId4" tooltip="Глина"/>
              </a:rPr>
              <a:t>бентонитовых</a:t>
            </a:r>
            <a:r>
              <a:rPr lang="ru-RU" dirty="0">
                <a:hlinkClick r:id="rId4" tooltip="Глина"/>
              </a:rPr>
              <a:t> глин</a:t>
            </a:r>
            <a:r>
              <a:rPr lang="ru-RU" dirty="0"/>
              <a:t> составляет около 20 % запасов </a:t>
            </a:r>
            <a:r>
              <a:rPr lang="ru-RU" dirty="0">
                <a:hlinkClick r:id="rId3" tooltip="Россия"/>
              </a:rPr>
              <a:t>России</a:t>
            </a:r>
            <a:r>
              <a:rPr lang="ru-RU" dirty="0"/>
              <a:t>, </a:t>
            </a:r>
            <a:r>
              <a:rPr lang="ru-RU" dirty="0" err="1">
                <a:hlinkClick r:id="rId5" tooltip="Шадринское месторождение минеральных вод (страница отсутствует)"/>
              </a:rPr>
              <a:t>Шадринское</a:t>
            </a:r>
            <a:r>
              <a:rPr lang="ru-RU" dirty="0">
                <a:hlinkClick r:id="rId5" tooltip="Шадринское месторождение минеральных вод (страница отсутствует)"/>
              </a:rPr>
              <a:t> месторождение минеральных вод</a:t>
            </a:r>
            <a:r>
              <a:rPr lang="ru-RU" dirty="0"/>
              <a:t>   считается уникальным в </a:t>
            </a:r>
            <a:r>
              <a:rPr lang="ru-RU" dirty="0">
                <a:hlinkClick r:id="rId6" tooltip="УрФО"/>
              </a:rPr>
              <a:t>Уральском федеральном округе</a:t>
            </a:r>
            <a:r>
              <a:rPr lang="ru-RU" dirty="0"/>
              <a:t>.</a:t>
            </a:r>
          </a:p>
          <a:p>
            <a:r>
              <a:rPr lang="ru-RU" dirty="0"/>
              <a:t>Стали востребованными месторождения железных руд области. </a:t>
            </a:r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94688" y="2438400"/>
            <a:ext cx="6006387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943917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Таблица полезных ископаемых Курганской области</a:t>
            </a:r>
          </a:p>
          <a:p>
            <a:pPr algn="ctr"/>
            <a:endParaRPr lang="ru-RU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24000" y="1397000"/>
          <a:ext cx="6096000" cy="4556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1600" u="none" kern="120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  <a:hlinkClick r:id="rId3" tooltip="Торф"/>
                        </a:rPr>
                        <a:t>Торф</a:t>
                      </a:r>
                      <a:endParaRPr lang="ru-RU" sz="1600" u="none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17, 7 (млн. тонн)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1600" u="none" kern="120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  <a:hlinkClick r:id="rId4" tooltip="Лечебные грязи"/>
                        </a:rPr>
                        <a:t>Лечебные грязи</a:t>
                      </a:r>
                      <a:endParaRPr lang="ru-RU" sz="1600" u="none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19 (млн. м. куб.)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1600" u="none" kern="120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  <a:hlinkClick r:id="rId5" tooltip="Минеральная вода"/>
                        </a:rPr>
                        <a:t>Минеральные подземные воды</a:t>
                      </a:r>
                      <a:endParaRPr lang="ru-RU" sz="1600" u="none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182, 5 (м. куб./сутки)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1600" u="none" kern="1200" dirty="0" err="1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  <a:hlinkClick r:id="rId6" tooltip="Бентонит"/>
                        </a:rPr>
                        <a:t>Бентонитовые</a:t>
                      </a:r>
                      <a:r>
                        <a:rPr kumimoji="0" lang="ru-RU" sz="1600" u="none" kern="120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  <a:hlinkClick r:id="rId6" tooltip="Бентонит"/>
                        </a:rPr>
                        <a:t> глины</a:t>
                      </a:r>
                      <a:endParaRPr lang="ru-RU" sz="1600" u="none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(млн. тонн)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u="none" kern="120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  <a:hlinkClick r:id="rId7" tooltip="Природный камень"/>
                        </a:rPr>
                        <a:t>Камни строительные</a:t>
                      </a:r>
                      <a:endParaRPr lang="ru-RU" sz="1600" u="none" dirty="0">
                        <a:solidFill>
                          <a:srgbClr val="C00000"/>
                        </a:solidFill>
                      </a:endParaRPr>
                    </a:p>
                    <a:p>
                      <a:r>
                        <a:rPr kumimoji="0" lang="ru-RU" sz="1600" u="none" kern="120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Кирпично-черепичное сырьё</a:t>
                      </a:r>
                      <a:endParaRPr lang="ru-RU" sz="1600" u="none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143, 8 (млн. м. куб.) </a:t>
                      </a:r>
                    </a:p>
                    <a:p>
                      <a:r>
                        <a:rPr kumimoji="0"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63 (млн. м. куб.)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1600" u="none" kern="120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  <a:hlinkClick r:id="rId8" tooltip="Песок"/>
                        </a:rPr>
                        <a:t>Строительный песок</a:t>
                      </a:r>
                      <a:endParaRPr lang="ru-RU" sz="1600" u="none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63,7 (млн. м. куб.)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1600" u="none" kern="120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  <a:hlinkClick r:id="rId9" tooltip="Железная руда"/>
                        </a:rPr>
                        <a:t>Железные руды</a:t>
                      </a:r>
                      <a:endParaRPr lang="ru-RU" sz="1600" u="none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2560 (млн. тонн)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1600" u="none" kern="120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  <a:hlinkClick r:id="rId10" tooltip="Титан (элемент)"/>
                        </a:rPr>
                        <a:t>Титан</a:t>
                      </a:r>
                      <a:endParaRPr lang="ru-RU" sz="1600" u="none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67 (тыс. тонн)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600" u="sng" dirty="0">
                          <a:solidFill>
                            <a:srgbClr val="C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Циркон</a:t>
                      </a:r>
                    </a:p>
                  </a:txBody>
                  <a:tcPr marL="60960" marR="60960" marT="30480" marB="30480" anchor="ctr"/>
                </a:tc>
                <a:tc>
                  <a:txBody>
                    <a:bodyPr/>
                    <a:lstStyle/>
                    <a:p>
                      <a:r>
                        <a:rPr kumimoji="0"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 (тыс. тонн)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kumimoji="0" lang="ru-RU" sz="1600" u="none" kern="120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  <a:hlinkClick r:id="rId11" tooltip="Уран (элемент)"/>
                        </a:rPr>
                        <a:t>Уран</a:t>
                      </a:r>
                      <a:endParaRPr lang="ru-RU" sz="1600" u="none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960" marR="60960" marT="30480" marB="30480" anchor="ctr"/>
                </a:tc>
                <a:tc>
                  <a:txBody>
                    <a:bodyPr/>
                    <a:lstStyle/>
                    <a:p>
                      <a:r>
                        <a:rPr kumimoji="0"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16 % от запасов </a:t>
                      </a:r>
                      <a:r>
                        <a:rPr kumimoji="0" lang="ru-RU" sz="1800" u="sng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12" tooltip="Россия"/>
                        </a:rPr>
                        <a:t>России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943917"/>
          </a:xfrm>
        </p:spPr>
        <p:txBody>
          <a:bodyPr>
            <a:normAutofit fontScale="77500" lnSpcReduction="20000"/>
          </a:bodyPr>
          <a:lstStyle/>
          <a:p>
            <a:r>
              <a:rPr lang="ru-RU" b="1" u="sng" dirty="0"/>
              <a:t>Климат</a:t>
            </a:r>
          </a:p>
          <a:p>
            <a:r>
              <a:rPr lang="ru-RU" dirty="0"/>
              <a:t>Положение Курганской области в </a:t>
            </a:r>
            <a:r>
              <a:rPr lang="ru-RU" dirty="0" err="1"/>
              <a:t>в</a:t>
            </a:r>
            <a:r>
              <a:rPr lang="ru-RU" dirty="0"/>
              <a:t> глубине огромного континента определяет его как умеренный </a:t>
            </a:r>
            <a:r>
              <a:rPr lang="ru-RU" b="1" u="sng" dirty="0"/>
              <a:t>континентальный</a:t>
            </a:r>
            <a:r>
              <a:rPr lang="ru-RU" dirty="0"/>
              <a:t> </a:t>
            </a:r>
            <a:r>
              <a:rPr lang="ru-RU" b="1" u="sng" dirty="0"/>
              <a:t>. </a:t>
            </a:r>
            <a:r>
              <a:rPr lang="ru-RU" dirty="0"/>
              <a:t>Характерной его особенностью является недостаточное увлажнение с периодически повторяющейся засушливостью. Она удалена от теплых морей </a:t>
            </a:r>
            <a:r>
              <a:rPr lang="ru-RU" dirty="0">
                <a:hlinkClick r:id="rId3" tooltip="Атлантический океан"/>
              </a:rPr>
              <a:t>Атлантического океана</a:t>
            </a:r>
            <a:r>
              <a:rPr lang="ru-RU" dirty="0"/>
              <a:t>, отгорожена с запада </a:t>
            </a:r>
            <a:r>
              <a:rPr lang="ru-RU" dirty="0">
                <a:hlinkClick r:id="rId4" tooltip="Уральские горы"/>
              </a:rPr>
              <a:t>Уральским хребтом</a:t>
            </a:r>
            <a:r>
              <a:rPr lang="ru-RU" dirty="0"/>
              <a:t>, находится близко от центра материка, совершенно открыта с северной стороны и очень мало защищена с юга. Поэтому на территорию области легко проникают как арктические холодные массы, так и теплые сухие — из степей </a:t>
            </a:r>
            <a:r>
              <a:rPr lang="ru-RU" dirty="0">
                <a:hlinkClick r:id="rId5" tooltip="Казахстан"/>
              </a:rPr>
              <a:t>Казахстана</a:t>
            </a:r>
            <a:r>
              <a:rPr lang="ru-RU" dirty="0"/>
              <a:t>, что ведёт к неустойчивым метеорологическим условиям. Большое влияние на климат оказывают континентальные воздушные массы умеренных широт, приходящие из </a:t>
            </a:r>
            <a:r>
              <a:rPr lang="ru-RU" dirty="0">
                <a:hlinkClick r:id="rId6" tooltip="Восточная Сибирь"/>
              </a:rPr>
              <a:t>Восточной Сибири</a:t>
            </a:r>
            <a:r>
              <a:rPr lang="ru-RU" dirty="0"/>
              <a:t>.</a:t>
            </a:r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943917"/>
          </a:xfrm>
        </p:spPr>
        <p:txBody>
          <a:bodyPr/>
          <a:lstStyle/>
          <a:p>
            <a:r>
              <a:rPr lang="ru-RU" dirty="0"/>
              <a:t>Самым холодным месяцем является </a:t>
            </a:r>
            <a:r>
              <a:rPr lang="ru-RU" dirty="0">
                <a:hlinkClick r:id="rId2" tooltip="Январь"/>
              </a:rPr>
              <a:t>январь</a:t>
            </a:r>
            <a:r>
              <a:rPr lang="ru-RU" dirty="0"/>
              <a:t> (в среднем −18°), самым теплым — </a:t>
            </a:r>
            <a:r>
              <a:rPr lang="ru-RU" dirty="0">
                <a:hlinkClick r:id="rId3" tooltip="Июль"/>
              </a:rPr>
              <a:t>июль</a:t>
            </a:r>
            <a:r>
              <a:rPr lang="ru-RU" dirty="0"/>
              <a:t> (+19°). Годовая амплитуда между самой низкой и самой высокой температурами в области отмечена в </a:t>
            </a:r>
            <a:r>
              <a:rPr lang="ru-RU" dirty="0">
                <a:hlinkClick r:id="rId4" tooltip="1943 год"/>
              </a:rPr>
              <a:t>1943 году</a:t>
            </a:r>
            <a:r>
              <a:rPr lang="ru-RU" dirty="0"/>
              <a:t> (в январе −50°, в июле +41°), а в июле 2012 года, около +50°. Среднегодовое количество осадков по области составляет 300—400 мм, но значительно колеблется по отдельным годам. Минимальное количество осадков выпало в </a:t>
            </a:r>
            <a:r>
              <a:rPr lang="ru-RU" dirty="0">
                <a:hlinkClick r:id="rId5" tooltip="1952 год"/>
              </a:rPr>
              <a:t>1952 году</a:t>
            </a:r>
            <a:r>
              <a:rPr lang="ru-RU" dirty="0"/>
              <a:t> (182 мм).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943917"/>
          </a:xfrm>
        </p:spPr>
        <p:txBody>
          <a:bodyPr/>
          <a:lstStyle/>
          <a:p>
            <a:r>
              <a:rPr lang="ru-RU" dirty="0"/>
              <a:t>Характерной особенностью климата являются ветры. Число безветренных дней в году незначительно: 10-12 дней.</a:t>
            </a:r>
          </a:p>
          <a:p>
            <a:r>
              <a:rPr lang="ru-RU" dirty="0"/>
              <a:t>Средняя скорость ветра 3-4 м/с. Часто с резкими порывами до 8-10 м/с.</a:t>
            </a:r>
          </a:p>
          <a:p>
            <a:endParaRPr lang="ru-RU" dirty="0"/>
          </a:p>
        </p:txBody>
      </p:sp>
      <p:pic>
        <p:nvPicPr>
          <p:cNvPr id="10" name="Рисунок 9" descr="ÐÐµÑÐµÐ·ÐºÐ¸ Ð² Ð²ÐµÑÑÐµÐ½ÑÐ¹ Ð´ÐµÐ½Ñ â ÑÑÐ¾ÐºÐ¾Ð²Ð¾Ðµ ÑÐ¾ÑÐ¾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3048000"/>
            <a:ext cx="36576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 descr="ÐÐ°ÑÑÐ¸Ð½ÐºÐ¸ Ð¿Ð¾ Ð·Ð°Ð¿ÑÐ¾ÑÑ Ð²ÐµÑÐµÑ Ð·Ð¸Ð¼Ð¾Ð¹ ÑÐ¾ÑÐ¾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3048000"/>
            <a:ext cx="4230195" cy="2852738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Зауральская сторона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95800" y="1646237"/>
            <a:ext cx="4191000" cy="4526280"/>
          </a:xfrm>
        </p:spPr>
        <p:txBody>
          <a:bodyPr>
            <a:normAutofit fontScale="62500" lnSpcReduction="20000"/>
          </a:bodyPr>
          <a:lstStyle/>
          <a:p>
            <a:r>
              <a:rPr lang="ru-RU" dirty="0"/>
              <a:t>Есть где – то манящие дали,</a:t>
            </a:r>
          </a:p>
          <a:p>
            <a:r>
              <a:rPr lang="ru-RU" dirty="0"/>
              <a:t> Любую из них выбирай…</a:t>
            </a:r>
          </a:p>
          <a:p>
            <a:r>
              <a:rPr lang="ru-RU" dirty="0"/>
              <a:t> А мне по душе Зауралье, </a:t>
            </a:r>
          </a:p>
          <a:p>
            <a:r>
              <a:rPr lang="ru-RU" dirty="0"/>
              <a:t>Озерный мой, песенный край. </a:t>
            </a:r>
          </a:p>
          <a:p>
            <a:r>
              <a:rPr lang="ru-RU" dirty="0"/>
              <a:t>Где солнце в озера роняет </a:t>
            </a:r>
          </a:p>
          <a:p>
            <a:r>
              <a:rPr lang="ru-RU" dirty="0"/>
              <a:t>Закатные искры костра,</a:t>
            </a:r>
          </a:p>
          <a:p>
            <a:r>
              <a:rPr lang="ru-RU" dirty="0"/>
              <a:t> И тихо гармонь напевает, </a:t>
            </a:r>
          </a:p>
          <a:p>
            <a:r>
              <a:rPr lang="ru-RU" dirty="0"/>
              <a:t>Всю ночь напролет, до утра. </a:t>
            </a:r>
          </a:p>
          <a:p>
            <a:r>
              <a:rPr lang="ru-RU" dirty="0"/>
              <a:t>Красотою своей тихой славишься, </a:t>
            </a:r>
          </a:p>
          <a:p>
            <a:r>
              <a:rPr lang="ru-RU" dirty="0"/>
              <a:t>Нежных красок и песен полна… </a:t>
            </a:r>
          </a:p>
          <a:p>
            <a:r>
              <a:rPr lang="ru-RU" dirty="0"/>
              <a:t>С каждым днем</a:t>
            </a:r>
          </a:p>
          <a:p>
            <a:r>
              <a:rPr lang="ru-RU" dirty="0"/>
              <a:t> ты все больше мне нравишься,   </a:t>
            </a:r>
          </a:p>
          <a:p>
            <a:r>
              <a:rPr lang="ru-RU" dirty="0"/>
              <a:t>Зауральская сторона. </a:t>
            </a:r>
          </a:p>
          <a:p>
            <a:endParaRPr lang="ru-RU" b="1" dirty="0"/>
          </a:p>
          <a:p>
            <a:r>
              <a:rPr lang="ru-RU" b="1" dirty="0"/>
              <a:t>Владимир Лоскутников   </a:t>
            </a:r>
          </a:p>
        </p:txBody>
      </p:sp>
      <p:pic>
        <p:nvPicPr>
          <p:cNvPr id="4" name="Рисунок 3" descr="https://fototerra.ru/photo/Russia/Kurgan/medium-7958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1524000"/>
            <a:ext cx="1981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img-fotki.yandex.ru/get/9834/46980979.12e/0_dcb49_4cd1eb9e_ori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38400" y="1524000"/>
            <a:ext cx="203073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vibirai.ru/image/708877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3048000"/>
            <a:ext cx="1981199" cy="1371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www.mnr.gov.ru/upload/iblock/d54/%D0%9A%D1%83%D1%80%D0%B3%D0%B0%D0%BD%D1%81%D0%BA%D0%B0%D1%8F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38400" y="3048000"/>
            <a:ext cx="19812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s://avatars.mds.yandex.net/get-pdb/988157/67bd3c23-888a-42e0-a086-300c2ce250f6/s1200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1" y="4419600"/>
            <a:ext cx="19812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s://kurgan.ru/media/post/21715/cover/cc3d477e4fcd902e654646124bd21d11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38400" y="4419600"/>
            <a:ext cx="19812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943917"/>
          </a:xfrm>
        </p:spPr>
        <p:txBody>
          <a:bodyPr>
            <a:normAutofit/>
          </a:bodyPr>
          <a:lstStyle/>
          <a:p>
            <a:r>
              <a:rPr lang="ru-RU" dirty="0"/>
              <a:t>Наблюдается 4 сезона: </a:t>
            </a:r>
          </a:p>
          <a:p>
            <a:r>
              <a:rPr lang="ru-RU" b="1" dirty="0"/>
              <a:t>Зима</a:t>
            </a:r>
            <a:r>
              <a:rPr lang="ru-RU" dirty="0"/>
              <a:t>(5,5-6мес.) продолжительная, холодная,  сравнительно малоснежная, с сильными ветрами. </a:t>
            </a:r>
          </a:p>
          <a:p>
            <a:endParaRPr lang="ru-RU" dirty="0"/>
          </a:p>
        </p:txBody>
      </p:sp>
      <p:pic>
        <p:nvPicPr>
          <p:cNvPr id="4" name="Рисунок 3" descr="ÐÐ¾ÑÐ¾Ð¶ÐµÐµ Ð¸Ð·Ð¾Ð±ÑÐ°Ð¶ÐµÐ½Ð¸Ðµ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4343400"/>
            <a:ext cx="2590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2" name="Picture 2" descr="ÐÐ¸Ð¼Ð° Ð¿ÑÐ¸ÑÐ»Ð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8200" y="2286000"/>
            <a:ext cx="2514600" cy="1885951"/>
          </a:xfrm>
          <a:prstGeom prst="rect">
            <a:avLst/>
          </a:prstGeom>
          <a:noFill/>
        </p:spPr>
      </p:pic>
      <p:pic>
        <p:nvPicPr>
          <p:cNvPr id="35844" name="Picture 4" descr="Ð¡Ð¾Ð±ÑÐ°Ð½Ð¸Ðµ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48400" y="2209800"/>
            <a:ext cx="2575558" cy="1600200"/>
          </a:xfrm>
          <a:prstGeom prst="rect">
            <a:avLst/>
          </a:prstGeom>
          <a:noFill/>
        </p:spPr>
      </p:pic>
      <p:pic>
        <p:nvPicPr>
          <p:cNvPr id="35846" name="Picture 6" descr="ÐÐ¸Ð¼Ð½ÐµÐµ ÑÐ¾Ð»Ð½ÑÐµ Ð¿ÑÑÑÑÐ½Ð¸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24600" y="3962400"/>
            <a:ext cx="2191598" cy="2619376"/>
          </a:xfrm>
          <a:prstGeom prst="rect">
            <a:avLst/>
          </a:prstGeom>
          <a:noFill/>
        </p:spPr>
      </p:pic>
      <p:pic>
        <p:nvPicPr>
          <p:cNvPr id="35848" name="Picture 8" descr="ÐÐµÐ½Ñ Ð¿ÑÐ¸Ð±Ð°Ð²Ð»ÑÐµÑ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810000" y="3962400"/>
            <a:ext cx="1981379" cy="2643903"/>
          </a:xfrm>
          <a:prstGeom prst="rect">
            <a:avLst/>
          </a:prstGeom>
          <a:noFill/>
        </p:spPr>
      </p:pic>
      <p:pic>
        <p:nvPicPr>
          <p:cNvPr id="35850" name="Picture 10" descr="https://i.mycdn.me/i?r=AyH4iRPQ2q0otWIFepML2LxRsTjVodoRlTW5ItAM_iiqcw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81400" y="2209800"/>
            <a:ext cx="2362200" cy="17152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943917"/>
          </a:xfrm>
        </p:spPr>
        <p:txBody>
          <a:bodyPr/>
          <a:lstStyle/>
          <a:p>
            <a:r>
              <a:rPr lang="ru-RU" b="1" dirty="0"/>
              <a:t>Весна</a:t>
            </a:r>
            <a:r>
              <a:rPr lang="ru-RU" dirty="0"/>
              <a:t> кратковременная(1 мес.), холодная, ветреная, обычно сухая. С поздними заморозками. Иногда до конца мая.</a:t>
            </a:r>
          </a:p>
          <a:p>
            <a:endParaRPr lang="ru-RU" dirty="0"/>
          </a:p>
        </p:txBody>
      </p:sp>
      <p:pic>
        <p:nvPicPr>
          <p:cNvPr id="49156" name="Picture 4" descr="ÐÐµÑÐ½Ð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3128" y="2209800"/>
            <a:ext cx="3998976" cy="3124200"/>
          </a:xfrm>
          <a:prstGeom prst="rect">
            <a:avLst/>
          </a:prstGeom>
          <a:noFill/>
        </p:spPr>
      </p:pic>
      <p:pic>
        <p:nvPicPr>
          <p:cNvPr id="49158" name="Picture 6" descr="Ð²ÐµÑÐ½Ð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00600" y="2209800"/>
            <a:ext cx="4114800" cy="30820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943917"/>
          </a:xfrm>
        </p:spPr>
        <p:txBody>
          <a:bodyPr/>
          <a:lstStyle/>
          <a:p>
            <a:r>
              <a:rPr lang="ru-RU" b="1" dirty="0"/>
              <a:t>Лет</a:t>
            </a:r>
            <a:r>
              <a:rPr lang="ru-RU" dirty="0"/>
              <a:t>о всего 4мес. чаще жаркое, сухое, с суховеями, но бывает и дождливое.</a:t>
            </a:r>
          </a:p>
          <a:p>
            <a:endParaRPr lang="ru-RU" dirty="0"/>
          </a:p>
        </p:txBody>
      </p:sp>
      <p:pic>
        <p:nvPicPr>
          <p:cNvPr id="48130" name="Picture 2" descr="ÐÐ°ÑÑÐ¸Ð½ÐºÐ¸ Ð¿Ð¾ Ð·Ð°Ð¿ÑÐ¾ÑÑ Ð²ÑÐµÐ¼ÐµÐ½Ð° Ð³Ð¾Ð´Ð° ÑÐ¾ÑÐ¾ Ð¿ÑÐ¸ÑÐ¾Ð´Ñ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1752600"/>
            <a:ext cx="3265714" cy="1828800"/>
          </a:xfrm>
          <a:prstGeom prst="rect">
            <a:avLst/>
          </a:prstGeom>
          <a:noFill/>
        </p:spPr>
      </p:pic>
      <p:pic>
        <p:nvPicPr>
          <p:cNvPr id="48132" name="Picture 4" descr="ÐÐ¾Ð¶ÑÑ ÐºÐ¾ÑÐ¾Ð²ÐºÐ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76800" y="3962400"/>
            <a:ext cx="3276600" cy="2238376"/>
          </a:xfrm>
          <a:prstGeom prst="rect">
            <a:avLst/>
          </a:prstGeom>
          <a:noFill/>
        </p:spPr>
      </p:pic>
      <p:pic>
        <p:nvPicPr>
          <p:cNvPr id="48134" name="Picture 6" descr="Ð¡Ð¾Ð»Ð½ÐµÑÐ½Ð°Ñ Ð°ÑÐ¼Ð¸Ñ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66800" y="3810000"/>
            <a:ext cx="3200397" cy="2400298"/>
          </a:xfrm>
          <a:prstGeom prst="rect">
            <a:avLst/>
          </a:prstGeom>
          <a:noFill/>
        </p:spPr>
      </p:pic>
      <p:pic>
        <p:nvPicPr>
          <p:cNvPr id="48136" name="Picture 8" descr="ÐÐµÑÐ¾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1752600"/>
            <a:ext cx="3840480" cy="2057400"/>
          </a:xfrm>
          <a:prstGeom prst="rect">
            <a:avLst/>
          </a:prstGeom>
          <a:noFill/>
        </p:spPr>
      </p:pic>
      <p:pic>
        <p:nvPicPr>
          <p:cNvPr id="48138" name="Picture 10" descr="ÐÐ¾Ð»Ðµ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48000" y="2971800"/>
            <a:ext cx="2971800" cy="22288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943917"/>
          </a:xfrm>
        </p:spPr>
        <p:txBody>
          <a:bodyPr/>
          <a:lstStyle/>
          <a:p>
            <a:r>
              <a:rPr lang="ru-RU" b="1" dirty="0"/>
              <a:t>Осень</a:t>
            </a:r>
            <a:r>
              <a:rPr lang="ru-RU" dirty="0"/>
              <a:t> короткая(1-1,5 мес.), сухая, с ясными днями и рано наступающими заморозками.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 descr="ÐÐ°ÑÑÐ¸Ð½ÐºÐ¸ Ð¿Ð¾ Ð·Ð°Ð¿ÑÐ¾ÑÑ Ð²ÑÐµÐ¼ÐµÐ½Ð° Ð³Ð¾Ð´Ð° ÑÐ¾ÑÐ¾ Ð¿ÑÐ¸ÑÐ¾Ð´Ñ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905000"/>
            <a:ext cx="3243263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6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67200" y="4267200"/>
            <a:ext cx="3941573" cy="2219326"/>
          </a:xfrm>
          <a:prstGeom prst="rect">
            <a:avLst/>
          </a:prstGeom>
          <a:noFill/>
        </p:spPr>
      </p:pic>
      <p:pic>
        <p:nvPicPr>
          <p:cNvPr id="6" name="Рисунок 5" descr="ÐÐ°ÑÑÐ¸Ð½ÐºÐ¸ Ð¿Ð¾ Ð·Ð°Ð¿ÑÐ¾ÑÑ Ð²ÑÐµÐ¼ÐµÐ½Ð° Ð³Ð¾Ð´Ð° ÑÐ¾ÑÐ¾ Ð¿ÑÐ¸ÑÐ¾Ð´Ñ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91000" y="1905000"/>
            <a:ext cx="38100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ÐÐ°ÑÑÐ¸Ð½ÐºÐ¸ Ð¿Ð¾ Ð·Ð°Ð¿ÑÐ¾ÑÑ Ð²ÑÐµÐ¼ÐµÐ½Ð° Ð³Ð¾Ð´Ð° ÑÐ¾ÑÐ¾ Ð¿ÑÐ¸ÑÐ¾Ð´Ñ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0" y="4267200"/>
            <a:ext cx="32766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943917"/>
          </a:xfrm>
        </p:spPr>
        <p:txBody>
          <a:bodyPr/>
          <a:lstStyle/>
          <a:p>
            <a:r>
              <a:rPr lang="ru-RU" b="1" u="sng" dirty="0"/>
              <a:t>Реки и озера</a:t>
            </a:r>
          </a:p>
          <a:p>
            <a:r>
              <a:rPr lang="ru-RU" dirty="0"/>
              <a:t>Реки Курганской области принадлежат к речной системе </a:t>
            </a:r>
            <a:r>
              <a:rPr lang="ru-RU" b="1" dirty="0"/>
              <a:t>Оби</a:t>
            </a:r>
            <a:r>
              <a:rPr lang="ru-RU" dirty="0"/>
              <a:t>. Главной рекой является </a:t>
            </a:r>
            <a:r>
              <a:rPr lang="ru-RU" b="1" dirty="0"/>
              <a:t>Тобол(1591 км). </a:t>
            </a:r>
            <a:r>
              <a:rPr lang="ru-RU" dirty="0"/>
              <a:t>Он длиннее таких рек, как Эльба, Висла. </a:t>
            </a:r>
          </a:p>
          <a:p>
            <a:endParaRPr lang="ru-RU" dirty="0"/>
          </a:p>
        </p:txBody>
      </p:sp>
      <p:pic>
        <p:nvPicPr>
          <p:cNvPr id="4" name="Рисунок 3" descr="ÐÐ°ÑÑÐ¸Ð½ÐºÐ¸ Ð¿Ð¾ Ð·Ð°Ð¿ÑÐ¾ÑÑ ÐºÐ°ÑÑÐ¸Ð½ÐºÐ¸ Ð³Ð¾ÑÐ¾Ð´Ð° ÐºÑÑÐ³Ð°Ð½Ð°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7800" y="3124200"/>
            <a:ext cx="6858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943917"/>
          </a:xfrm>
        </p:spPr>
        <p:txBody>
          <a:bodyPr/>
          <a:lstStyle/>
          <a:p>
            <a:r>
              <a:rPr lang="ru-RU" b="1" dirty="0"/>
              <a:t>Крупнейшие реки: </a:t>
            </a:r>
            <a:r>
              <a:rPr lang="ru-RU" dirty="0"/>
              <a:t>Исеть(606м), Миасс(658м), </a:t>
            </a:r>
            <a:r>
              <a:rPr lang="ru-RU" dirty="0" err="1"/>
              <a:t>Уй</a:t>
            </a:r>
            <a:r>
              <a:rPr lang="ru-RU" dirty="0"/>
              <a:t> (462м), </a:t>
            </a:r>
            <a:r>
              <a:rPr lang="ru-RU" dirty="0" err="1"/>
              <a:t>Теча</a:t>
            </a:r>
            <a:r>
              <a:rPr lang="ru-RU" dirty="0"/>
              <a:t> (243м), </a:t>
            </a:r>
            <a:r>
              <a:rPr lang="ru-RU" dirty="0" err="1"/>
              <a:t>Суерь</a:t>
            </a:r>
            <a:r>
              <a:rPr lang="ru-RU" dirty="0"/>
              <a:t> (134м), Юргамыш (132 м).</a:t>
            </a:r>
          </a:p>
        </p:txBody>
      </p:sp>
      <p:pic>
        <p:nvPicPr>
          <p:cNvPr id="4" name="Рисунок 3" descr="ÐÐ¾ÑÐ¾Ð¶ÐµÐµ Ð¸Ð·Ð¾Ð±ÑÐ°Ð¶ÐµÐ½Ð¸Ðµ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1295400" y="1981200"/>
            <a:ext cx="30480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ÐÐ°ÑÑÐ¸Ð½ÐºÐ¸ Ð¿Ð¾ Ð·Ð°Ð¿ÑÐ¾ÑÑ ÑÐ¾ÑÐ¾ ÑÐµÐºÐ¸ ÐºÑÑÐ³Ð°Ð½ Ð¾Ð±Ð»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800" y="1981200"/>
            <a:ext cx="2971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ÐÐ°ÑÑÐ¸Ð½ÐºÐ¸ Ð¿Ð¾ Ð·Ð°Ð¿ÑÐ¾ÑÑ ÑÐ¾ÑÐ¾ ÑÐµÐºÐ¸ ÐºÑÑÐ³Ð°Ð½ Ð¾Ð±Ð»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57800" y="4419600"/>
            <a:ext cx="2947988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ÐÐ°ÑÑÐ¸Ð½ÐºÐ¸ Ð¿Ð¾ Ð·Ð°Ð¿ÑÐ¾ÑÑ ÑÐ¾ÑÐ¾ ÑÐµÐºÐ¸ ÐºÑÑÐ³Ð°Ð½ Ð¾Ð±Ð»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19200" y="4419600"/>
            <a:ext cx="31242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xn----8sbiecm6bhdx8i.xn--p1ai/sites/default/files/resize/images/okruzhayushhij_mir/Kurganskaya_oblast_2-500x333.jpg">
            <a:hlinkClick r:id="rId7"/>
          </p:cNvPr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352800" y="2971800"/>
            <a:ext cx="28194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943917"/>
          </a:xfrm>
        </p:spPr>
        <p:txBody>
          <a:bodyPr/>
          <a:lstStyle/>
          <a:p>
            <a:r>
              <a:rPr lang="ru-RU" dirty="0"/>
              <a:t>Курганская область- это поистине край </a:t>
            </a:r>
            <a:r>
              <a:rPr lang="ru-RU" dirty="0" err="1"/>
              <a:t>голубых</a:t>
            </a:r>
            <a:r>
              <a:rPr lang="ru-RU" dirty="0"/>
              <a:t> озер, насчитывается 2943 </a:t>
            </a:r>
            <a:r>
              <a:rPr lang="ru-RU" dirty="0">
                <a:hlinkClick r:id="rId3" tooltip="Озеро"/>
              </a:rPr>
              <a:t>озера</a:t>
            </a:r>
            <a:r>
              <a:rPr lang="ru-RU" dirty="0"/>
              <a:t> . Из общего количества озёр 88,5 % — пресные, 9 % — солёные, 2,5 % — горько-солёные.</a:t>
            </a:r>
          </a:p>
        </p:txBody>
      </p:sp>
      <p:pic>
        <p:nvPicPr>
          <p:cNvPr id="4" name="Рисунок 3" descr="ÐÐ°ÑÑÐ¸Ð½ÐºÐ¸ Ð¿Ð¾ Ð·Ð°Ð¿ÑÐ¾ÑÑ ÑÐ¾ÑÐ¾ ÑÐµÐºÐ¸ ÐºÑÑÐ³Ð°Ð½ Ð¾Ð±Ð»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24400" y="4419600"/>
            <a:ext cx="3305701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sport.kurganobl.ru/assets/images/2009/Turizm2009/77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38200" y="2895600"/>
            <a:ext cx="2847975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ÐÐ¾ÑÐ¾Ð¶ÐµÐµ Ð¸Ð·Ð¾Ð±ÑÐ°Ð¶ÐµÐ½Ð¸Ðµ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24400" y="2362201"/>
            <a:ext cx="32766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943917"/>
          </a:xfrm>
        </p:spPr>
        <p:txBody>
          <a:bodyPr/>
          <a:lstStyle/>
          <a:p>
            <a:r>
              <a:rPr lang="ru-RU" b="1" u="sng" dirty="0"/>
              <a:t>Крупнейшие озёра</a:t>
            </a:r>
            <a:endParaRPr lang="ru-RU" u="sng" dirty="0"/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62000" y="1142999"/>
          <a:ext cx="7924800" cy="4648200"/>
        </p:xfrm>
        <a:graphic>
          <a:graphicData uri="http://schemas.openxmlformats.org/drawingml/2006/table">
            <a:tbl>
              <a:tblPr/>
              <a:tblGrid>
                <a:gridCol w="264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41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41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50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b="1" dirty="0">
                          <a:solidFill>
                            <a:srgbClr val="222222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Озеро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960" marR="200025" marT="30480" marB="30480" anchor="ctr">
                    <a:lnL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3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b="1">
                          <a:solidFill>
                            <a:srgbClr val="222222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Местоположение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960" marR="200025" marT="30480" marB="30480" anchor="ctr">
                    <a:lnL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3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b="1">
                          <a:solidFill>
                            <a:srgbClr val="222222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Площадь водоёма (км²)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960" marR="200025" marT="30480" marB="30480" anchor="ctr">
                    <a:lnL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3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28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u="sng" dirty="0" err="1">
                          <a:solidFill>
                            <a:srgbClr val="A55858"/>
                          </a:solidFill>
                          <a:latin typeface="Arial"/>
                          <a:ea typeface="Times New Roman"/>
                          <a:cs typeface="Times New Roman"/>
                          <a:hlinkClick r:id="rId3" tooltip="Идгильды (страница отсутствует)"/>
                        </a:rPr>
                        <a:t>Идгильды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960" marR="60960" marT="30480" marB="30480" anchor="ctr">
                    <a:lnL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u="sng">
                          <a:solidFill>
                            <a:srgbClr val="0B0080"/>
                          </a:solidFill>
                          <a:latin typeface="Arial"/>
                          <a:ea typeface="Times New Roman"/>
                          <a:cs typeface="Times New Roman"/>
                          <a:hlinkClick r:id="rId4" tooltip="Сафакулевский район"/>
                        </a:rPr>
                        <a:t>Сафакулевский район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960" marR="60960" marT="30480" marB="30480" anchor="ctr">
                    <a:lnL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>
                          <a:solidFill>
                            <a:srgbClr val="222222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22,6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960" marR="60960" marT="30480" marB="30480" anchor="ctr">
                    <a:lnL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28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dirty="0">
                          <a:solidFill>
                            <a:srgbClr val="222222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озёра </a:t>
                      </a:r>
                      <a:r>
                        <a:rPr lang="ru-RU" sz="1400" u="sng" dirty="0" err="1">
                          <a:solidFill>
                            <a:srgbClr val="A55858"/>
                          </a:solidFill>
                          <a:latin typeface="Arial"/>
                          <a:ea typeface="Times New Roman"/>
                          <a:cs typeface="Times New Roman"/>
                          <a:hlinkClick r:id="rId5" tooltip="Маньясс (страница отсутствует)"/>
                        </a:rPr>
                        <a:t>Маньясс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960" marR="60960" marT="30480" marB="30480" anchor="ctr">
                    <a:lnL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u="sng">
                          <a:solidFill>
                            <a:srgbClr val="0B0080"/>
                          </a:solidFill>
                          <a:latin typeface="Arial"/>
                          <a:ea typeface="Times New Roman"/>
                          <a:cs typeface="Times New Roman"/>
                          <a:hlinkClick r:id="rId6" tooltip="Варгашинский район"/>
                        </a:rPr>
                        <a:t>Варгашинский район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960" marR="60960" marT="30480" marB="30480" anchor="ctr">
                    <a:lnL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>
                          <a:solidFill>
                            <a:srgbClr val="222222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31,8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960" marR="60960" marT="30480" marB="30480" anchor="ctr">
                    <a:lnL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28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dirty="0">
                          <a:solidFill>
                            <a:srgbClr val="222222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озёра </a:t>
                      </a:r>
                      <a:r>
                        <a:rPr lang="ru-RU" sz="1400" u="sng" dirty="0">
                          <a:solidFill>
                            <a:srgbClr val="A55858"/>
                          </a:solidFill>
                          <a:latin typeface="Arial"/>
                          <a:ea typeface="Times New Roman"/>
                          <a:cs typeface="Times New Roman"/>
                          <a:hlinkClick r:id="rId7" tooltip="Малый Маньясс (страница отсутствует)"/>
                        </a:rPr>
                        <a:t>Малый </a:t>
                      </a:r>
                      <a:r>
                        <a:rPr lang="ru-RU" sz="1400" u="sng" dirty="0" err="1">
                          <a:solidFill>
                            <a:srgbClr val="A55858"/>
                          </a:solidFill>
                          <a:latin typeface="Arial"/>
                          <a:ea typeface="Times New Roman"/>
                          <a:cs typeface="Times New Roman"/>
                          <a:hlinkClick r:id="rId7" tooltip="Малый Маньясс (страница отсутствует)"/>
                        </a:rPr>
                        <a:t>Маньясс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960" marR="60960" marT="30480" marB="30480" anchor="ctr">
                    <a:lnL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u="sng">
                          <a:solidFill>
                            <a:srgbClr val="0B0080"/>
                          </a:solidFill>
                          <a:latin typeface="Arial"/>
                          <a:ea typeface="Times New Roman"/>
                          <a:cs typeface="Times New Roman"/>
                          <a:hlinkClick r:id="rId6" tooltip="Варгашинский район"/>
                        </a:rPr>
                        <a:t>Варгашинский район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960" marR="60960" marT="30480" marB="30480" anchor="ctr">
                    <a:lnL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>
                          <a:solidFill>
                            <a:srgbClr val="222222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20,8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960" marR="60960" marT="30480" marB="30480" anchor="ctr">
                    <a:lnL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28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u="sng" dirty="0">
                          <a:solidFill>
                            <a:srgbClr val="0B0080"/>
                          </a:solidFill>
                          <a:latin typeface="Arial"/>
                          <a:ea typeface="Times New Roman"/>
                          <a:cs typeface="Times New Roman"/>
                          <a:hlinkClick r:id="rId8" tooltip="Медвежье озеро (Курганская область)"/>
                        </a:rPr>
                        <a:t>Медвежье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960" marR="60960" marT="30480" marB="30480" anchor="ctr">
                    <a:lnL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u="sng">
                          <a:solidFill>
                            <a:srgbClr val="0B0080"/>
                          </a:solidFill>
                          <a:latin typeface="Arial"/>
                          <a:ea typeface="Times New Roman"/>
                          <a:cs typeface="Times New Roman"/>
                          <a:hlinkClick r:id="rId9" tooltip="Петуховский район"/>
                        </a:rPr>
                        <a:t>Петуховский район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960" marR="60960" marT="30480" marB="30480" anchor="ctr">
                    <a:lnL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>
                          <a:solidFill>
                            <a:srgbClr val="222222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61,3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960" marR="60960" marT="30480" marB="30480" anchor="ctr">
                    <a:lnL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28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u="sng" dirty="0" err="1">
                          <a:solidFill>
                            <a:srgbClr val="A55858"/>
                          </a:solidFill>
                          <a:latin typeface="Arial"/>
                          <a:ea typeface="Times New Roman"/>
                          <a:cs typeface="Times New Roman"/>
                          <a:hlinkClick r:id="rId10" tooltip="Окунёвское (страница отсутствует)"/>
                        </a:rPr>
                        <a:t>Окунёвское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960" marR="60960" marT="30480" marB="30480" anchor="ctr">
                    <a:lnL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u="sng">
                          <a:solidFill>
                            <a:srgbClr val="0B0080"/>
                          </a:solidFill>
                          <a:latin typeface="Arial"/>
                          <a:ea typeface="Times New Roman"/>
                          <a:cs typeface="Times New Roman"/>
                          <a:hlinkClick r:id="rId11" tooltip="Юргамышский район"/>
                        </a:rPr>
                        <a:t>Юргамышский район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960" marR="60960" marT="30480" marB="30480" anchor="ctr">
                    <a:lnL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>
                          <a:solidFill>
                            <a:srgbClr val="222222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18,2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960" marR="60960" marT="30480" marB="30480" anchor="ctr">
                    <a:lnL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28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u="sng" dirty="0">
                          <a:solidFill>
                            <a:srgbClr val="A55858"/>
                          </a:solidFill>
                          <a:latin typeface="Arial"/>
                          <a:ea typeface="Times New Roman"/>
                          <a:cs typeface="Times New Roman"/>
                          <a:hlinkClick r:id="rId12" tooltip="Половинное (озеро) (страница отсутствует)"/>
                        </a:rPr>
                        <a:t>Половинное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960" marR="60960" marT="30480" marB="30480" anchor="ctr">
                    <a:lnL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u="sng">
                          <a:solidFill>
                            <a:srgbClr val="0B0080"/>
                          </a:solidFill>
                          <a:latin typeface="Arial"/>
                          <a:ea typeface="Times New Roman"/>
                          <a:cs typeface="Times New Roman"/>
                          <a:hlinkClick r:id="rId13" tooltip="Половинский район"/>
                        </a:rPr>
                        <a:t>Половинский район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960" marR="60960" marT="30480" marB="30480" anchor="ctr">
                    <a:lnL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>
                          <a:solidFill>
                            <a:srgbClr val="222222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18,1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960" marR="60960" marT="30480" marB="30480" anchor="ctr">
                    <a:lnL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28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u="sng" dirty="0" err="1">
                          <a:solidFill>
                            <a:srgbClr val="A55858"/>
                          </a:solidFill>
                          <a:latin typeface="Arial"/>
                          <a:ea typeface="Times New Roman"/>
                          <a:cs typeface="Times New Roman"/>
                          <a:hlinkClick r:id="rId14" tooltip="Салтосарайское (страница отсутствует)"/>
                        </a:rPr>
                        <a:t>Салтосарайское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960" marR="60960" marT="30480" marB="30480" anchor="ctr">
                    <a:lnL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u="sng" dirty="0" err="1">
                          <a:solidFill>
                            <a:srgbClr val="0B0080"/>
                          </a:solidFill>
                          <a:latin typeface="Arial"/>
                          <a:ea typeface="Times New Roman"/>
                          <a:cs typeface="Times New Roman"/>
                          <a:hlinkClick r:id="rId15" tooltip="Каргапольский район"/>
                        </a:rPr>
                        <a:t>Каргапольский</a:t>
                      </a:r>
                      <a:r>
                        <a:rPr lang="ru-RU" sz="1400" u="sng" dirty="0">
                          <a:solidFill>
                            <a:srgbClr val="0B0080"/>
                          </a:solidFill>
                          <a:latin typeface="Arial"/>
                          <a:ea typeface="Times New Roman"/>
                          <a:cs typeface="Times New Roman"/>
                          <a:hlinkClick r:id="rId15" tooltip="Каргапольский район"/>
                        </a:rPr>
                        <a:t> район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960" marR="60960" marT="30480" marB="30480" anchor="ctr">
                    <a:lnL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dirty="0">
                          <a:solidFill>
                            <a:srgbClr val="222222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23,4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960" marR="60960" marT="30480" marB="30480" anchor="ctr">
                    <a:lnL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933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u="sng">
                          <a:solidFill>
                            <a:srgbClr val="A55858"/>
                          </a:solidFill>
                          <a:latin typeface="Arial"/>
                          <a:ea typeface="Times New Roman"/>
                          <a:cs typeface="Times New Roman"/>
                          <a:hlinkClick r:id="rId16" tooltip="Чёрное озеро (Курганская область) (страница отсутствует)"/>
                        </a:rPr>
                        <a:t>Чёрное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960" marR="60960" marT="30480" marB="30480" anchor="ctr">
                    <a:lnL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u="sng" dirty="0" err="1">
                          <a:solidFill>
                            <a:srgbClr val="0B0080"/>
                          </a:solidFill>
                          <a:latin typeface="Arial"/>
                          <a:ea typeface="Times New Roman"/>
                          <a:cs typeface="Times New Roman"/>
                          <a:hlinkClick r:id="rId17" tooltip="Мокроусовский район"/>
                        </a:rPr>
                        <a:t>Мокроусовский</a:t>
                      </a:r>
                      <a:r>
                        <a:rPr lang="ru-RU" sz="1400" u="sng" dirty="0">
                          <a:solidFill>
                            <a:srgbClr val="0B0080"/>
                          </a:solidFill>
                          <a:latin typeface="Arial"/>
                          <a:ea typeface="Times New Roman"/>
                          <a:cs typeface="Times New Roman"/>
                          <a:hlinkClick r:id="rId17" tooltip="Мокроусовский район"/>
                        </a:rPr>
                        <a:t> район</a:t>
                      </a:r>
                      <a:r>
                        <a:rPr lang="ru-RU" sz="1400" dirty="0">
                          <a:solidFill>
                            <a:srgbClr val="222222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</a:t>
                      </a:r>
                      <a:br>
                        <a:rPr lang="ru-RU" sz="1400" dirty="0">
                          <a:solidFill>
                            <a:srgbClr val="222222"/>
                          </a:solidFill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ru-RU" sz="1400" u="sng" dirty="0" err="1">
                          <a:solidFill>
                            <a:srgbClr val="0B0080"/>
                          </a:solidFill>
                          <a:latin typeface="Arial"/>
                          <a:ea typeface="Times New Roman"/>
                          <a:cs typeface="Times New Roman"/>
                          <a:hlinkClick r:id="rId18" tooltip="Армизонский район"/>
                        </a:rPr>
                        <a:t>Армизонский</a:t>
                      </a:r>
                      <a:r>
                        <a:rPr lang="ru-RU" sz="1400" u="sng" dirty="0">
                          <a:solidFill>
                            <a:srgbClr val="0B0080"/>
                          </a:solidFill>
                          <a:latin typeface="Arial"/>
                          <a:ea typeface="Times New Roman"/>
                          <a:cs typeface="Times New Roman"/>
                          <a:hlinkClick r:id="rId18" tooltip="Армизонский район"/>
                        </a:rPr>
                        <a:t> район</a:t>
                      </a:r>
                      <a:r>
                        <a:rPr lang="ru-RU" sz="1400" dirty="0">
                          <a:solidFill>
                            <a:srgbClr val="222222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400" u="sng" dirty="0">
                          <a:solidFill>
                            <a:srgbClr val="0B0080"/>
                          </a:solidFill>
                          <a:latin typeface="Arial"/>
                          <a:ea typeface="Times New Roman"/>
                          <a:cs typeface="Times New Roman"/>
                          <a:hlinkClick r:id="rId19" tooltip="Тюменская область"/>
                        </a:rPr>
                        <a:t>Тюменской области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960" marR="60960" marT="30480" marB="30480" anchor="ctr">
                    <a:lnL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60960" marR="60960" marT="30480" marB="30480" anchor="ctr">
                    <a:lnL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943917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Некоторые из них по минералогическим свойствам воды соответствуют лучшим природным здравницам </a:t>
            </a:r>
            <a:r>
              <a:rPr lang="ru-RU" dirty="0">
                <a:hlinkClick r:id="rId3" tooltip="Россия"/>
              </a:rPr>
              <a:t>России</a:t>
            </a:r>
            <a:r>
              <a:rPr lang="ru-RU" dirty="0"/>
              <a:t>. Большой популярностью пользуются курорты </a:t>
            </a:r>
            <a:r>
              <a:rPr lang="ru-RU" dirty="0">
                <a:hlinkClick r:id="rId4" tooltip="Медвежье озеро (Курганская область)"/>
              </a:rPr>
              <a:t>«Озеро Медвежье»</a:t>
            </a:r>
            <a:r>
              <a:rPr lang="ru-RU" dirty="0"/>
              <a:t>, «Сосновая роща», детский санаторий «Озеро Горькое». </a:t>
            </a:r>
            <a:endParaRPr lang="ru-RU" dirty="0">
              <a:hlinkClick r:id="rId4" tooltip="Медвежье озеро (Курганская область)"/>
            </a:endParaRPr>
          </a:p>
          <a:p>
            <a:r>
              <a:rPr lang="ru-RU" b="1" dirty="0">
                <a:solidFill>
                  <a:schemeClr val="bg1"/>
                </a:solidFill>
                <a:hlinkClick r:id="rId4" tooltip="Медвежье озеро (Курганская область)"/>
              </a:rPr>
              <a:t>«Озеро Медвежье»</a:t>
            </a:r>
            <a:r>
              <a:rPr lang="ru-RU" dirty="0"/>
              <a:t> является самым крупным и </a:t>
            </a:r>
          </a:p>
          <a:p>
            <a:r>
              <a:rPr lang="ru-RU" dirty="0"/>
              <a:t>Уникальным</a:t>
            </a:r>
          </a:p>
          <a:p>
            <a:r>
              <a:rPr lang="ru-RU" dirty="0"/>
              <a:t>из </a:t>
            </a:r>
          </a:p>
          <a:p>
            <a:r>
              <a:rPr lang="ru-RU" dirty="0"/>
              <a:t>солёных озёр </a:t>
            </a:r>
          </a:p>
          <a:p>
            <a:r>
              <a:rPr lang="ru-RU" dirty="0"/>
              <a:t>области (5853 га). </a:t>
            </a:r>
          </a:p>
          <a:p>
            <a:r>
              <a:rPr lang="ru-RU" dirty="0"/>
              <a:t>Минерализация</a:t>
            </a:r>
          </a:p>
          <a:p>
            <a:r>
              <a:rPr lang="ru-RU" dirty="0"/>
              <a:t> его хлоридного </a:t>
            </a:r>
          </a:p>
          <a:p>
            <a:r>
              <a:rPr lang="ru-RU" dirty="0"/>
              <a:t>натриевого </a:t>
            </a:r>
          </a:p>
          <a:p>
            <a:r>
              <a:rPr lang="ru-RU" dirty="0"/>
              <a:t>рассола составляет </a:t>
            </a:r>
          </a:p>
          <a:p>
            <a:r>
              <a:rPr lang="ru-RU" dirty="0"/>
              <a:t>120—270 г/л,</a:t>
            </a:r>
          </a:p>
        </p:txBody>
      </p:sp>
      <p:pic>
        <p:nvPicPr>
          <p:cNvPr id="4" name="Рисунок 3" descr="vk.com/wall-92948162?q=%23%D0%9E%D0%B7%D0%B5%D1%80%D0%BE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19800" y="4114800"/>
            <a:ext cx="280035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3" descr="ÐÐ°ÑÑÐ¸Ð½ÐºÐ¸ Ð¿Ð¾ Ð·Ð°Ð¿ÑÐ¾ÑÑ ÑÐ°Ð½Ð°ÑÐ¾ÑÐ¸Ð¹ Ð¾Ð·ÐµÑÐ¾ Ð¼ÐµÐ´Ð²ÐµÐ¶ÑÐµ ÐºÑÑÐ³Ð°Ð½ÑÐºÐ°Ñ Ð¾Ð±Ð»Ð°ÑÑÑ ÑÐ¾ÑÐ¾"/>
          <p:cNvPicPr>
            <a:picLocks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86200" y="2667000"/>
            <a:ext cx="25908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2032464"/>
          </a:xfrm>
        </p:spPr>
        <p:txBody>
          <a:bodyPr>
            <a:normAutofit fontScale="90000"/>
          </a:bodyPr>
          <a:lstStyle/>
          <a:p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pic>
        <p:nvPicPr>
          <p:cNvPr id="6" name="Рисунок 5" descr="https://sun9-5.userapi.com/c857616/v857616132/667e2/gr2Ux0tZTd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2057400"/>
            <a:ext cx="226695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sun9-57.userapi.com/c857724/v857724516/5a290/ye31QZ4eg4w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9000" y="4114800"/>
            <a:ext cx="22098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ÐÐ°ÑÑÐ¸Ð½ÐºÐ¸ Ð¿Ð¾ Ð·Ð°Ð¿ÑÐ¾ÑÑ ÑÐ°Ð½Ð°ÑÐ¾ÑÐ¸Ð¹ Ð¾Ð·ÐµÑÐ¾ Ð¼ÐµÐ´Ð²ÐµÐ¶ÑÐµ ÐºÑÑÐ³Ð°Ð½ÑÐºÐ°Ñ Ð¾Ð±Ð»Ð°ÑÑÑ ÑÐ¾ÑÐ¾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19800" y="2133600"/>
            <a:ext cx="25908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ÐÐ°ÑÑÐ¸Ð½ÐºÐ¸ Ð¿Ð¾ Ð·Ð°Ð¿ÑÐ¾ÑÑ ÑÐ°Ð½Ð°ÑÐ¾ÑÐ¸Ð¹ Ð¾Ð·ÐµÑÐ¾ Ð¼ÐµÐ´Ð²ÐµÐ¶ÑÐµ ÐºÑÑÐ³Ð°Ð½ÑÐºÐ°Ñ Ð¾Ð±Ð»Ð°ÑÑÑ ÑÐ¾ÑÐ¾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" y="4114800"/>
            <a:ext cx="24384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457200" y="6126798"/>
            <a:ext cx="82296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1" name="Рисунок 10" descr="ÐÐ°ÑÑÐ¸Ð½ÐºÐ¸ Ð¿Ð¾ Ð·Ð°Ð¿ÑÐ¾ÑÑ ÑÐ°Ð½Ð°ÑÐ¾ÑÐ¸Ð¹ Ð¾Ð·ÐµÑÐ¾ Ð¼ÐµÐ´Ð²ÐµÐ¶ÑÐµ ÐºÑÑÐ³Ð°Ð½ÑÐºÐ°Ñ Ð¾Ð±Ð»Ð°ÑÑÑ ÑÐ¾ÑÐ¾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96000" y="3886200"/>
            <a:ext cx="23622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533400" y="304800"/>
            <a:ext cx="82296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Минеральный состав и соленость воды этого озера  близки к свойствам </a:t>
            </a:r>
            <a:r>
              <a:rPr lang="ru-RU" sz="2800" b="1" dirty="0"/>
              <a:t>Мертвого моря </a:t>
            </a:r>
            <a:r>
              <a:rPr lang="ru-RU" sz="2800" dirty="0"/>
              <a:t>(Израиль), окружность озера 60км. </a:t>
            </a:r>
          </a:p>
        </p:txBody>
      </p:sp>
      <p:pic>
        <p:nvPicPr>
          <p:cNvPr id="13" name="Рисунок 12" descr="https://sun9-32.userapi.com/c857528/v857528555/4d60b/icXBJmgzD2k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05200" y="2133600"/>
            <a:ext cx="19050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599486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2400"/>
            <a:ext cx="8229600" cy="6020117"/>
          </a:xfrm>
        </p:spPr>
        <p:txBody>
          <a:bodyPr>
            <a:normAutofit/>
          </a:bodyPr>
          <a:lstStyle/>
          <a:p>
            <a:r>
              <a:rPr lang="ru-RU" b="1" dirty="0"/>
              <a:t>Курганскую область </a:t>
            </a:r>
            <a:r>
              <a:rPr lang="ru-RU" dirty="0"/>
              <a:t>часто в обиходе называют  </a:t>
            </a:r>
            <a:r>
              <a:rPr lang="ru-RU" b="1" dirty="0"/>
              <a:t>Зауральем. </a:t>
            </a:r>
          </a:p>
          <a:p>
            <a:r>
              <a:rPr lang="ru-RU" b="1" dirty="0" err="1"/>
              <a:t>Заура́лье</a:t>
            </a:r>
            <a:r>
              <a:rPr lang="ru-RU" dirty="0"/>
              <a:t> — территория России восточнее </a:t>
            </a:r>
            <a:r>
              <a:rPr lang="ru-RU" dirty="0">
                <a:hlinkClick r:id="rId3" tooltip="Уральские горы"/>
              </a:rPr>
              <a:t>Уральских гор</a:t>
            </a:r>
            <a:r>
              <a:rPr lang="ru-RU" dirty="0"/>
              <a:t>. Вернее Курганскую область  условно можно отнести к </a:t>
            </a:r>
            <a:r>
              <a:rPr lang="ru-RU" b="1" dirty="0"/>
              <a:t>Южному Зауралью</a:t>
            </a:r>
            <a:r>
              <a:rPr lang="ru-RU" dirty="0"/>
              <a:t>.</a:t>
            </a:r>
          </a:p>
          <a:p>
            <a:r>
              <a:rPr lang="ru-RU" dirty="0"/>
              <a:t>Она расположена в азиатской части страны на стыке </a:t>
            </a:r>
          </a:p>
          <a:p>
            <a:r>
              <a:rPr lang="ru-RU" dirty="0"/>
              <a:t>Урала и Сибири </a:t>
            </a:r>
          </a:p>
          <a:p>
            <a:r>
              <a:rPr lang="ru-RU" dirty="0"/>
              <a:t>в бассейнах рек </a:t>
            </a:r>
          </a:p>
          <a:p>
            <a:r>
              <a:rPr lang="ru-RU" dirty="0"/>
              <a:t>Тобола и Исети. </a:t>
            </a:r>
          </a:p>
        </p:txBody>
      </p:sp>
      <p:pic>
        <p:nvPicPr>
          <p:cNvPr id="4" name="Рисунок 3" descr="ÐÐ°ÑÑÐ¸Ð½ÐºÐ¸ Ð¿Ð¾ Ð·Ð°Ð¿ÑÐ¾ÑÑ ÐºÑÑÐ³Ð°Ð½ÑÐºÐ°Ñ Ð¾Ð±Ð»Ð°ÑÑÑ Ð½Ð° Ð³ÐµÐ¾Ð³Ñ ÐºÐ°ÑÑÐµ ÑÐ¾ÑÑÐ¸Ð¸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91000" y="3581400"/>
            <a:ext cx="4445577" cy="2685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600"/>
            <a:ext cx="5029200" cy="5943917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/>
              <a:t>Озеро Медвежье</a:t>
            </a:r>
            <a:r>
              <a:rPr lang="ru-RU" dirty="0"/>
              <a:t> своим именем обязано очень красивой и образной </a:t>
            </a:r>
            <a:r>
              <a:rPr lang="ru-RU" b="1" dirty="0"/>
              <a:t>легенде</a:t>
            </a:r>
            <a:r>
              <a:rPr lang="ru-RU" dirty="0"/>
              <a:t>. Говорят, в те времена, когда озеро скрывалось в первозданном лесу, приходил к нему медведь с больной лапой. Опускал ее в воду. Лечил. И озеро приняло очертания медведя. Поэтому не одно столетие изумительной красоты и целебной силы озеро зовется Медвежье.</a:t>
            </a:r>
          </a:p>
        </p:txBody>
      </p:sp>
      <p:pic>
        <p:nvPicPr>
          <p:cNvPr id="4" name="Рисунок 3" descr="ÐÐ°ÑÑÐ¸Ð½ÐºÐ¸ Ð¿Ð¾ Ð·Ð°Ð¿ÑÐ¾ÑÑ ÑÐ°Ð½Ð°ÑÐ¾ÑÐ¸Ð¹ Ð¾Ð·ÐµÑÐ¾ Ð¼ÐµÐ´Ð²ÐµÐ¶ÑÐµ ÐºÑÑÐ³Ð°Ð½ÑÐºÐ°Ñ Ð¾Ð±Ð»Ð°ÑÑÑ ÑÐ¾ÑÐ¾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7400" y="4038600"/>
            <a:ext cx="28194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ÐÐ°ÑÑÐ¸Ð½ÐºÐ¸ Ð¿Ð¾ Ð·Ð°Ð¿ÑÐ¾ÑÑ Ð¾Ð·ÐµÑÐ¾ Ð¼ÐµÐ´Ð²ÐµÐ¶ÑÐµ ÐºÑÑÐ³Ð°Ð½ ÑÐ¾ÑÐ¾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91200" y="2362200"/>
            <a:ext cx="2895600" cy="1752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ÐÐ°ÑÑÐ¸Ð½ÐºÐ¸ Ð¿Ð¾ Ð·Ð°Ð¿ÑÐ¾ÑÑ Ð¾Ð·ÐµÑÐ¾ Ð¼ÐµÐ´Ð²ÐµÐ¶ÑÐµ ÐºÑÑÐ³Ð°Ð½ ÑÐ¾ÑÐ¾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1200" y="381000"/>
            <a:ext cx="2886075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943917"/>
          </a:xfrm>
        </p:spPr>
        <p:txBody>
          <a:bodyPr/>
          <a:lstStyle/>
          <a:p>
            <a:r>
              <a:rPr lang="ru-RU" sz="2800" dirty="0"/>
              <a:t>Санаторий </a:t>
            </a:r>
            <a:r>
              <a:rPr lang="ru-RU" sz="2800" dirty="0">
                <a:hlinkClick r:id="rId3" tooltip="Медвежье озеро (Курганская область)"/>
              </a:rPr>
              <a:t>«Жемчужина Зауралья»</a:t>
            </a:r>
            <a:r>
              <a:rPr lang="ru-RU" sz="2800" dirty="0"/>
              <a:t>. расположен в живописном сосновом бору на целебном природном источнике минеральной воды «</a:t>
            </a:r>
            <a:r>
              <a:rPr lang="ru-RU" sz="2800" dirty="0" err="1"/>
              <a:t>Шадринская</a:t>
            </a:r>
            <a:r>
              <a:rPr lang="ru-RU" sz="2800" dirty="0"/>
              <a:t>» (аналог Ессентуки-4). </a:t>
            </a:r>
          </a:p>
          <a:p>
            <a:r>
              <a:rPr lang="ru-RU" sz="2800" dirty="0"/>
              <a:t>Лечебный профиль санатория:</a:t>
            </a:r>
          </a:p>
          <a:p>
            <a:r>
              <a:rPr lang="ru-RU" sz="2800" dirty="0"/>
              <a:t> заболевания желудочно-кишечного тракта;</a:t>
            </a:r>
          </a:p>
          <a:p>
            <a:r>
              <a:rPr lang="ru-RU" sz="2800" dirty="0"/>
              <a:t>опорно-двигательного аппарата;</a:t>
            </a:r>
          </a:p>
          <a:p>
            <a:r>
              <a:rPr lang="ru-RU" sz="2800" dirty="0"/>
              <a:t>периферической нервной системы;</a:t>
            </a:r>
          </a:p>
          <a:p>
            <a:r>
              <a:rPr lang="ru-RU" sz="2800" dirty="0"/>
              <a:t>  эндокринной системы.</a:t>
            </a:r>
          </a:p>
          <a:p>
            <a:endParaRPr lang="ru-RU" dirty="0"/>
          </a:p>
        </p:txBody>
      </p:sp>
      <p:pic>
        <p:nvPicPr>
          <p:cNvPr id="5" name="Рисунок 4" descr="https://media-cdn.tripadvisor.com/media/photo-w/09/fd/58/cc/caption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1" y="4191000"/>
            <a:ext cx="21336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media-cdn.tripadvisor.com/media/photo-w/12/11/82/6b/caption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81800" y="2895600"/>
            <a:ext cx="1980056" cy="1320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media-cdn.tripadvisor.com/media/photo-w/12/11/7b/73/caption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53000" y="3657600"/>
            <a:ext cx="1768475" cy="1176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media-cdn.tripadvisor.com/media/photo-w/12/11/80/20/caption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58000" y="4267200"/>
            <a:ext cx="19050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s://media-cdn.tripadvisor.com/media/photo-w/12/11/7f/0b/caption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53000" y="4876800"/>
            <a:ext cx="1781175" cy="1162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s://media-cdn.tripadvisor.com/media/photo-w/12/11/7b/9c/caption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895600" y="4267200"/>
            <a:ext cx="19050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943917"/>
          </a:xfrm>
        </p:spPr>
        <p:txBody>
          <a:bodyPr/>
          <a:lstStyle/>
          <a:p>
            <a:r>
              <a:rPr lang="ru-RU" sz="2800" dirty="0"/>
              <a:t>Иловая грязь озера Медвежье очень эффективна при лечении болезней нервной и костно-мышечной систем, гинекологических заболеваний. </a:t>
            </a:r>
          </a:p>
          <a:p>
            <a:r>
              <a:rPr lang="ru-RU" sz="2800" dirty="0"/>
              <a:t>Озеро</a:t>
            </a:r>
            <a:r>
              <a:rPr lang="ru-RU" sz="2800" b="1" dirty="0"/>
              <a:t> Горькое - </a:t>
            </a:r>
            <a:r>
              <a:rPr lang="ru-RU" sz="2800" dirty="0"/>
              <a:t>уникальное соленое озеро, имеющее лечебную иловую грязь.  Профиль лечения : церебральные параличи, заболевания нервной системы.</a:t>
            </a:r>
          </a:p>
        </p:txBody>
      </p:sp>
      <p:pic>
        <p:nvPicPr>
          <p:cNvPr id="4" name="Рисунок 3" descr="http://sport.kurganobl.ru/assets/images/2009/Turizm2009/8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3733800"/>
            <a:ext cx="30480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sport.kurganobl.ru/assets/images/2009/Turizm2009/9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00600" y="3733800"/>
            <a:ext cx="3276600" cy="2209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943917"/>
          </a:xfrm>
        </p:spPr>
        <p:txBody>
          <a:bodyPr/>
          <a:lstStyle/>
          <a:p>
            <a:r>
              <a:rPr lang="ru-RU" dirty="0"/>
              <a:t>Реки и озёра Курганской области богаты карасём и пелядью, карпом и </a:t>
            </a:r>
            <a:r>
              <a:rPr lang="ru-RU" dirty="0" err="1"/>
              <a:t>лещём</a:t>
            </a:r>
            <a:r>
              <a:rPr lang="ru-RU" dirty="0"/>
              <a:t>, чебаком, налимом и ершом. Вскоре в зауральских водоемах заплещется форель.</a:t>
            </a:r>
          </a:p>
          <a:p>
            <a:endParaRPr lang="ru-RU" dirty="0"/>
          </a:p>
        </p:txBody>
      </p:sp>
      <p:pic>
        <p:nvPicPr>
          <p:cNvPr id="4" name="Рисунок 3" descr="http://sport.kurganobl.ru/assets/images/2009/Turizm2009/12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2971800"/>
            <a:ext cx="34290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sport.kurganobl.ru/assets/images/2009/Turizm2009/13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2286000"/>
            <a:ext cx="39624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6629400"/>
          </a:xfrm>
        </p:spPr>
        <p:txBody>
          <a:bodyPr>
            <a:normAutofit/>
          </a:bodyPr>
          <a:lstStyle/>
          <a:p>
            <a:r>
              <a:rPr lang="ru-RU" b="1" u="sng" dirty="0"/>
              <a:t>Почвы  </a:t>
            </a:r>
            <a:r>
              <a:rPr lang="ru-RU" dirty="0"/>
              <a:t>являются важнейшим природным богатством этого края. В северной  лесостепной части области  они преимущественно черноземные, выщелоченные, солонцеватые. По механическому составу они разнообразны: </a:t>
            </a:r>
          </a:p>
          <a:p>
            <a:r>
              <a:rPr lang="ru-RU" dirty="0"/>
              <a:t>глинистые, суглинистые, песчаные и супесчаные. 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 descr="https://sornyakov.net/wp-content/uploads/2018/10/4-47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4724400"/>
            <a:ext cx="19812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sornyakov.net/wp-content/uploads/2018/10/5-47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95600" y="4724400"/>
            <a:ext cx="16764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sornyakov.net/wp-content/uploads/2018/10/6-45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76800" y="4724400"/>
            <a:ext cx="1752599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sornyakov.net/wp-content/uploads/2018/10/7-32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34200" y="4724400"/>
            <a:ext cx="17526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600"/>
            <a:ext cx="4343400" cy="5943917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/>
              <a:t>Из всех почв более 45%занимают </a:t>
            </a:r>
            <a:r>
              <a:rPr lang="ru-RU" b="1" dirty="0"/>
              <a:t>черноземы. </a:t>
            </a:r>
          </a:p>
          <a:p>
            <a:pPr>
              <a:buNone/>
            </a:pPr>
            <a:r>
              <a:rPr lang="ru-RU" dirty="0"/>
              <a:t>Их используют для под посев пшеницы, кукурузы и др. культур. </a:t>
            </a:r>
          </a:p>
          <a:p>
            <a:pPr>
              <a:buNone/>
            </a:pPr>
            <a:r>
              <a:rPr lang="ru-RU" dirty="0"/>
              <a:t>По берегам озер и  поймам рек расположены </a:t>
            </a:r>
            <a:r>
              <a:rPr lang="ru-RU" b="1" dirty="0"/>
              <a:t>солонц</a:t>
            </a:r>
            <a:r>
              <a:rPr lang="ru-RU" dirty="0"/>
              <a:t>ы, содержащие много соли, уменьшающей их плодородие.</a:t>
            </a:r>
          </a:p>
          <a:p>
            <a:endParaRPr lang="ru-RU" dirty="0"/>
          </a:p>
        </p:txBody>
      </p:sp>
      <p:pic>
        <p:nvPicPr>
          <p:cNvPr id="4" name="Рисунок 3" descr="https://sornyakov.net/wp-content/uploads/2018/10/10-4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05400" y="457200"/>
            <a:ext cx="32004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sornyakov.net/wp-content/uploads/2018/10/8-21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29200" y="3429000"/>
            <a:ext cx="32004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943917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/>
              <a:t>Область лежит в пределах </a:t>
            </a:r>
            <a:r>
              <a:rPr lang="ru-RU" b="1" dirty="0"/>
              <a:t>лесостепной и степной зон</a:t>
            </a:r>
            <a:r>
              <a:rPr lang="ru-RU" dirty="0"/>
              <a:t>, имеет благоприятный климат , около половины почв –плодородные черноземы, поэтому есть возможность заниматься  земледелием – зерновым хозяйством.</a:t>
            </a:r>
            <a:r>
              <a:rPr lang="ru-RU" u="sng" dirty="0">
                <a:hlinkClick r:id="rId3" tooltip="Сельскохозяйственные угодья"/>
              </a:rPr>
              <a:t> Выращивают яровую пшеницу, сеют овес, ячмень, просо, гречиху, рожь. Кроме зерновых, сеют кормовые культуры</a:t>
            </a:r>
          </a:p>
          <a:p>
            <a:pPr>
              <a:buNone/>
            </a:pPr>
            <a:r>
              <a:rPr lang="ru-RU" u="sng" dirty="0">
                <a:hlinkClick r:id="rId3" tooltip="Сельскохозяйственные угодья"/>
              </a:rPr>
              <a:t>(однолетние и многолетние травы, кукурузу и др.). Картофель является вторым после зерна.</a:t>
            </a:r>
          </a:p>
          <a:p>
            <a:pPr>
              <a:buNone/>
            </a:pPr>
            <a:r>
              <a:rPr lang="ru-RU" u="sng" dirty="0">
                <a:hlinkClick r:id="rId3" tooltip="Сельскохозяйственные угодья"/>
              </a:rPr>
              <a:t>Сельскохозяйственные угодья</a:t>
            </a:r>
            <a:r>
              <a:rPr lang="ru-RU" dirty="0"/>
              <a:t> занимают более 39 % площади области. </a:t>
            </a:r>
          </a:p>
          <a:p>
            <a:pPr>
              <a:buNone/>
            </a:pPr>
            <a:r>
              <a:rPr lang="ru-RU" u="sng" dirty="0">
                <a:hlinkClick r:id="rId4" tooltip="Лес"/>
              </a:rPr>
              <a:t>Леса</a:t>
            </a:r>
            <a:r>
              <a:rPr lang="ru-RU" dirty="0"/>
              <a:t> занимают примерно пятую часть территории области — 1,7 </a:t>
            </a:r>
            <a:r>
              <a:rPr lang="ru-RU" dirty="0" err="1"/>
              <a:t>млн</a:t>
            </a:r>
            <a:r>
              <a:rPr lang="ru-RU" dirty="0"/>
              <a:t> га.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943917"/>
          </a:xfrm>
        </p:spPr>
        <p:txBody>
          <a:bodyPr>
            <a:normAutofit fontScale="85000" lnSpcReduction="20000"/>
          </a:bodyPr>
          <a:lstStyle/>
          <a:p>
            <a:r>
              <a:rPr lang="ru-RU" b="1" i="1" dirty="0">
                <a:solidFill>
                  <a:schemeClr val="bg1"/>
                </a:solidFill>
                <a:hlinkClick r:id="rId3" tooltip="Экономика Курганской области"/>
              </a:rPr>
              <a:t>Экономика Курганской области</a:t>
            </a:r>
            <a:endParaRPr lang="ru-RU" b="1" i="1" dirty="0">
              <a:solidFill>
                <a:schemeClr val="bg1"/>
              </a:solidFill>
            </a:endParaRPr>
          </a:p>
          <a:p>
            <a:r>
              <a:rPr lang="ru-RU" dirty="0"/>
              <a:t>На базе эвакуированных в годы Великой Отечественной войны 22 предприятий из западных областей страны стала формироваться местная </a:t>
            </a:r>
            <a:r>
              <a:rPr lang="ru-RU" dirty="0">
                <a:hlinkClick r:id="rId4" tooltip="Промышленность"/>
              </a:rPr>
              <a:t>промышленность</a:t>
            </a:r>
            <a:r>
              <a:rPr lang="ru-RU" dirty="0"/>
              <a:t>. </a:t>
            </a:r>
          </a:p>
          <a:p>
            <a:r>
              <a:rPr lang="ru-RU" dirty="0"/>
              <a:t>Затем появились завод деревообрабатывающих станков, </a:t>
            </a:r>
            <a:r>
              <a:rPr lang="ru-RU" dirty="0">
                <a:hlinkClick r:id="rId5" tooltip="Курганский завод дорожных машин"/>
              </a:rPr>
              <a:t>дорожных машин</a:t>
            </a:r>
            <a:r>
              <a:rPr lang="ru-RU" dirty="0"/>
              <a:t>, </a:t>
            </a:r>
            <a:r>
              <a:rPr lang="ru-RU" dirty="0">
                <a:hlinkClick r:id="rId6" tooltip="Курганский завод колёсных тягачей"/>
              </a:rPr>
              <a:t>«Курганский завод колёсных тягачей им. Д. М. </a:t>
            </a:r>
            <a:r>
              <a:rPr lang="ru-RU" dirty="0" err="1">
                <a:hlinkClick r:id="rId6" tooltip="Курганский завод колёсных тягачей"/>
              </a:rPr>
              <a:t>Карбышева</a:t>
            </a:r>
            <a:r>
              <a:rPr lang="ru-RU" dirty="0">
                <a:hlinkClick r:id="rId6" tooltip="Курганский завод колёсных тягачей"/>
              </a:rPr>
              <a:t>»</a:t>
            </a:r>
            <a:r>
              <a:rPr lang="ru-RU" dirty="0"/>
              <a:t>. </a:t>
            </a:r>
            <a:r>
              <a:rPr lang="ru-RU" dirty="0" err="1"/>
              <a:t>Шадринские</a:t>
            </a:r>
            <a:r>
              <a:rPr lang="ru-RU" dirty="0"/>
              <a:t> предприятия — </a:t>
            </a:r>
            <a:r>
              <a:rPr lang="ru-RU" dirty="0">
                <a:hlinkClick r:id="rId7" tooltip="Шадринский автоагрегатный завод"/>
              </a:rPr>
              <a:t>автоагрегатный завод</a:t>
            </a:r>
            <a:r>
              <a:rPr lang="ru-RU" dirty="0"/>
              <a:t> и завод транспортного машиностроения, телефонный завод и другие. После войны в области были построены крупные предприятия — </a:t>
            </a:r>
            <a:r>
              <a:rPr lang="ru-RU" dirty="0">
                <a:hlinkClick r:id="rId8" tooltip="Курганский машиностроительный завод"/>
              </a:rPr>
              <a:t>Курганский машиностроительный завод</a:t>
            </a:r>
            <a:r>
              <a:rPr lang="ru-RU" dirty="0"/>
              <a:t>, объединение «АК Корвет», заводы «</a:t>
            </a:r>
            <a:r>
              <a:rPr lang="ru-RU" dirty="0" err="1">
                <a:hlinkClick r:id="rId9" tooltip="Курганхиммаш"/>
              </a:rPr>
              <a:t>Курганхиммаш</a:t>
            </a:r>
            <a:r>
              <a:rPr lang="ru-RU" dirty="0"/>
              <a:t>» и «</a:t>
            </a:r>
            <a:r>
              <a:rPr lang="ru-RU" dirty="0">
                <a:hlinkClick r:id="rId10" tooltip="Курганский автобусный завод"/>
              </a:rPr>
              <a:t>Курганский автобусный завод</a:t>
            </a:r>
            <a:r>
              <a:rPr lang="ru-RU" dirty="0"/>
              <a:t>» и </a:t>
            </a:r>
            <a:r>
              <a:rPr lang="ru-RU" dirty="0">
                <a:hlinkClick r:id="rId11" tooltip="Синтез (завод, Курган)"/>
              </a:rPr>
              <a:t>комбинат медицинских препаратов «Синтез»</a:t>
            </a:r>
            <a:r>
              <a:rPr lang="ru-RU" dirty="0"/>
              <a:t>.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0" y="228600"/>
            <a:ext cx="4876800" cy="5943917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/>
              <a:t>30 октября 1959 года </a:t>
            </a:r>
            <a:r>
              <a:rPr lang="ru-RU" dirty="0"/>
              <a:t>Указом Президиума Верховного Совета СССР за выдающиеся успехи в деле увеличения производства зерна и успешное выполнение обязательств по продаже государству хлеба Курганская область была награждена </a:t>
            </a:r>
            <a:r>
              <a:rPr lang="ru-RU" b="1" dirty="0"/>
              <a:t>Орденом Ленина</a:t>
            </a:r>
            <a:r>
              <a:rPr lang="ru-RU" dirty="0"/>
              <a:t>.</a:t>
            </a:r>
          </a:p>
          <a:p>
            <a:endParaRPr lang="ru-RU" dirty="0"/>
          </a:p>
          <a:p>
            <a:r>
              <a:rPr lang="ru-RU" dirty="0"/>
              <a:t>Высшей государственной награды область была удостоена за то, что в том году </a:t>
            </a:r>
            <a:r>
              <a:rPr lang="ru-RU" dirty="0" err="1"/>
              <a:t>зауральцы</a:t>
            </a:r>
            <a:r>
              <a:rPr lang="ru-RU" dirty="0"/>
              <a:t> продали государству рекордное количество зерна — около 1,5 </a:t>
            </a:r>
            <a:r>
              <a:rPr lang="ru-RU" dirty="0" err="1"/>
              <a:t>млн</a:t>
            </a:r>
            <a:r>
              <a:rPr lang="ru-RU" dirty="0"/>
              <a:t> тонн.</a:t>
            </a:r>
          </a:p>
          <a:p>
            <a:endParaRPr lang="ru-RU" dirty="0"/>
          </a:p>
        </p:txBody>
      </p:sp>
      <p:pic>
        <p:nvPicPr>
          <p:cNvPr id="51202" name="Picture 2" descr="https://kikonline.ru/wp-content/upload/2017/10/wheat-2536371_960_72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228600"/>
            <a:ext cx="3545515" cy="2667000"/>
          </a:xfrm>
          <a:prstGeom prst="rect">
            <a:avLst/>
          </a:prstGeom>
          <a:noFill/>
        </p:spPr>
      </p:pic>
      <p:pic>
        <p:nvPicPr>
          <p:cNvPr id="5" name="Рисунок 4" descr="ÐÐ°ÑÑÐ¸Ð½ÐºÐ¸ Ð¿Ð¾ Ð·Ð°Ð¿ÑÐ¾ÑÑ ÑÐ¾ÑÐ¾ Ð¾ÑÐ´ÐµÐ½Ð° Ð»ÐµÐ½Ð¸Ð½Ð°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2971800"/>
            <a:ext cx="33528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943917"/>
          </a:xfrm>
        </p:spPr>
        <p:txBody>
          <a:bodyPr/>
          <a:lstStyle/>
          <a:p>
            <a:r>
              <a:rPr lang="ru-RU" dirty="0"/>
              <a:t>Присвоение этой высокой награды Курганской области – это целиком и полностью заслуга </a:t>
            </a:r>
            <a:r>
              <a:rPr lang="ru-RU" b="1" dirty="0"/>
              <a:t>ее жителей- тружеников,</a:t>
            </a:r>
            <a:r>
              <a:rPr lang="ru-RU" dirty="0"/>
              <a:t> кто помогал городу выжить в тяжёлые сороковые, тех, кто восстанавливал и развивал экономику области в послевоенные десятилетия.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5" name="Рисунок 4" descr="https://opt-281576.ssl.1c-bitrix-cdn.ru/upload/iblock/db9/DSC_0182.jpg?151093074211565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00200" y="3657600"/>
            <a:ext cx="55626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943917"/>
          </a:xfrm>
        </p:spPr>
        <p:txBody>
          <a:bodyPr/>
          <a:lstStyle/>
          <a:p>
            <a:r>
              <a:rPr lang="ru-RU" b="1" dirty="0"/>
              <a:t>Курганская область </a:t>
            </a:r>
            <a:r>
              <a:rPr lang="ru-RU" dirty="0"/>
              <a:t>занимает удобное географическое положение, т.к. расположена близко от Урала с его разнообразными полезными ископаемыми, высокоразвитой промышленностью. По ее территории проходит автомобильная дорога федерального значения «Байкал» и Сибирская железнодорожная магистраль. Область является своеобразными </a:t>
            </a:r>
            <a:r>
              <a:rPr lang="ru-RU" b="1" dirty="0"/>
              <a:t>воротами Сибири</a:t>
            </a:r>
            <a:r>
              <a:rPr lang="ru-RU" dirty="0"/>
              <a:t>.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0" y="228600"/>
            <a:ext cx="4876800" cy="5943917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Знатна область добрыми делами,</a:t>
            </a:r>
          </a:p>
          <a:p>
            <a:r>
              <a:rPr lang="ru-RU" dirty="0"/>
              <a:t>  Спелым хлебом золотых полей.</a:t>
            </a:r>
          </a:p>
          <a:p>
            <a:r>
              <a:rPr lang="ru-RU" dirty="0"/>
              <a:t>  Край талантов, песен и преданий...</a:t>
            </a:r>
          </a:p>
          <a:p>
            <a:r>
              <a:rPr lang="ru-RU" dirty="0"/>
              <a:t>  И на свете нет земли милей!</a:t>
            </a:r>
          </a:p>
          <a:p>
            <a:br>
              <a:rPr lang="ru-RU" dirty="0"/>
            </a:br>
            <a:r>
              <a:rPr lang="ru-RU" dirty="0"/>
              <a:t>  Нам любые свершения по силам,</a:t>
            </a:r>
          </a:p>
          <a:p>
            <a:r>
              <a:rPr lang="ru-RU" dirty="0"/>
              <a:t>  Мы - народов большая семья.</a:t>
            </a:r>
          </a:p>
          <a:p>
            <a:r>
              <a:rPr lang="ru-RU" dirty="0"/>
              <a:t>  Край наш - часть великой России,</a:t>
            </a:r>
          </a:p>
          <a:p>
            <a:r>
              <a:rPr lang="ru-RU" dirty="0"/>
              <a:t>  Расцветай, курганская земля.</a:t>
            </a:r>
          </a:p>
          <a:p>
            <a:endParaRPr lang="ru-RU" dirty="0"/>
          </a:p>
        </p:txBody>
      </p:sp>
      <p:pic>
        <p:nvPicPr>
          <p:cNvPr id="4" name="Рисунок 3" descr="https://wikiway.com/upload/hl-photo/ae4/834/kurgan_4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4343400"/>
            <a:ext cx="2266950" cy="151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i0.photo.2gis.com/images/geo/10/1407374897074850_36ba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7400" y="5105400"/>
            <a:ext cx="2082800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lentachel.ru/netcat_files/multifile/2574/100898/Administratsiya_Kurgana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52600" y="1600200"/>
            <a:ext cx="2228850" cy="1253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wikiway.com/upload/hl-photo/471/153/kurgan_37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" y="2133600"/>
            <a:ext cx="1831975" cy="1373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s3.nat-geo.ru/images/2019/5/15/b7a2a56fdf8e4c5aba591a015075b34d.max-1200x800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24000" y="3276600"/>
            <a:ext cx="24384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s://ural-meridian.ru/wp-content/uploads/2017/11/36391452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3400" y="381000"/>
            <a:ext cx="19812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400" y="304801"/>
            <a:ext cx="8229600" cy="3124200"/>
          </a:xfrm>
        </p:spPr>
        <p:txBody>
          <a:bodyPr/>
          <a:lstStyle/>
          <a:p>
            <a:r>
              <a:rPr lang="ru-RU" sz="1800" dirty="0" err="1"/>
              <a:t>ttps</a:t>
            </a:r>
            <a:r>
              <a:rPr lang="ru-RU" sz="1800" dirty="0"/>
              <a:t>://</a:t>
            </a:r>
            <a:r>
              <a:rPr lang="ru-RU" sz="1800" dirty="0" err="1"/>
              <a:t>www.google.com</a:t>
            </a:r>
            <a:r>
              <a:rPr lang="ru-RU" sz="1800" dirty="0"/>
              <a:t>/</a:t>
            </a:r>
            <a:r>
              <a:rPr lang="ru-RU" sz="1800" dirty="0" err="1"/>
              <a:t>search?q=фото+реки+курган+обл&amp;tbm</a:t>
            </a:r>
            <a:endParaRPr lang="ru-RU" sz="1800" dirty="0">
              <a:hlinkClick r:id="rId3"/>
            </a:endParaRPr>
          </a:p>
          <a:p>
            <a:r>
              <a:rPr lang="ru-RU" sz="1800" dirty="0">
                <a:hlinkClick r:id="rId4"/>
              </a:rPr>
              <a:t>https://www.tripadvisor.ru/Hotel_Review-g2384814</a:t>
            </a:r>
            <a:endParaRPr lang="ru-RU" sz="1800" dirty="0"/>
          </a:p>
          <a:p>
            <a:r>
              <a:rPr lang="ru-RU" sz="1800" dirty="0"/>
              <a:t>http://tourism-kurgan.ru</a:t>
            </a:r>
            <a:endParaRPr lang="ru-RU" sz="1800" dirty="0">
              <a:hlinkClick r:id="rId3"/>
            </a:endParaRPr>
          </a:p>
          <a:p>
            <a:r>
              <a:rPr lang="ru-RU" sz="1800" u="sng" dirty="0">
                <a:hlinkClick r:id="rId5"/>
              </a:rPr>
              <a:t>https://www.google.com/search?q=курганская+область+на+геогр+карте+россии&amp;tbm</a:t>
            </a:r>
            <a:endParaRPr lang="ru-RU" sz="1800" dirty="0"/>
          </a:p>
          <a:p>
            <a:endParaRPr lang="ru-RU" sz="1800" dirty="0">
              <a:hlinkClick r:id="rId3"/>
            </a:endParaRPr>
          </a:p>
          <a:p>
            <a:r>
              <a:rPr lang="en-US" sz="1800" dirty="0">
                <a:hlinkClick r:id="rId3"/>
              </a:rPr>
              <a:t>https://www.kurgan-city.ru/city/info/nws/921/918</a:t>
            </a:r>
            <a:r>
              <a:rPr lang="ru-RU" sz="1800" dirty="0"/>
              <a:t> </a:t>
            </a:r>
            <a:r>
              <a:rPr lang="ru-RU" sz="1800" dirty="0" err="1"/>
              <a:t>ttp</a:t>
            </a:r>
            <a:r>
              <a:rPr lang="ru-RU" sz="1800" b="1" dirty="0" err="1"/>
              <a:t>Религияhttps</a:t>
            </a:r>
            <a:r>
              <a:rPr lang="ru-RU" sz="1800" b="1" dirty="0"/>
              <a:t>://</a:t>
            </a:r>
            <a:r>
              <a:rPr lang="ru-RU" sz="1800" b="1" dirty="0" err="1"/>
              <a:t>www.google.com</a:t>
            </a:r>
            <a:r>
              <a:rPr lang="ru-RU" sz="1800" b="1" dirty="0"/>
              <a:t>/</a:t>
            </a:r>
            <a:r>
              <a:rPr lang="ru-RU" sz="1800" b="1" dirty="0" err="1"/>
              <a:t>url?sa</a:t>
            </a:r>
            <a:r>
              <a:rPr lang="ru-RU" sz="1800" dirty="0" err="1"/>
              <a:t>s</a:t>
            </a:r>
            <a:r>
              <a:rPr lang="ru-RU" sz="1800" dirty="0"/>
              <a:t>://</a:t>
            </a:r>
            <a:r>
              <a:rPr lang="ru-RU" sz="1800" dirty="0" err="1"/>
              <a:t>www.google.com</a:t>
            </a:r>
            <a:r>
              <a:rPr lang="ru-RU" sz="1800" dirty="0"/>
              <a:t>/</a:t>
            </a:r>
            <a:r>
              <a:rPr lang="ru-RU" sz="1800" dirty="0" err="1"/>
              <a:t>search?q=озеро+медвежье+курган+фото&amp;tbm</a:t>
            </a:r>
            <a:endParaRPr lang="ru-RU" sz="1800" dirty="0">
              <a:hlinkClick r:id="rId3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9600" y="1524000"/>
            <a:ext cx="6248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0000"/>
                </a:solidFill>
                <a:hlinkClick r:id="rId6"/>
              </a:rPr>
              <a:t>   </a:t>
            </a:r>
            <a:r>
              <a:rPr lang="en-US" dirty="0">
                <a:solidFill>
                  <a:srgbClr val="FF0000"/>
                </a:solidFill>
                <a:hlinkClick r:id="rId6"/>
              </a:rPr>
              <a:t>https://</a:t>
            </a:r>
            <a:r>
              <a:rPr lang="en-US" dirty="0">
                <a:hlinkClick r:id="rId6"/>
              </a:rPr>
              <a:t>kurgan.bezformata.com/listnews/oblast-</a:t>
            </a:r>
            <a:r>
              <a:rPr lang="ru-RU" dirty="0">
                <a:hlinkClick r:id="rId6"/>
              </a:rPr>
              <a:t>    </a:t>
            </a:r>
            <a:r>
              <a:rPr lang="en-US" dirty="0" err="1">
                <a:hlinkClick r:id="rId6"/>
              </a:rPr>
              <a:t>nagrazhdena-ordenom-lenina</a:t>
            </a:r>
            <a:r>
              <a:rPr lang="en-US" dirty="0">
                <a:hlinkClick r:id="rId6"/>
              </a:rPr>
              <a:t>/62117027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62000" y="2209801"/>
            <a:ext cx="6096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743200"/>
            <a:ext cx="7696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7"/>
              </a:rPr>
              <a:t>https://yandex.ru/search/?clid=2255395-225&amp;win</a:t>
            </a:r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304800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hlinkClick r:id="rId8"/>
              </a:rPr>
              <a:t>https://yandex.ru/images/search?text=</a:t>
            </a:r>
            <a:r>
              <a:rPr lang="ru-RU" dirty="0">
                <a:hlinkClick r:id="rId8"/>
              </a:rPr>
              <a:t>знаменитые%20люди%20курганской%20области%20фото</a:t>
            </a:r>
            <a:endParaRPr lang="ru-RU" dirty="0"/>
          </a:p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990600" y="38862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tps://yandex.ru/images/search?text=</a:t>
            </a:r>
            <a:r>
              <a:rPr lang="ru-RU" dirty="0"/>
              <a:t>фото%20природа%20курган%20обл.&amp;</a:t>
            </a:r>
            <a:r>
              <a:rPr lang="en-US" dirty="0" err="1"/>
              <a:t>stype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601"/>
            <a:ext cx="8458200" cy="2590800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Она граничит с высокоразвитыми областями Урала — </a:t>
            </a:r>
            <a:r>
              <a:rPr lang="ru-RU" u="sng" dirty="0"/>
              <a:t>Свердловской и Челябинской</a:t>
            </a:r>
            <a:r>
              <a:rPr lang="ru-RU" dirty="0"/>
              <a:t>, а также с </a:t>
            </a:r>
            <a:r>
              <a:rPr lang="ru-RU" u="sng" dirty="0"/>
              <a:t>Тюменской</a:t>
            </a:r>
            <a:r>
              <a:rPr lang="ru-RU" dirty="0"/>
              <a:t> областью и </a:t>
            </a:r>
            <a:r>
              <a:rPr lang="ru-RU" u="sng" dirty="0"/>
              <a:t>Казахстаном</a:t>
            </a:r>
            <a:r>
              <a:rPr lang="ru-RU" dirty="0"/>
              <a:t> . С 2000 года входит в состав Уральского Федерального округа.</a:t>
            </a:r>
          </a:p>
          <a:p>
            <a:r>
              <a:rPr lang="ru-RU" dirty="0"/>
              <a:t>Площадь области </a:t>
            </a:r>
            <a:r>
              <a:rPr lang="ru-RU" b="1" dirty="0"/>
              <a:t>71,5 тыс. кв. км. </a:t>
            </a:r>
            <a:r>
              <a:rPr lang="ru-RU" dirty="0"/>
              <a:t>Это больше  территории Бельгии, Нидерландов и Люксембурга вместе взятых.</a:t>
            </a:r>
          </a:p>
        </p:txBody>
      </p:sp>
      <p:pic>
        <p:nvPicPr>
          <p:cNvPr id="4" name="Содержимое 5" descr="ÐÐ°ÑÑÐ¸Ð½ÐºÐ¸ Ð¿Ð¾ Ð·Ð°Ð¿ÑÐ¾ÑÑ ÐºÐ°ÑÑÐ¸Ð½ÐºÐ¸ .ÑÐ¾ÑÐ¾ ÐºÑÑÐ³Ð°Ð½ Ð¾Ð±Ð»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5000" y="2667000"/>
            <a:ext cx="6729984" cy="3745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533400"/>
            <a:ext cx="8229600" cy="5943917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Курганская область имеет форму треугольника. Ее протяженность с запада на восток </a:t>
            </a:r>
            <a:r>
              <a:rPr lang="ru-RU" b="1" dirty="0"/>
              <a:t>430 км</a:t>
            </a:r>
            <a:r>
              <a:rPr lang="ru-RU" dirty="0"/>
              <a:t>, с севера на юг  </a:t>
            </a:r>
            <a:r>
              <a:rPr lang="ru-RU" b="1" dirty="0"/>
              <a:t>290 км</a:t>
            </a:r>
            <a:r>
              <a:rPr lang="ru-RU" dirty="0"/>
              <a:t>. </a:t>
            </a:r>
          </a:p>
          <a:p>
            <a:r>
              <a:rPr lang="ru-RU" dirty="0"/>
              <a:t>Расстояние от Москвы до Кургана 2020 километров.</a:t>
            </a:r>
          </a:p>
          <a:p>
            <a:r>
              <a:rPr lang="ru-RU" dirty="0"/>
              <a:t>Курганская область   </a:t>
            </a:r>
            <a:r>
              <a:rPr lang="ru-RU" i="1" dirty="0"/>
              <a:t>образована</a:t>
            </a:r>
          </a:p>
          <a:p>
            <a:r>
              <a:rPr lang="ru-RU" dirty="0"/>
              <a:t>Указом </a:t>
            </a:r>
            <a:r>
              <a:rPr lang="ru-RU" dirty="0">
                <a:hlinkClick r:id="rId3" tooltip="Верховный Совет СССР"/>
              </a:rPr>
              <a:t>Президиума Верховного Совета СССР</a:t>
            </a:r>
            <a:r>
              <a:rPr lang="ru-RU" dirty="0"/>
              <a:t> от </a:t>
            </a:r>
            <a:r>
              <a:rPr lang="ru-RU" dirty="0">
                <a:hlinkClick r:id="rId4" tooltip="6 февраля"/>
              </a:rPr>
              <a:t>6 февраля</a:t>
            </a:r>
            <a:r>
              <a:rPr lang="ru-RU" dirty="0"/>
              <a:t> </a:t>
            </a:r>
            <a:r>
              <a:rPr lang="ru-RU" dirty="0">
                <a:hlinkClick r:id="rId5" tooltip="1943 год"/>
              </a:rPr>
              <a:t>1943 года</a:t>
            </a:r>
            <a:r>
              <a:rPr lang="ru-RU" dirty="0"/>
              <a:t>. В состав области вошли 32 района восточной части </a:t>
            </a:r>
            <a:r>
              <a:rPr lang="ru-RU" dirty="0">
                <a:hlinkClick r:id="rId6" tooltip="Челябинская область"/>
              </a:rPr>
              <a:t>Челябинской области</a:t>
            </a:r>
            <a:r>
              <a:rPr lang="ru-RU" dirty="0"/>
              <a:t> и 4 района </a:t>
            </a:r>
            <a:r>
              <a:rPr lang="ru-RU" dirty="0">
                <a:hlinkClick r:id="rId7" tooltip="Омская область"/>
              </a:rPr>
              <a:t>Омской области</a:t>
            </a:r>
            <a:r>
              <a:rPr lang="ru-RU" dirty="0"/>
              <a:t> с общей численностью населения 975 000 человек.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943917"/>
          </a:xfrm>
        </p:spPr>
        <p:txBody>
          <a:bodyPr/>
          <a:lstStyle/>
          <a:p>
            <a:r>
              <a:rPr lang="ru-RU" dirty="0"/>
              <a:t>Сегодня Курганская область – это регион развитого сельскохозяйственного и промышленного производства, обладающий достаточными природными ресурсами. </a:t>
            </a:r>
          </a:p>
          <a:p>
            <a:r>
              <a:rPr lang="ru-RU" dirty="0"/>
              <a:t>.   </a:t>
            </a:r>
          </a:p>
        </p:txBody>
      </p:sp>
      <p:pic>
        <p:nvPicPr>
          <p:cNvPr id="4" name="Рисунок 3" descr="https://bigenc.ru/media/2016/10/27/1235205007/18301.jpg.262x-.png">
            <a:hlinkClick r:id="rId3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81400" y="2209800"/>
            <a:ext cx="249555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bigenc.ru/media/2016/10/27/1235204799/18298.jpg.262x-.png">
            <a:hlinkClick r:id="rId3"/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72200" y="3124200"/>
            <a:ext cx="249555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bigenc.ru/media/2016/10/27/1235204611/14134.jpg.262x-.png">
            <a:hlinkClick r:id="rId3"/>
          </p:cNvPr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14400" y="3048000"/>
            <a:ext cx="249555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bigenc.ru/media/2016/10/27/1235204663/18299.jpg.262x-.png">
            <a:hlinkClick r:id="rId3"/>
          </p:cNvPr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00400" y="4495800"/>
            <a:ext cx="312420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38600" y="228600"/>
            <a:ext cx="4648200" cy="5943917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 </a:t>
            </a:r>
            <a:r>
              <a:rPr lang="ru-RU" sz="3600" dirty="0"/>
              <a:t>14 июня 1982 года – Указом Президиума Верховного Совета СССР город Курган был награжден орденом Трудового Красного Знамени «за заслуги трудящихся города в революционном движении, их вклад в борьбу с немецко-фашистскими захватчиками в годы Великой Отечественной войны, успехи, достигнутые в хозяйственном и культурном строительстве, и в связи с 200-летием со времени основания города».</a:t>
            </a:r>
          </a:p>
        </p:txBody>
      </p:sp>
      <p:pic>
        <p:nvPicPr>
          <p:cNvPr id="1028" name="Picture 4" descr="https://i.pinimg.com/736x/4f/21/84/4f2184cec3f633f72dc84e69ab025af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81000"/>
            <a:ext cx="3608729" cy="4953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943917"/>
          </a:xfrm>
        </p:spPr>
        <p:txBody>
          <a:bodyPr/>
          <a:lstStyle/>
          <a:p>
            <a:r>
              <a:rPr lang="ru-RU" dirty="0"/>
              <a:t>В Курганской области 24 сельских района, 9 городов, 6 поселков городского типа, 1220 сельских населенных пунктов.</a:t>
            </a:r>
          </a:p>
          <a:p>
            <a:endParaRPr lang="ru-RU" dirty="0"/>
          </a:p>
        </p:txBody>
      </p:sp>
      <p:pic>
        <p:nvPicPr>
          <p:cNvPr id="4" name="Рисунок 3" descr="ÐÐ°ÑÑÐ¸Ð½ÐºÐ¸ Ð¿Ð¾ Ð·Ð°Ð¿ÑÐ¾ÑÑ ÐºÐ°ÑÑÐ° ÑÐ°Ð¹Ð¾Ð½Ð¾Ð² ÐºÑÑÐ³Ð°Ð½ÑÐºÐ¾Ð¹ Ð¾Ð±Ð»Ð°ÑÑÐ¸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1828800"/>
            <a:ext cx="79248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764</TotalTime>
  <Words>2389</Words>
  <Application>Microsoft Office PowerPoint</Application>
  <PresentationFormat>Экран (4:3)</PresentationFormat>
  <Paragraphs>276</Paragraphs>
  <Slides>41</Slides>
  <Notes>39</Notes>
  <HiddenSlides>1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8" baseType="lpstr">
      <vt:lpstr>Arial</vt:lpstr>
      <vt:lpstr>Calibri</vt:lpstr>
      <vt:lpstr>Cambria</vt:lpstr>
      <vt:lpstr>Rockwell</vt:lpstr>
      <vt:lpstr>Times New Roman</vt:lpstr>
      <vt:lpstr>Wingdings 2</vt:lpstr>
      <vt:lpstr>Литейная</vt:lpstr>
      <vt:lpstr>Презентация на тему:  «Мое Зауралье».</vt:lpstr>
      <vt:lpstr>Зауральская сторона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yu02</cp:lastModifiedBy>
  <cp:revision>81</cp:revision>
  <dcterms:created xsi:type="dcterms:W3CDTF">2020-01-04T11:39:04Z</dcterms:created>
  <dcterms:modified xsi:type="dcterms:W3CDTF">2024-02-12T13:08:36Z</dcterms:modified>
</cp:coreProperties>
</file>