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sldIdLst>
    <p:sldId id="326" r:id="rId2"/>
    <p:sldId id="327" r:id="rId3"/>
    <p:sldId id="296" r:id="rId4"/>
    <p:sldId id="297" r:id="rId5"/>
    <p:sldId id="279" r:id="rId6"/>
    <p:sldId id="269" r:id="rId7"/>
    <p:sldId id="270" r:id="rId8"/>
    <p:sldId id="283" r:id="rId9"/>
    <p:sldId id="284" r:id="rId10"/>
    <p:sldId id="285" r:id="rId11"/>
    <p:sldId id="286" r:id="rId12"/>
    <p:sldId id="287" r:id="rId13"/>
    <p:sldId id="298" r:id="rId14"/>
    <p:sldId id="299" r:id="rId15"/>
    <p:sldId id="274" r:id="rId16"/>
    <p:sldId id="288" r:id="rId17"/>
    <p:sldId id="289" r:id="rId18"/>
    <p:sldId id="290" r:id="rId19"/>
    <p:sldId id="268" r:id="rId20"/>
    <p:sldId id="293" r:id="rId21"/>
    <p:sldId id="295" r:id="rId2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1428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3C77518-EAF9-4064-BB44-61DDD26C555B}" type="datetimeFigureOut">
              <a:rPr lang="ru-RU" smtClean="0"/>
              <a:pPr/>
              <a:t>12.02.2024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77F087C-291E-465F-824F-DC37834840E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D94A396-BB53-4AD8-992D-068B4FBC0E6E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6667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F4D3F2-45E6-4531-8FB2-775D8F18D5B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C2DC4B-E3B0-417F-8572-39492BFDCB3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B7165B-F256-45D4-BE2E-11B51F7697B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5BAAEF-6911-4EEE-93DE-798D236B596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6E06BC-1ECB-4F7F-9AC9-77CCAA809A5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ECE656-3F72-4F39-B35D-E65AAEF4C84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B8D242-E865-49E9-8882-78475626554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D8A758-E5CA-4C7F-AFC3-06A63D81A36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1952FE-773E-4A9C-861F-D7C463E723A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8C65ED-954E-4363-B08A-9260452CA6B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1B43BF-2F14-42E0-B5A1-14EBDF65A06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17879D54-4A3E-4A25-8279-F29A2148461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commons.wikimedia.org/wiki/File:Cheremushsky_(Kotlasky_District_of_Arkhangelsk_Oblast)_(04).JPG?uselang=ru" TargetMode="External"/><Relationship Id="rId7" Type="http://schemas.openxmlformats.org/officeDocument/2006/relationships/image" Target="../media/image4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jpeg"/><Relationship Id="rId5" Type="http://schemas.openxmlformats.org/officeDocument/2006/relationships/image" Target="../media/image2.jpeg"/><Relationship Id="rId4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D0%93%D1%80%D0%B5%D0%B9%D1%84%D0%B5%D1%80%D0%BD%D1%8B%D0%B9_%D0%BA%D0%BE%D0%B2%D1%88_(%D0%B3%D1%80%D1%83%D0%B7%D0%BE%D0%B7%D0%B0%D1%85%D0%B2%D0%B0%D1%82)" TargetMode="External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>
            <a:extLst>
              <a:ext uri="{FF2B5EF4-FFF2-40B4-BE49-F238E27FC236}">
                <a16:creationId xmlns:a16="http://schemas.microsoft.com/office/drawing/2014/main" id="{48C5687F-2849-45A3-B28A-502CE7940841}"/>
              </a:ext>
            </a:extLst>
          </p:cNvPr>
          <p:cNvSpPr>
            <a:spLocks noGrp="1"/>
          </p:cNvSpPr>
          <p:nvPr>
            <p:ph type="ctrTitle" idx="4294967295"/>
          </p:nvPr>
        </p:nvSpPr>
        <p:spPr>
          <a:xfrm>
            <a:off x="0" y="404665"/>
            <a:ext cx="9144000" cy="792087"/>
          </a:xfrm>
        </p:spPr>
        <p:txBody>
          <a:bodyPr/>
          <a:lstStyle/>
          <a:p>
            <a:pPr algn="ctr"/>
            <a:r>
              <a:rPr lang="ru-RU" b="1" dirty="0">
                <a:solidFill>
                  <a:srgbClr val="FFFF00"/>
                </a:solidFill>
              </a:rPr>
              <a:t>Грузоподъемные краны</a:t>
            </a:r>
          </a:p>
        </p:txBody>
      </p:sp>
      <p:pic>
        <p:nvPicPr>
          <p:cNvPr id="4" name="Рисунок 3" descr="Cheremushsky (Kotlasky District of Arkhangelsk Oblast) (04).JPG">
            <a:hlinkClick r:id="rId3"/>
            <a:extLst>
              <a:ext uri="{FF2B5EF4-FFF2-40B4-BE49-F238E27FC236}">
                <a16:creationId xmlns:a16="http://schemas.microsoft.com/office/drawing/2014/main" id="{4635C017-0350-45C3-BF71-0B6181B7B7A8}"/>
              </a:ext>
            </a:extLst>
          </p:cNvPr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48987" y="3941604"/>
            <a:ext cx="3124200" cy="23431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2" descr="C:\Documents and Settings\User\Рабочий стол\Копия Рисунок1.jpg">
            <a:extLst>
              <a:ext uri="{FF2B5EF4-FFF2-40B4-BE49-F238E27FC236}">
                <a16:creationId xmlns:a16="http://schemas.microsoft.com/office/drawing/2014/main" id="{4268005A-DA09-4288-B00D-0537FC136B7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/>
          <a:srcRect b="50955"/>
          <a:stretch>
            <a:fillRect/>
          </a:stretch>
        </p:blipFill>
        <p:spPr bwMode="auto">
          <a:xfrm>
            <a:off x="242810" y="1387492"/>
            <a:ext cx="3487156" cy="25541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Содержимое 7" descr="images (2).jpg">
            <a:extLst>
              <a:ext uri="{FF2B5EF4-FFF2-40B4-BE49-F238E27FC236}">
                <a16:creationId xmlns:a16="http://schemas.microsoft.com/office/drawing/2014/main" id="{E614EC72-6F6F-4A3C-8626-21A6A733E7D3}"/>
              </a:ext>
            </a:extLst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4427984" y="1274694"/>
            <a:ext cx="4309110" cy="258546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2F66688C-F9E7-4478-8EE5-CF5EC2CFCE22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92" y="4039855"/>
            <a:ext cx="5133975" cy="25669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72947504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b="1" dirty="0" err="1"/>
              <a:t>Грейферные</a:t>
            </a:r>
            <a:r>
              <a:rPr lang="uk-UA" b="1" dirty="0"/>
              <a:t> </a:t>
            </a:r>
            <a:r>
              <a:rPr lang="uk-UA" b="1" dirty="0" err="1"/>
              <a:t>краны</a:t>
            </a:r>
            <a:r>
              <a:rPr lang="uk-UA" b="1" dirty="0"/>
              <a:t>.</a:t>
            </a:r>
            <a:endParaRPr lang="ru-RU" dirty="0"/>
          </a:p>
        </p:txBody>
      </p:sp>
      <p:pic>
        <p:nvPicPr>
          <p:cNvPr id="6" name="Содержимое 5" descr="163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5357818" y="1571612"/>
            <a:ext cx="3213735" cy="45910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>
          <a:xfrm>
            <a:off x="214282" y="1714488"/>
            <a:ext cx="4643470" cy="4411675"/>
          </a:xfrm>
        </p:spPr>
        <p:txBody>
          <a:bodyPr/>
          <a:lstStyle/>
          <a:p>
            <a:r>
              <a:rPr lang="ru-RU" sz="2000" dirty="0">
                <a:solidFill>
                  <a:schemeClr val="bg1">
                    <a:lumMod val="40000"/>
                    <a:lumOff val="60000"/>
                  </a:schemeClr>
                </a:solidFill>
              </a:rPr>
              <a:t>Грейфер </a:t>
            </a:r>
            <a:r>
              <a:rPr lang="ru-RU" sz="2000" dirty="0" err="1">
                <a:solidFill>
                  <a:schemeClr val="bg1">
                    <a:lumMod val="40000"/>
                    <a:lumOff val="60000"/>
                  </a:schemeClr>
                </a:solidFill>
              </a:rPr>
              <a:t>двухканатный</a:t>
            </a:r>
            <a:r>
              <a:rPr lang="ru-RU" sz="2000" dirty="0">
                <a:solidFill>
                  <a:schemeClr val="bg1">
                    <a:lumMod val="40000"/>
                    <a:lumOff val="60000"/>
                  </a:schemeClr>
                </a:solidFill>
              </a:rPr>
              <a:t> </a:t>
            </a:r>
            <a:r>
              <a:rPr lang="ru-RU" sz="2000" dirty="0" err="1">
                <a:solidFill>
                  <a:schemeClr val="bg1">
                    <a:lumMod val="40000"/>
                    <a:lumOff val="60000"/>
                  </a:schemeClr>
                </a:solidFill>
              </a:rPr>
              <a:t>двухчелюстной</a:t>
            </a:r>
            <a:r>
              <a:rPr lang="ru-RU" sz="2000" dirty="0">
                <a:solidFill>
                  <a:schemeClr val="bg1">
                    <a:lumMod val="40000"/>
                    <a:lumOff val="60000"/>
                  </a:schemeClr>
                </a:solidFill>
              </a:rPr>
              <a:t> </a:t>
            </a:r>
            <a:r>
              <a:rPr lang="ru-RU" sz="2000" dirty="0"/>
              <a:t>- в данном типе грейфера используется два каната. Один канат называется подъемным, другой </a:t>
            </a:r>
            <a:r>
              <a:rPr lang="ru-RU" sz="2000" dirty="0" err="1"/>
              <a:t>канат-закрывающим</a:t>
            </a:r>
            <a:r>
              <a:rPr lang="ru-RU" sz="2000" dirty="0"/>
              <a:t>. Челюсти </a:t>
            </a:r>
            <a:r>
              <a:rPr lang="ru-RU" sz="2000" dirty="0" err="1"/>
              <a:t>двухканатного</a:t>
            </a:r>
            <a:r>
              <a:rPr lang="ru-RU" sz="2000" dirty="0"/>
              <a:t> грейфера </a:t>
            </a:r>
            <a:r>
              <a:rPr lang="ru-RU" sz="2000" dirty="0" err="1"/>
              <a:t>соеденины</a:t>
            </a:r>
            <a:r>
              <a:rPr lang="ru-RU" sz="2000" dirty="0"/>
              <a:t> шарнирно. </a:t>
            </a:r>
            <a:r>
              <a:rPr lang="ru-RU" sz="2000" dirty="0" err="1"/>
              <a:t>Двухканатный</a:t>
            </a:r>
            <a:r>
              <a:rPr lang="ru-RU" sz="2000" dirty="0"/>
              <a:t> грейфер применяется очень широко во всех отраслях промышленности, благодаря очень высокой производительности и автоматизации процесса. 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b="1" dirty="0" err="1"/>
              <a:t>Грейферные</a:t>
            </a:r>
            <a:r>
              <a:rPr lang="uk-UA" b="1" dirty="0"/>
              <a:t> </a:t>
            </a:r>
            <a:r>
              <a:rPr lang="uk-UA" b="1" dirty="0" err="1"/>
              <a:t>краны</a:t>
            </a:r>
            <a:r>
              <a:rPr lang="uk-UA" b="1" dirty="0"/>
              <a:t>.</a:t>
            </a:r>
            <a:endParaRPr lang="ru-RU" dirty="0"/>
          </a:p>
        </p:txBody>
      </p:sp>
      <p:pic>
        <p:nvPicPr>
          <p:cNvPr id="6" name="Содержимое 5" descr="165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381000" y="1600200"/>
            <a:ext cx="4125849" cy="45339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sz="2400" dirty="0">
                <a:solidFill>
                  <a:schemeClr val="bg1">
                    <a:lumMod val="40000"/>
                    <a:lumOff val="60000"/>
                  </a:schemeClr>
                </a:solidFill>
              </a:rPr>
              <a:t>Грейфер </a:t>
            </a:r>
            <a:r>
              <a:rPr lang="ru-RU" sz="2400" dirty="0" err="1">
                <a:solidFill>
                  <a:schemeClr val="bg1">
                    <a:lumMod val="40000"/>
                    <a:lumOff val="60000"/>
                  </a:schemeClr>
                </a:solidFill>
              </a:rPr>
              <a:t>двухчелюстной</a:t>
            </a:r>
            <a:r>
              <a:rPr lang="ru-RU" sz="2400" dirty="0">
                <a:solidFill>
                  <a:schemeClr val="bg1">
                    <a:lumMod val="40000"/>
                    <a:lumOff val="60000"/>
                  </a:schemeClr>
                </a:solidFill>
              </a:rPr>
              <a:t> </a:t>
            </a:r>
            <a:r>
              <a:rPr lang="ru-RU" sz="2400" dirty="0" err="1">
                <a:solidFill>
                  <a:schemeClr val="bg1">
                    <a:lumMod val="40000"/>
                    <a:lumOff val="60000"/>
                  </a:schemeClr>
                </a:solidFill>
              </a:rPr>
              <a:t>трехканатный</a:t>
            </a:r>
            <a:r>
              <a:rPr lang="ru-RU" sz="2400" dirty="0">
                <a:solidFill>
                  <a:schemeClr val="bg1">
                    <a:lumMod val="40000"/>
                    <a:lumOff val="60000"/>
                  </a:schemeClr>
                </a:solidFill>
              </a:rPr>
              <a:t> </a:t>
            </a:r>
            <a:r>
              <a:rPr lang="ru-RU" sz="2400" dirty="0"/>
              <a:t>- принцип </a:t>
            </a:r>
            <a:r>
              <a:rPr lang="ru-RU" sz="2400"/>
              <a:t>работы  </a:t>
            </a:r>
            <a:r>
              <a:rPr lang="ru-RU" sz="2400" dirty="0"/>
              <a:t>грейфера данного типа полностью аналогичен грейферу </a:t>
            </a:r>
            <a:r>
              <a:rPr lang="ru-RU" sz="2400" dirty="0" err="1"/>
              <a:t>двухканатному</a:t>
            </a:r>
            <a:r>
              <a:rPr lang="ru-RU" sz="2400" dirty="0"/>
              <a:t>, за исключением того, что один канат является подъемным, два остальных каната- замыкающими</a:t>
            </a:r>
            <a:r>
              <a:rPr lang="ru-RU" sz="2000" dirty="0"/>
              <a:t>.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b="1" dirty="0" err="1"/>
              <a:t>Грейферные</a:t>
            </a:r>
            <a:r>
              <a:rPr lang="uk-UA" b="1" dirty="0"/>
              <a:t> </a:t>
            </a:r>
            <a:r>
              <a:rPr lang="uk-UA" b="1" dirty="0" err="1"/>
              <a:t>краны</a:t>
            </a:r>
            <a:r>
              <a:rPr lang="uk-UA" b="1" dirty="0"/>
              <a:t>.</a:t>
            </a:r>
            <a:endParaRPr lang="ru-RU" dirty="0"/>
          </a:p>
        </p:txBody>
      </p:sp>
      <p:pic>
        <p:nvPicPr>
          <p:cNvPr id="6" name="Содержимое 5" descr="167 (1)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643438" y="1928802"/>
            <a:ext cx="4120039" cy="39052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>
          <a:xfrm>
            <a:off x="357158" y="1857364"/>
            <a:ext cx="4143404" cy="4268799"/>
          </a:xfrm>
        </p:spPr>
        <p:txBody>
          <a:bodyPr/>
          <a:lstStyle/>
          <a:p>
            <a:r>
              <a:rPr lang="ru-RU" sz="2400" dirty="0">
                <a:solidFill>
                  <a:schemeClr val="bg1">
                    <a:lumMod val="40000"/>
                    <a:lumOff val="60000"/>
                  </a:schemeClr>
                </a:solidFill>
              </a:rPr>
              <a:t>В </a:t>
            </a:r>
            <a:r>
              <a:rPr lang="ru-RU" sz="2400" dirty="0" err="1">
                <a:solidFill>
                  <a:schemeClr val="bg1">
                    <a:lumMod val="40000"/>
                    <a:lumOff val="60000"/>
                  </a:schemeClr>
                </a:solidFill>
              </a:rPr>
              <a:t>четырехканатном</a:t>
            </a:r>
            <a:r>
              <a:rPr lang="ru-RU" sz="2400" dirty="0">
                <a:solidFill>
                  <a:schemeClr val="bg1">
                    <a:lumMod val="40000"/>
                    <a:lumOff val="60000"/>
                  </a:schemeClr>
                </a:solidFill>
              </a:rPr>
              <a:t> грейфере </a:t>
            </a:r>
            <a:r>
              <a:rPr lang="ru-RU" sz="2400" dirty="0"/>
              <a:t>два каната -подъемные, два каната замыкающие. Принцип работы </a:t>
            </a:r>
            <a:r>
              <a:rPr lang="ru-RU" sz="2400" dirty="0" err="1"/>
              <a:t>четырехканатный</a:t>
            </a:r>
            <a:r>
              <a:rPr lang="ru-RU" sz="2400" dirty="0"/>
              <a:t> грейфер полностью аналогичен в остальном </a:t>
            </a:r>
            <a:r>
              <a:rPr lang="ru-RU" sz="2400" dirty="0" err="1"/>
              <a:t>двухканатному</a:t>
            </a:r>
            <a:r>
              <a:rPr lang="ru-RU" sz="2400" dirty="0"/>
              <a:t>.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uk-UA" sz="4000"/>
              <a:t>Шестичелюстной грейферный захват </a:t>
            </a:r>
            <a:endParaRPr lang="ru-RU" sz="4000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371600"/>
            <a:ext cx="8229600" cy="4724400"/>
          </a:xfrm>
        </p:spPr>
        <p:txBody>
          <a:bodyPr/>
          <a:lstStyle/>
          <a:p>
            <a:pPr eaLnBrk="1" hangingPunct="1"/>
            <a:r>
              <a:rPr lang="uk-UA"/>
              <a:t>Паук</a:t>
            </a:r>
            <a:endParaRPr lang="ru-RU"/>
          </a:p>
        </p:txBody>
      </p:sp>
      <p:pic>
        <p:nvPicPr>
          <p:cNvPr id="7172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81200" y="1981200"/>
            <a:ext cx="571500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uk-UA"/>
              <a:t>Виды грейферов</a:t>
            </a:r>
            <a:endParaRPr lang="ru-RU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None/>
            </a:pPr>
            <a:endParaRPr lang="uk-UA" dirty="0"/>
          </a:p>
          <a:p>
            <a:pPr eaLnBrk="1" hangingPunct="1">
              <a:buNone/>
            </a:pPr>
            <a:endParaRPr lang="uk-UA" dirty="0"/>
          </a:p>
          <a:p>
            <a:pPr eaLnBrk="1" hangingPunct="1">
              <a:buNone/>
            </a:pPr>
            <a:r>
              <a:rPr lang="uk-UA" dirty="0" err="1"/>
              <a:t>Многочелюстной</a:t>
            </a:r>
            <a:r>
              <a:rPr lang="uk-UA" dirty="0"/>
              <a:t>            </a:t>
            </a:r>
            <a:endParaRPr lang="ru-RU" dirty="0"/>
          </a:p>
        </p:txBody>
      </p:sp>
      <p:pic>
        <p:nvPicPr>
          <p:cNvPr id="8197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57677" y="1571606"/>
            <a:ext cx="4228910" cy="46653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b="1" dirty="0" err="1"/>
              <a:t>Грейферные</a:t>
            </a:r>
            <a:r>
              <a:rPr lang="uk-UA" b="1" dirty="0"/>
              <a:t> </a:t>
            </a:r>
            <a:r>
              <a:rPr lang="uk-UA" b="1" dirty="0" err="1"/>
              <a:t>краны</a:t>
            </a:r>
            <a:r>
              <a:rPr lang="uk-UA" b="1" dirty="0"/>
              <a:t>.</a:t>
            </a:r>
            <a:endParaRPr lang="ru-RU" dirty="0"/>
          </a:p>
        </p:txBody>
      </p:sp>
      <p:pic>
        <p:nvPicPr>
          <p:cNvPr id="8" name="Содержимое 7" descr="images (2).pn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228600" y="2362200"/>
            <a:ext cx="4271963" cy="24145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Содержимое 6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sz="2000" b="1" dirty="0" err="1">
                <a:solidFill>
                  <a:schemeClr val="accent5">
                    <a:lumMod val="75000"/>
                  </a:schemeClr>
                </a:solidFill>
              </a:rPr>
              <a:t>Двухканатный</a:t>
            </a:r>
            <a:r>
              <a:rPr lang="ru-RU" sz="2000" b="1" dirty="0">
                <a:solidFill>
                  <a:schemeClr val="accent5">
                    <a:lumMod val="75000"/>
                  </a:schemeClr>
                </a:solidFill>
              </a:rPr>
              <a:t> грейфер</a:t>
            </a:r>
            <a:r>
              <a:rPr lang="ru-RU" sz="2000" b="1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.</a:t>
            </a:r>
            <a:endParaRPr lang="ru-RU" sz="2000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  <a:p>
            <a:r>
              <a:rPr lang="ru-RU" sz="2000" dirty="0"/>
              <a:t>Операции подъёма выполняет один канат, называемый подъёмным или поддерживающим, а раскрытие и закрывание грейфера - другой канат (называемый замыкающим или закрывающим). </a:t>
            </a:r>
            <a:r>
              <a:rPr lang="ru-RU" sz="2000" dirty="0" err="1"/>
              <a:t>Двухканатные</a:t>
            </a:r>
            <a:r>
              <a:rPr lang="ru-RU" sz="2000" dirty="0"/>
              <a:t> грейферы можно опоражнивать на любой высоте, но для этого требуется специальная </a:t>
            </a:r>
            <a:r>
              <a:rPr lang="ru-RU" sz="2000" dirty="0" err="1"/>
              <a:t>двухбарабанная</a:t>
            </a:r>
            <a:r>
              <a:rPr lang="ru-RU" sz="2000" dirty="0"/>
              <a:t> лебедка.</a:t>
            </a:r>
          </a:p>
          <a:p>
            <a:r>
              <a:rPr lang="ru-RU" sz="2000" dirty="0"/>
              <a:t> </a:t>
            </a:r>
          </a:p>
          <a:p>
            <a:endParaRPr lang="ru-RU" sz="2000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</p:spPr>
        <p:txBody>
          <a:bodyPr/>
          <a:lstStyle/>
          <a:p>
            <a:pPr algn="ctr"/>
            <a:r>
              <a:rPr lang="ru-RU" b="1" dirty="0"/>
              <a:t>Кабина крана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0" y="4929198"/>
            <a:ext cx="9144000" cy="1714512"/>
          </a:xfrm>
        </p:spPr>
        <p:txBody>
          <a:bodyPr/>
          <a:lstStyle/>
          <a:p>
            <a:pPr algn="ctr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Для непосредственного управления грузоподъемным краном применяют кабины управления. Конструкция кабины управления грузоподъемным краном и место ее установки должны обеспечивать крановщику беспрепятственный обзор и видимость рабочей зоны крана от момента захвата груза, включая момент освобождения от него и гарантировать безопасную работу на кране.</a:t>
            </a:r>
          </a:p>
        </p:txBody>
      </p:sp>
      <p:pic>
        <p:nvPicPr>
          <p:cNvPr id="9" name="Содержимое 8" descr="maxresdefault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1500166" y="1214422"/>
            <a:ext cx="6263640" cy="352472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b="1" dirty="0" err="1"/>
              <a:t>Грейферные</a:t>
            </a:r>
            <a:r>
              <a:rPr lang="uk-UA" b="1" dirty="0"/>
              <a:t> </a:t>
            </a:r>
            <a:r>
              <a:rPr lang="uk-UA" b="1" dirty="0" err="1"/>
              <a:t>краны</a:t>
            </a:r>
            <a:r>
              <a:rPr lang="uk-UA" b="1" dirty="0"/>
              <a:t>.</a:t>
            </a:r>
            <a:endParaRPr lang="ru-RU" dirty="0"/>
          </a:p>
        </p:txBody>
      </p:sp>
      <p:pic>
        <p:nvPicPr>
          <p:cNvPr id="6" name="Содержимое 5" descr="kran_greyferniy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71600" y="1828788"/>
            <a:ext cx="6358128" cy="394544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7" name="TextBox 6"/>
          <p:cNvSpPr txBox="1"/>
          <p:nvPr/>
        </p:nvSpPr>
        <p:spPr>
          <a:xfrm>
            <a:off x="1219200" y="6096000"/>
            <a:ext cx="6705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Подвесная кабина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b="1" dirty="0" err="1"/>
              <a:t>Грейферные</a:t>
            </a:r>
            <a:r>
              <a:rPr lang="uk-UA" b="1" dirty="0"/>
              <a:t> </a:t>
            </a:r>
            <a:r>
              <a:rPr lang="uk-UA" b="1" dirty="0" err="1"/>
              <a:t>краны</a:t>
            </a:r>
            <a:r>
              <a:rPr lang="uk-UA" b="1" dirty="0"/>
              <a:t>.</a:t>
            </a:r>
            <a:endParaRPr lang="ru-RU" dirty="0"/>
          </a:p>
        </p:txBody>
      </p:sp>
      <p:pic>
        <p:nvPicPr>
          <p:cNvPr id="4" name="Содержимое 3" descr="images (4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t="5845" b="5845"/>
          <a:stretch>
            <a:fillRect/>
          </a:stretch>
        </p:blipFill>
        <p:spPr>
          <a:xfrm>
            <a:off x="1371600" y="1981200"/>
            <a:ext cx="5698712" cy="376954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TextBox 4"/>
          <p:cNvSpPr txBox="1"/>
          <p:nvPr/>
        </p:nvSpPr>
        <p:spPr>
          <a:xfrm>
            <a:off x="1676400" y="6248400"/>
            <a:ext cx="5638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Стационарная кабина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4000"/>
              <a:t>Охрана труда</a:t>
            </a:r>
            <a:br>
              <a:rPr lang="ru-RU" sz="4000"/>
            </a:br>
            <a:r>
              <a:rPr lang="ru-RU" sz="4000"/>
              <a:t> при эксплуатации грейферного крана.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057400"/>
            <a:ext cx="8229600" cy="45720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uk-UA" dirty="0"/>
              <a:t>1.При роботе грейфером </a:t>
            </a:r>
            <a:r>
              <a:rPr lang="uk-UA" dirty="0" err="1"/>
              <a:t>плотно</a:t>
            </a:r>
            <a:r>
              <a:rPr lang="uk-UA" dirty="0"/>
              <a:t> </a:t>
            </a:r>
            <a:r>
              <a:rPr lang="uk-UA" dirty="0" err="1"/>
              <a:t>закрывать</a:t>
            </a:r>
            <a:r>
              <a:rPr lang="uk-UA" dirty="0"/>
              <a:t> </a:t>
            </a:r>
            <a:r>
              <a:rPr lang="uk-UA" dirty="0" err="1"/>
              <a:t>его</a:t>
            </a:r>
            <a:r>
              <a:rPr lang="uk-UA" dirty="0"/>
              <a:t> </a:t>
            </a:r>
            <a:r>
              <a:rPr lang="uk-UA" dirty="0" err="1"/>
              <a:t>челюсти</a:t>
            </a:r>
            <a:r>
              <a:rPr lang="uk-UA" dirty="0"/>
              <a:t>, </a:t>
            </a:r>
            <a:r>
              <a:rPr lang="uk-UA" dirty="0" err="1"/>
              <a:t>чтобы</a:t>
            </a:r>
            <a:r>
              <a:rPr lang="uk-UA" dirty="0"/>
              <a:t> </a:t>
            </a:r>
            <a:r>
              <a:rPr lang="uk-UA" dirty="0" err="1"/>
              <a:t>избежать</a:t>
            </a:r>
            <a:r>
              <a:rPr lang="uk-UA" dirty="0"/>
              <a:t> </a:t>
            </a:r>
            <a:r>
              <a:rPr lang="uk-UA" dirty="0" err="1"/>
              <a:t>высыпания</a:t>
            </a:r>
            <a:r>
              <a:rPr lang="uk-UA" dirty="0"/>
              <a:t> </a:t>
            </a:r>
            <a:r>
              <a:rPr lang="uk-UA" dirty="0" err="1"/>
              <a:t>груза</a:t>
            </a:r>
            <a:r>
              <a:rPr lang="uk-UA" dirty="0"/>
              <a:t>.</a:t>
            </a:r>
          </a:p>
          <a:p>
            <a:pPr eaLnBrk="1" hangingPunct="1">
              <a:lnSpc>
                <a:spcPct val="90000"/>
              </a:lnSpc>
            </a:pPr>
            <a:r>
              <a:rPr lang="uk-UA" dirty="0"/>
              <a:t>2.Перед </a:t>
            </a:r>
            <a:r>
              <a:rPr lang="uk-UA" dirty="0" err="1"/>
              <a:t>окончательным</a:t>
            </a:r>
            <a:r>
              <a:rPr lang="uk-UA" dirty="0"/>
              <a:t> </a:t>
            </a:r>
            <a:r>
              <a:rPr lang="uk-UA" dirty="0" err="1"/>
              <a:t>сближением</a:t>
            </a:r>
            <a:r>
              <a:rPr lang="uk-UA" dirty="0"/>
              <a:t> </a:t>
            </a:r>
            <a:r>
              <a:rPr lang="uk-UA" dirty="0" err="1"/>
              <a:t>челюстей</a:t>
            </a:r>
            <a:r>
              <a:rPr lang="uk-UA" dirty="0"/>
              <a:t> грейфера с </a:t>
            </a:r>
            <a:r>
              <a:rPr lang="uk-UA" dirty="0" err="1"/>
              <a:t>целью</a:t>
            </a:r>
            <a:r>
              <a:rPr lang="uk-UA" dirty="0"/>
              <a:t> </a:t>
            </a:r>
            <a:r>
              <a:rPr lang="uk-UA" dirty="0" err="1"/>
              <a:t>избежания</a:t>
            </a:r>
            <a:r>
              <a:rPr lang="uk-UA" dirty="0"/>
              <a:t> </a:t>
            </a:r>
            <a:r>
              <a:rPr lang="uk-UA" dirty="0" err="1"/>
              <a:t>перегрузки</a:t>
            </a:r>
            <a:r>
              <a:rPr lang="uk-UA" dirty="0"/>
              <a:t> </a:t>
            </a:r>
            <a:r>
              <a:rPr lang="uk-UA" dirty="0" err="1"/>
              <a:t>механизма</a:t>
            </a:r>
            <a:r>
              <a:rPr lang="uk-UA" dirty="0"/>
              <a:t> и </a:t>
            </a:r>
            <a:r>
              <a:rPr lang="uk-UA" dirty="0" err="1"/>
              <a:t>электродвигателя</a:t>
            </a:r>
            <a:r>
              <a:rPr lang="uk-UA" dirty="0"/>
              <a:t> грейфер </a:t>
            </a:r>
            <a:r>
              <a:rPr lang="uk-UA" dirty="0" err="1"/>
              <a:t>немного</a:t>
            </a:r>
            <a:r>
              <a:rPr lang="uk-UA" dirty="0"/>
              <a:t> </a:t>
            </a:r>
            <a:r>
              <a:rPr lang="uk-UA" dirty="0" err="1"/>
              <a:t>поднять</a:t>
            </a:r>
            <a:r>
              <a:rPr lang="uk-UA" dirty="0"/>
              <a:t>.</a:t>
            </a:r>
          </a:p>
          <a:p>
            <a:pPr eaLnBrk="1" hangingPunct="1">
              <a:lnSpc>
                <a:spcPct val="90000"/>
              </a:lnSpc>
            </a:pPr>
            <a:r>
              <a:rPr lang="uk-UA" dirty="0"/>
              <a:t>3. В </a:t>
            </a:r>
            <a:r>
              <a:rPr lang="uk-UA" dirty="0" err="1"/>
              <a:t>зоне</a:t>
            </a:r>
            <a:r>
              <a:rPr lang="uk-UA" dirty="0"/>
              <a:t> </a:t>
            </a:r>
            <a:r>
              <a:rPr lang="uk-UA" dirty="0" err="1"/>
              <a:t>действия</a:t>
            </a:r>
            <a:r>
              <a:rPr lang="uk-UA" dirty="0"/>
              <a:t> крана не </a:t>
            </a:r>
            <a:r>
              <a:rPr lang="uk-UA" dirty="0" err="1"/>
              <a:t>должны</a:t>
            </a:r>
            <a:r>
              <a:rPr lang="uk-UA" dirty="0"/>
              <a:t> находиться люди.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33400" y="0"/>
            <a:ext cx="8151812" cy="1182687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sz="1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МИНИСТЕРСТВО ОБРАЗОВАНИЯ И НАУКИ ДОНЕЦКОЙ НАРОДНОЙ РЕСПУБЛИКИ</a:t>
            </a:r>
            <a:br>
              <a:rPr lang="ru-RU" sz="1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ГОСУДАРСТВЕННОЕ БЮДЖЕТНОЕ ПРОФЕССИОНАЛЬНОЕ ОБРАЗОВАТЕЛЬНОЕ УЧРЕЖДЕНИЕ «ЕНАКИЕВСКИЙ</a:t>
            </a:r>
            <a:r>
              <a:rPr lang="en-US" sz="1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ИНДУСТРИАЛЬНО-МЕТАЛЛУРГИЧЕСКИЙ ТЕХНИКУМ»</a:t>
            </a:r>
            <a:br>
              <a:rPr lang="ru-RU" sz="1400" dirty="0">
                <a:solidFill>
                  <a:schemeClr val="tx1"/>
                </a:solidFill>
              </a:rPr>
            </a:b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3075" name="TextBox 2"/>
          <p:cNvSpPr txBox="1">
            <a:spLocks noChangeArrowheads="1"/>
          </p:cNvSpPr>
          <p:nvPr/>
        </p:nvSpPr>
        <p:spPr bwMode="auto">
          <a:xfrm>
            <a:off x="323850" y="1676400"/>
            <a:ext cx="8569325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48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Грейферный кран</a:t>
            </a:r>
          </a:p>
        </p:txBody>
      </p:sp>
      <p:sp>
        <p:nvSpPr>
          <p:cNvPr id="3076" name="TextBox 3"/>
          <p:cNvSpPr txBox="1">
            <a:spLocks noChangeArrowheads="1"/>
          </p:cNvSpPr>
          <p:nvPr/>
        </p:nvSpPr>
        <p:spPr bwMode="auto">
          <a:xfrm>
            <a:off x="5072066" y="4419600"/>
            <a:ext cx="4071934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Автор: </a:t>
            </a:r>
          </a:p>
          <a:p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Левченко Светлана Анатольевна</a:t>
            </a:r>
          </a:p>
          <a:p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Преподаватель ГБПОУ «ЕИМТ»</a:t>
            </a:r>
          </a:p>
        </p:txBody>
      </p:sp>
      <p:pic>
        <p:nvPicPr>
          <p:cNvPr id="7" name="Содержимое 5" descr="kran_greyferniy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357158" y="2857496"/>
            <a:ext cx="4736592" cy="293922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 w="9525">
            <a:noFill/>
            <a:miter lim="800000"/>
            <a:headEnd/>
            <a:tailEnd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99624861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57200" y="188913"/>
            <a:ext cx="8229600" cy="792162"/>
          </a:xfrm>
        </p:spPr>
        <p:txBody>
          <a:bodyPr>
            <a:noAutofit/>
          </a:bodyPr>
          <a:lstStyle/>
          <a:p>
            <a:pPr algn="ctr">
              <a:defRPr/>
            </a:pPr>
            <a:r>
              <a:rPr lang="ru-RU" sz="3200" dirty="0"/>
              <a:t>Контрольные вопросы: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1700213"/>
            <a:ext cx="8229600" cy="2881312"/>
          </a:xfrm>
        </p:spPr>
        <p:txBody>
          <a:bodyPr/>
          <a:lstStyle/>
          <a:p>
            <a:pPr>
              <a:buFont typeface="Wingdings" pitchFamily="2" charset="2"/>
              <a:buNone/>
              <a:defRPr/>
            </a:pPr>
            <a:r>
              <a:rPr lang="ru-RU" b="1" dirty="0"/>
              <a:t>    </a:t>
            </a:r>
            <a:endParaRPr lang="ru-RU" dirty="0"/>
          </a:p>
          <a:p>
            <a:pPr>
              <a:defRPr/>
            </a:pPr>
            <a:endParaRPr lang="ru-RU" dirty="0"/>
          </a:p>
        </p:txBody>
      </p:sp>
      <p:sp>
        <p:nvSpPr>
          <p:cNvPr id="27652" name="TextBox 8"/>
          <p:cNvSpPr txBox="1">
            <a:spLocks noChangeArrowheads="1"/>
          </p:cNvSpPr>
          <p:nvPr/>
        </p:nvSpPr>
        <p:spPr bwMode="auto">
          <a:xfrm>
            <a:off x="395289" y="914400"/>
            <a:ext cx="8367712" cy="33547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42900" indent="-342900">
              <a:buFontTx/>
              <a:buAutoNum type="arabicPeriod"/>
            </a:pPr>
            <a:endParaRPr lang="ru-RU" sz="2400" dirty="0"/>
          </a:p>
          <a:p>
            <a:pPr marL="342900" indent="-342900">
              <a:buFontTx/>
              <a:buAutoNum type="arabicPeriod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Назначение грейферного крана?</a:t>
            </a:r>
          </a:p>
          <a:p>
            <a:pPr marL="342900" indent="-342900">
              <a:buFontTx/>
              <a:buAutoNum type="arabicPeriod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В чем отличие конструкции грейферного крана от крана общего назначения ?</a:t>
            </a:r>
          </a:p>
          <a:p>
            <a:pPr marL="342900" indent="-342900">
              <a:buFontTx/>
              <a:buAutoNum type="arabicPeriod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С помощью чего открывается и закрывается грейфер?</a:t>
            </a:r>
          </a:p>
          <a:p>
            <a:pPr marL="342900" indent="-342900">
              <a:buFontTx/>
              <a:buAutoNum type="arabicPeriod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Какие правила ОТ необходимо соблюдать при работе на грейферном кране?</a:t>
            </a:r>
          </a:p>
          <a:p>
            <a:pPr marL="342900" indent="-342900">
              <a:buFontTx/>
              <a:buAutoNum type="arabicPeriod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Как подразделяются грейферы по количеству канатов</a:t>
            </a:r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?</a:t>
            </a:r>
          </a:p>
          <a:p>
            <a:pPr marL="342900" indent="-342900">
              <a:buFontTx/>
              <a:buAutoNum type="arabicPeriod"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653" name="TextBox 7"/>
          <p:cNvSpPr txBox="1">
            <a:spLocks noChangeArrowheads="1"/>
          </p:cNvSpPr>
          <p:nvPr/>
        </p:nvSpPr>
        <p:spPr bwMode="auto">
          <a:xfrm>
            <a:off x="539750" y="4648200"/>
            <a:ext cx="8064500" cy="19082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Домашнее задание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- Ответить на контрольные вопросы (ответы отправить преподавателю);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- Составить краткий конспект в своих рабочих тетрадях.</a:t>
            </a:r>
          </a:p>
          <a:p>
            <a:endParaRPr lang="ru-RU" dirty="0"/>
          </a:p>
        </p:txBody>
      </p:sp>
    </p:spTree>
  </p:cSld>
  <p:clrMapOvr>
    <a:masterClrMapping/>
  </p:clrMapOvr>
  <p:transition advClick="0" advTm="5000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Прямоугольник 5"/>
          <p:cNvSpPr>
            <a:spLocks noChangeArrowheads="1"/>
          </p:cNvSpPr>
          <p:nvPr/>
        </p:nvSpPr>
        <p:spPr bwMode="auto">
          <a:xfrm>
            <a:off x="609600" y="333375"/>
            <a:ext cx="8210550" cy="61863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Литература:</a:t>
            </a:r>
            <a:br>
              <a:rPr lang="ru-RU" sz="2800" b="1" dirty="0">
                <a:latin typeface="Times New Roman" pitchFamily="18" charset="0"/>
                <a:cs typeface="Times New Roman" pitchFamily="18" charset="0"/>
              </a:rPr>
            </a:b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  <a:p>
            <a:br>
              <a:rPr lang="ru-RU" dirty="0"/>
            </a:b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1.Богинский, К.С. Мостовые и металлургические краны /</a:t>
            </a:r>
          </a:p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К.С. </a:t>
            </a:r>
            <a:r>
              <a:rPr lang="ru-RU" sz="2000" b="1" dirty="0" err="1">
                <a:latin typeface="Times New Roman" pitchFamily="18" charset="0"/>
                <a:cs typeface="Times New Roman" pitchFamily="18" charset="0"/>
              </a:rPr>
              <a:t>Богинский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,  Ф.С. Зотов,  Г.М. Николаевский. - Москва: Машиностроение, 1997. – 297с.</a:t>
            </a:r>
            <a:br>
              <a:rPr lang="ru-RU" sz="2000" b="1" dirty="0">
                <a:latin typeface="Times New Roman" pitchFamily="18" charset="0"/>
                <a:cs typeface="Times New Roman" pitchFamily="18" charset="0"/>
              </a:rPr>
            </a:br>
            <a:br>
              <a:rPr lang="ru-RU" sz="20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2. Петухов, П.З. Специальные краны /П.З. Петухов, Г.П. </a:t>
            </a:r>
            <a:r>
              <a:rPr lang="ru-RU" sz="2000" b="1" dirty="0" err="1">
                <a:latin typeface="Times New Roman" pitchFamily="18" charset="0"/>
                <a:cs typeface="Times New Roman" pitchFamily="18" charset="0"/>
              </a:rPr>
              <a:t>Ксюнин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, Л.Г. </a:t>
            </a:r>
            <a:r>
              <a:rPr lang="ru-RU" sz="2000" b="1" dirty="0" err="1">
                <a:latin typeface="Times New Roman" pitchFamily="18" charset="0"/>
                <a:cs typeface="Times New Roman" pitchFamily="18" charset="0"/>
              </a:rPr>
              <a:t>Серлин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. – Москва: Машиностроение, 2005. – 122с.</a:t>
            </a:r>
            <a:br>
              <a:rPr lang="ru-RU" sz="2000" b="1" dirty="0">
                <a:latin typeface="Times New Roman" pitchFamily="18" charset="0"/>
                <a:cs typeface="Times New Roman" pitchFamily="18" charset="0"/>
              </a:rPr>
            </a:br>
            <a:br>
              <a:rPr lang="ru-RU" sz="20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3. Камышев, А.Г. Мостовые электрические краны /А.Г. Камышев. – 2-е изд. </a:t>
            </a:r>
            <a:r>
              <a:rPr lang="ru-RU" sz="2000" b="1" dirty="0" err="1">
                <a:latin typeface="Times New Roman" pitchFamily="18" charset="0"/>
                <a:cs typeface="Times New Roman" pitchFamily="18" charset="0"/>
              </a:rPr>
              <a:t>исправ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. и </a:t>
            </a:r>
            <a:r>
              <a:rPr lang="ru-RU" sz="2000" b="1" dirty="0" err="1">
                <a:latin typeface="Times New Roman" pitchFamily="18" charset="0"/>
                <a:cs typeface="Times New Roman" pitchFamily="18" charset="0"/>
              </a:rPr>
              <a:t>дополн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. – Москва: Металлургия, 1972. – 320с.</a:t>
            </a:r>
          </a:p>
          <a:p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ССЫЛКА НА ЭЛЕКТРОННЫЕ УЧЕБНИКИ: </a:t>
            </a:r>
            <a:r>
              <a:rPr lang="en-US" sz="2000" b="1" dirty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https://drive.google.com/open?id=1PUIkp2XONARc7YtcEWjtyPphVbKlQlql</a:t>
            </a:r>
            <a:br>
              <a:rPr lang="ru-RU" sz="2000" b="1" dirty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</a:br>
            <a:br>
              <a:rPr lang="ru-RU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dirty="0"/>
              <a:t>Мостовой грейферный кран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endParaRPr lang="ru-RU"/>
          </a:p>
        </p:txBody>
      </p:sp>
      <p:pic>
        <p:nvPicPr>
          <p:cNvPr id="5" name="Содержимое 7" descr="images (1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428579" y="1571560"/>
            <a:ext cx="8285702" cy="45970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uk-UA"/>
              <a:t>Козловой грейферный кран</a:t>
            </a:r>
            <a:endParaRPr lang="ru-RU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/>
          </a:p>
        </p:txBody>
      </p:sp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1428733"/>
            <a:ext cx="8458200" cy="47647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439718"/>
          </a:xfrm>
        </p:spPr>
        <p:txBody>
          <a:bodyPr/>
          <a:lstStyle/>
          <a:p>
            <a:pPr eaLnBrk="1" hangingPunct="1"/>
            <a:r>
              <a:rPr lang="ru-RU" dirty="0"/>
              <a:t>Назначение.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0" y="5072074"/>
            <a:ext cx="9001156" cy="1196965"/>
          </a:xfrm>
        </p:spPr>
        <p:txBody>
          <a:bodyPr/>
          <a:lstStyle/>
          <a:p>
            <a:pPr algn="ctr" eaLnBrk="1" hangingPunct="1">
              <a:buNone/>
            </a:pPr>
            <a:r>
              <a:rPr lang="ru-RU" sz="2000" dirty="0"/>
              <a:t>Грейферный кран – это грузоподъемная машина предназначенная для  транспортирования </a:t>
            </a:r>
            <a:r>
              <a:rPr lang="ru-RU" sz="2000" dirty="0" err="1"/>
              <a:t>штучних</a:t>
            </a:r>
            <a:r>
              <a:rPr lang="ru-RU" sz="2000" dirty="0"/>
              <a:t> грузов, металлической стружки, лесоматериалов и для погрузки  кусковых грузов и сыпучих материалов: песка, извести, угля, щебня, гравия, цемента, руды</a:t>
            </a:r>
            <a:r>
              <a:rPr lang="uk-UA" sz="2000" dirty="0"/>
              <a:t>, </a:t>
            </a:r>
            <a:r>
              <a:rPr lang="uk-UA" sz="2000" dirty="0" err="1"/>
              <a:t>кокса</a:t>
            </a:r>
            <a:r>
              <a:rPr lang="uk-UA" sz="2000" dirty="0"/>
              <a:t>, зерна, лома </a:t>
            </a:r>
            <a:r>
              <a:rPr lang="uk-UA" sz="2000" dirty="0" err="1"/>
              <a:t>черных</a:t>
            </a:r>
            <a:r>
              <a:rPr lang="uk-UA" sz="2000" dirty="0"/>
              <a:t> и </a:t>
            </a:r>
            <a:r>
              <a:rPr lang="uk-UA" sz="2000" dirty="0" err="1"/>
              <a:t>цветных</a:t>
            </a:r>
            <a:r>
              <a:rPr lang="uk-UA" sz="2000" dirty="0"/>
              <a:t> </a:t>
            </a:r>
            <a:r>
              <a:rPr lang="uk-UA" sz="2000" dirty="0" err="1"/>
              <a:t>металлов</a:t>
            </a:r>
            <a:r>
              <a:rPr lang="uk-UA" sz="2000" dirty="0"/>
              <a:t>.</a:t>
            </a:r>
            <a:endParaRPr lang="ru-RU" sz="2000" dirty="0"/>
          </a:p>
        </p:txBody>
      </p:sp>
      <p:pic>
        <p:nvPicPr>
          <p:cNvPr id="5" name="Содержимое 3" descr="300px-Kran_Brueckenkran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rcRect b="15118"/>
          <a:stretch>
            <a:fillRect/>
          </a:stretch>
        </p:blipFill>
        <p:spPr>
          <a:xfrm>
            <a:off x="1571604" y="1000108"/>
            <a:ext cx="6115050" cy="38929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/>
          <a:lstStyle/>
          <a:p>
            <a:r>
              <a:rPr lang="uk-UA" b="1" dirty="0" err="1"/>
              <a:t>Грейферные</a:t>
            </a:r>
            <a:r>
              <a:rPr lang="uk-UA" b="1" dirty="0"/>
              <a:t> </a:t>
            </a:r>
            <a:r>
              <a:rPr lang="uk-UA" b="1" dirty="0" err="1"/>
              <a:t>краны</a:t>
            </a:r>
            <a:r>
              <a:rPr lang="uk-UA" b="1" dirty="0"/>
              <a:t>.</a:t>
            </a:r>
            <a:endParaRPr lang="ru-RU" dirty="0"/>
          </a:p>
        </p:txBody>
      </p:sp>
      <p:sp>
        <p:nvSpPr>
          <p:cNvPr id="7" name="Содержимое 6"/>
          <p:cNvSpPr>
            <a:spLocks noGrp="1"/>
          </p:cNvSpPr>
          <p:nvPr>
            <p:ph sz="half" idx="4294967295"/>
          </p:nvPr>
        </p:nvSpPr>
        <p:spPr>
          <a:xfrm>
            <a:off x="5105400" y="1295400"/>
            <a:ext cx="4038600" cy="5257800"/>
          </a:xfrm>
        </p:spPr>
        <p:txBody>
          <a:bodyPr/>
          <a:lstStyle/>
          <a:p>
            <a:pPr>
              <a:buNone/>
            </a:pPr>
            <a:r>
              <a:rPr lang="en-US" sz="2400" b="1" dirty="0"/>
              <a:t>    </a:t>
            </a:r>
            <a:r>
              <a:rPr lang="ru-RU" sz="2400" b="1" dirty="0"/>
              <a:t>Грейферный кран</a:t>
            </a:r>
            <a:r>
              <a:rPr lang="ru-RU" sz="2400" dirty="0"/>
              <a:t> отличается от обычного крюкового крана тем, что вместо крюка предусмотрен специальный ковш, называемый грейфером</a:t>
            </a:r>
            <a:endParaRPr lang="en-US" sz="2400" dirty="0"/>
          </a:p>
          <a:p>
            <a:pPr>
              <a:buNone/>
            </a:pPr>
            <a:r>
              <a:rPr lang="en-US" sz="2400" dirty="0"/>
              <a:t>    </a:t>
            </a:r>
            <a:r>
              <a:rPr lang="ru-RU" sz="2400" dirty="0"/>
              <a:t>Открывается и закрывается грейфер с помощью двух барабанов, расположенных на тележке крана.</a:t>
            </a:r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1857364"/>
            <a:ext cx="4774905" cy="33012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b="1" dirty="0" err="1"/>
              <a:t>Грейферные</a:t>
            </a:r>
            <a:r>
              <a:rPr lang="uk-UA" b="1" dirty="0"/>
              <a:t> </a:t>
            </a:r>
            <a:r>
              <a:rPr lang="uk-UA" b="1" dirty="0" err="1"/>
              <a:t>краны</a:t>
            </a:r>
            <a:r>
              <a:rPr lang="uk-UA" b="1" dirty="0"/>
              <a:t>.</a:t>
            </a:r>
            <a:endParaRPr lang="ru-RU" dirty="0"/>
          </a:p>
        </p:txBody>
      </p:sp>
      <p:pic>
        <p:nvPicPr>
          <p:cNvPr id="6" name="Содержимое 5" descr="images (1).pn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609600" y="1828800"/>
            <a:ext cx="3913537" cy="382733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sz="2000" dirty="0"/>
              <a:t>Грейферные краны имеют грейферную лебёдку с двумя барабанами, один из которых предназначен для наматывания замыкающего каната при закрытии челюстей (замыкающий), а другой — для наматывания поддерживающего каната (подъёмный). Подъёмный барабан работает совместно с замыкающим при подъёме и опускании </a:t>
            </a:r>
            <a:r>
              <a:rPr lang="ru-RU" sz="2000" dirty="0">
                <a:solidFill>
                  <a:srgbClr val="FFFF00"/>
                </a:solidFill>
                <a:hlinkClick r:id="rId3" tooltip="Грейферный ковш (грузозахват)"/>
              </a:rPr>
              <a:t>грейфера</a:t>
            </a:r>
            <a:endParaRPr lang="ru-RU" sz="20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b="1" dirty="0" err="1"/>
              <a:t>Грейферные</a:t>
            </a:r>
            <a:r>
              <a:rPr lang="uk-UA" b="1" dirty="0"/>
              <a:t> </a:t>
            </a:r>
            <a:r>
              <a:rPr lang="uk-UA" b="1" dirty="0" err="1"/>
              <a:t>краны</a:t>
            </a:r>
            <a:r>
              <a:rPr lang="uk-UA" b="1" dirty="0"/>
              <a:t>.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>
          <a:xfrm>
            <a:off x="285720" y="1714488"/>
            <a:ext cx="4643470" cy="4411675"/>
          </a:xfrm>
        </p:spPr>
        <p:txBody>
          <a:bodyPr/>
          <a:lstStyle/>
          <a:p>
            <a:r>
              <a:rPr lang="ru-RU" sz="2400" b="1" dirty="0"/>
              <a:t>Грейфер канатный</a:t>
            </a:r>
            <a:r>
              <a:rPr lang="ru-RU" sz="2400" dirty="0"/>
              <a:t> по количеству канатов подразделяются на:</a:t>
            </a:r>
            <a:endParaRPr lang="en-US" sz="2400" dirty="0"/>
          </a:p>
          <a:p>
            <a:endParaRPr lang="ru-RU" sz="2400" dirty="0"/>
          </a:p>
          <a:p>
            <a:r>
              <a:rPr lang="ru-RU" sz="2400" dirty="0"/>
              <a:t>одноканатные;                   </a:t>
            </a:r>
          </a:p>
          <a:p>
            <a:r>
              <a:rPr lang="ru-RU" sz="2400" dirty="0"/>
              <a:t> </a:t>
            </a:r>
            <a:r>
              <a:rPr lang="ru-RU" sz="2400" dirty="0" err="1"/>
              <a:t>трехканатные</a:t>
            </a:r>
            <a:r>
              <a:rPr lang="ru-RU" sz="2400" dirty="0"/>
              <a:t>;</a:t>
            </a:r>
          </a:p>
          <a:p>
            <a:r>
              <a:rPr lang="ru-RU" sz="2400" dirty="0"/>
              <a:t> </a:t>
            </a:r>
            <a:r>
              <a:rPr lang="en-US" sz="2400" dirty="0"/>
              <a:t>      </a:t>
            </a:r>
            <a:r>
              <a:rPr lang="ru-RU" sz="2400" dirty="0" err="1"/>
              <a:t>двухканатные</a:t>
            </a:r>
            <a:r>
              <a:rPr lang="ru-RU" sz="2400" dirty="0"/>
              <a:t>;                    </a:t>
            </a:r>
          </a:p>
          <a:p>
            <a:r>
              <a:rPr lang="ru-RU" sz="2400" dirty="0"/>
              <a:t> </a:t>
            </a:r>
            <a:r>
              <a:rPr lang="ru-RU" sz="2400" dirty="0" err="1"/>
              <a:t>четырехканатные</a:t>
            </a:r>
            <a:r>
              <a:rPr lang="ru-RU" sz="2400" dirty="0"/>
              <a:t>.</a:t>
            </a:r>
          </a:p>
          <a:p>
            <a:endParaRPr lang="ru-RU" sz="2400" dirty="0"/>
          </a:p>
        </p:txBody>
      </p:sp>
      <p:pic>
        <p:nvPicPr>
          <p:cNvPr id="8" name="Содержимое 7" descr="images (2)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286248" y="2643182"/>
            <a:ext cx="4309110" cy="258546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b="1" dirty="0" err="1"/>
              <a:t>Грейферные</a:t>
            </a:r>
            <a:r>
              <a:rPr lang="uk-UA" b="1" dirty="0"/>
              <a:t> </a:t>
            </a:r>
            <a:r>
              <a:rPr lang="uk-UA" b="1" dirty="0" err="1"/>
              <a:t>краны</a:t>
            </a:r>
            <a:r>
              <a:rPr lang="uk-UA" b="1" dirty="0"/>
              <a:t>.</a:t>
            </a:r>
            <a:endParaRPr lang="ru-RU" dirty="0"/>
          </a:p>
        </p:txBody>
      </p:sp>
      <p:pic>
        <p:nvPicPr>
          <p:cNvPr id="6" name="Содержимое 5" descr="161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533400" y="1676400"/>
            <a:ext cx="3592830" cy="46863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sz="1800" dirty="0"/>
              <a:t> </a:t>
            </a:r>
            <a:r>
              <a:rPr lang="ru-RU" sz="1800" dirty="0">
                <a:solidFill>
                  <a:schemeClr val="bg1">
                    <a:lumMod val="40000"/>
                    <a:lumOff val="60000"/>
                  </a:schemeClr>
                </a:solidFill>
              </a:rPr>
              <a:t>Грейфер одноканатный </a:t>
            </a:r>
            <a:r>
              <a:rPr lang="ru-RU" sz="1800" dirty="0" err="1">
                <a:solidFill>
                  <a:schemeClr val="bg1">
                    <a:lumMod val="40000"/>
                    <a:lumOff val="60000"/>
                  </a:schemeClr>
                </a:solidFill>
              </a:rPr>
              <a:t>двухчелюстной</a:t>
            </a:r>
            <a:r>
              <a:rPr lang="ru-RU" sz="1800" dirty="0">
                <a:solidFill>
                  <a:schemeClr val="bg1">
                    <a:lumMod val="40000"/>
                    <a:lumOff val="60000"/>
                  </a:schemeClr>
                </a:solidFill>
              </a:rPr>
              <a:t>,</a:t>
            </a:r>
            <a:r>
              <a:rPr lang="ru-RU" sz="18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ru-RU" sz="1800" dirty="0"/>
              <a:t>как следует из его названия, имеет два рабочих металлических ковша. В данном типе грейфера, весь процесс  работы производится с помощью одного каната, который является как поднимающим канатом, так и замыкающим канатом. Одноканатный грейфер </a:t>
            </a:r>
            <a:r>
              <a:rPr lang="ru-RU" sz="1800" dirty="0" err="1"/>
              <a:t>двухчелюстной</a:t>
            </a:r>
            <a:r>
              <a:rPr lang="ru-RU" sz="1800" dirty="0"/>
              <a:t> является по своей сути быстросъемным грузоподъемным механизмом, т.к. он навешивается непосредственно на крановый крюк.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6">
      <a:dk1>
        <a:srgbClr val="005A58"/>
      </a:dk1>
      <a:lt1>
        <a:srgbClr val="FFFFFF"/>
      </a:lt1>
      <a:dk2>
        <a:srgbClr val="008080"/>
      </a:dk2>
      <a:lt2>
        <a:srgbClr val="FFFF99"/>
      </a:lt2>
      <a:accent1>
        <a:srgbClr val="006462"/>
      </a:accent1>
      <a:accent2>
        <a:srgbClr val="6D6FC7"/>
      </a:accent2>
      <a:accent3>
        <a:srgbClr val="AAC0C0"/>
      </a:accent3>
      <a:accent4>
        <a:srgbClr val="DADADA"/>
      </a:accent4>
      <a:accent5>
        <a:srgbClr val="AAB8B7"/>
      </a:accent5>
      <a:accent6>
        <a:srgbClr val="6264B4"/>
      </a:accent6>
      <a:hlink>
        <a:srgbClr val="00FFFF"/>
      </a:hlink>
      <a:folHlink>
        <a:srgbClr val="00FF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254</TotalTime>
  <Words>752</Words>
  <Application>Microsoft Office PowerPoint</Application>
  <PresentationFormat>Экран (4:3)</PresentationFormat>
  <Paragraphs>66</Paragraphs>
  <Slides>21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6" baseType="lpstr">
      <vt:lpstr>Arial</vt:lpstr>
      <vt:lpstr>Calibri</vt:lpstr>
      <vt:lpstr>Times New Roman</vt:lpstr>
      <vt:lpstr>Wingdings</vt:lpstr>
      <vt:lpstr>Оформление по умолчанию</vt:lpstr>
      <vt:lpstr>Грузоподъемные краны</vt:lpstr>
      <vt:lpstr>МИНИСТЕРСТВО ОБРАЗОВАНИЯ И НАУКИ ДОНЕЦКОЙ НАРОДНОЙ РЕСПУБЛИКИ ГОСУДАРСТВЕННОЕ БЮДЖЕТНОЕ ПРОФЕССИОНАЛЬНОЕ ОБРАЗОВАТЕЛЬНОЕ УЧРЕЖДЕНИЕ «ЕНАКИЕВСКИЙ  ИНДУСТРИАЛЬНО-МЕТАЛЛУРГИЧЕСКИЙ ТЕХНИКУМ» </vt:lpstr>
      <vt:lpstr>Мостовой грейферный кран</vt:lpstr>
      <vt:lpstr>Козловой грейферный кран</vt:lpstr>
      <vt:lpstr>Назначение.</vt:lpstr>
      <vt:lpstr>Грейферные краны.</vt:lpstr>
      <vt:lpstr>Грейферные краны.</vt:lpstr>
      <vt:lpstr>Грейферные краны.</vt:lpstr>
      <vt:lpstr>Грейферные краны.</vt:lpstr>
      <vt:lpstr>Грейферные краны.</vt:lpstr>
      <vt:lpstr>Грейферные краны.</vt:lpstr>
      <vt:lpstr>Грейферные краны.</vt:lpstr>
      <vt:lpstr>Шестичелюстной грейферный захват </vt:lpstr>
      <vt:lpstr>Виды грейферов</vt:lpstr>
      <vt:lpstr>Грейферные краны.</vt:lpstr>
      <vt:lpstr>Кабина крана</vt:lpstr>
      <vt:lpstr>Грейферные краны.</vt:lpstr>
      <vt:lpstr>Грейферные краны.</vt:lpstr>
      <vt:lpstr>Охрана труда  при эксплуатации грейферного крана.</vt:lpstr>
      <vt:lpstr>Контрольные вопросы: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Svetlana</cp:lastModifiedBy>
  <cp:revision>35</cp:revision>
  <cp:lastPrinted>1601-01-01T00:00:00Z</cp:lastPrinted>
  <dcterms:created xsi:type="dcterms:W3CDTF">1601-01-01T00:00:00Z</dcterms:created>
  <dcterms:modified xsi:type="dcterms:W3CDTF">2024-02-12T13:39:40Z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