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5" r:id="rId3"/>
    <p:sldId id="264" r:id="rId4"/>
    <p:sldId id="263" r:id="rId5"/>
    <p:sldId id="257" r:id="rId6"/>
    <p:sldId id="258" r:id="rId7"/>
    <p:sldId id="267" r:id="rId8"/>
    <p:sldId id="262" r:id="rId9"/>
    <p:sldId id="260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81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128792" cy="2301240"/>
          </a:xfrm>
        </p:spPr>
        <p:txBody>
          <a:bodyPr/>
          <a:lstStyle/>
          <a:p>
            <a:br>
              <a:rPr lang="ru-RU" b="1" dirty="0"/>
            </a:br>
            <a:r>
              <a:rPr lang="ru-RU" b="1" dirty="0"/>
              <a:t>ГОРОД </a:t>
            </a:r>
            <a:r>
              <a:rPr lang="ru-RU" dirty="0"/>
              <a:t>ТЮМЕНЬ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509120"/>
            <a:ext cx="6480048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470648" cy="2952328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/>
              <a:t>ТЮМЕНЬ СЕГОДНЯ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КАМЕНЬ ОСНОВАНИЯ ГОРОДА</a:t>
            </a:r>
          </a:p>
        </p:txBody>
      </p:sp>
      <p:pic>
        <p:nvPicPr>
          <p:cNvPr id="4" name="Содержимое 3" descr="КАМЕНЬ ОСНОВАНИЯ ГОРОД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268760"/>
            <a:ext cx="7560840" cy="5043022"/>
          </a:xfrm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ЦВЕТНОЙ БУЛЬВАР. ОБЩИЙ ВИД</a:t>
            </a:r>
          </a:p>
        </p:txBody>
      </p:sp>
      <p:pic>
        <p:nvPicPr>
          <p:cNvPr id="4" name="Содержимое 3" descr="ЦВЕТНОЙ БУЛЬВАР ОБЩА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08340" y="530225"/>
            <a:ext cx="6173357" cy="4187825"/>
          </a:xfrm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ЦВЕТНОЙ БУЛЬВАР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16632"/>
            <a:ext cx="4723724" cy="3168352"/>
          </a:xfrm>
        </p:spPr>
      </p:pic>
      <p:pic>
        <p:nvPicPr>
          <p:cNvPr id="14" name="Содержимое 13" descr="ФОНТАН НА ЦВЕТНОМ БУЛЬВАРЕ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56150" y="1615486"/>
            <a:ext cx="3930650" cy="2218915"/>
          </a:xfrm>
        </p:spPr>
      </p:pic>
      <p:sp>
        <p:nvSpPr>
          <p:cNvPr id="9" name="Прямоугольник 8"/>
          <p:cNvSpPr/>
          <p:nvPr/>
        </p:nvSpPr>
        <p:spPr>
          <a:xfrm>
            <a:off x="755576" y="3429000"/>
            <a:ext cx="26053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ФОНТАН НА </a:t>
            </a:r>
          </a:p>
          <a:p>
            <a:pPr algn="ctr"/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ЦВЕТНОМ БУЛЬВАРЕ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2708920"/>
            <a:ext cx="33123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ФОНТА НА ПЛОЩАДИ ЕДИНТВА И СОГЛАСИЯ</a:t>
            </a:r>
          </a:p>
        </p:txBody>
      </p:sp>
      <p:sp>
        <p:nvSpPr>
          <p:cNvPr id="11" name="Солнце 10"/>
          <p:cNvSpPr/>
          <p:nvPr/>
        </p:nvSpPr>
        <p:spPr>
          <a:xfrm>
            <a:off x="6228184" y="836712"/>
            <a:ext cx="1202432" cy="113042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1619672" y="472514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ЦИРК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14350" y="1397622"/>
            <a:ext cx="3932238" cy="2654643"/>
          </a:xfrm>
        </p:spPr>
      </p:pic>
      <p:pic>
        <p:nvPicPr>
          <p:cNvPr id="11" name="Содержимое 10" descr="ГОРСАД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99992" y="260648"/>
            <a:ext cx="4392488" cy="2808312"/>
          </a:xfrm>
        </p:spPr>
      </p:pic>
      <p:sp>
        <p:nvSpPr>
          <p:cNvPr id="6" name="Прямоугольник 5"/>
          <p:cNvSpPr/>
          <p:nvPr/>
        </p:nvSpPr>
        <p:spPr>
          <a:xfrm>
            <a:off x="1187624" y="2348880"/>
            <a:ext cx="239681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ТЮМЕНСКИЙ </a:t>
            </a:r>
          </a:p>
          <a:p>
            <a:pPr algn="ctr"/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ЦИРК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63732" y="3284984"/>
            <a:ext cx="214616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ГОРОДСКОЙ САД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HP\Desktop\РАБОТА\ПРОЕКТ ТЮМЕНЬ\КЛОУН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692696"/>
            <a:ext cx="2087724" cy="1391816"/>
          </a:xfrm>
          <a:prstGeom prst="rect">
            <a:avLst/>
          </a:prstGeom>
          <a:noFill/>
        </p:spPr>
      </p:pic>
      <p:pic>
        <p:nvPicPr>
          <p:cNvPr id="1028" name="Picture 4" descr="C:\Users\HP\Desktop\РАБОТА\ПРОЕКТ ТЮМЕНЬ\РЕБЯТИШКИ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4005064"/>
            <a:ext cx="3826184" cy="20817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ДЕРЕВО СЧАСТЬ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93772" y="260648"/>
            <a:ext cx="3929495" cy="2880320"/>
          </a:xfrm>
        </p:spPr>
      </p:pic>
      <p:pic>
        <p:nvPicPr>
          <p:cNvPr id="9" name="Содержимое 8" descr="ПАМЯТНИК БОРЦАМ РЕВОЛЮЦИИ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51248" y="260648"/>
            <a:ext cx="4014422" cy="5072981"/>
          </a:xfrm>
        </p:spPr>
      </p:pic>
      <p:pic>
        <p:nvPicPr>
          <p:cNvPr id="2050" name="Picture 2" descr="C:\Users\HP\Desktop\РАБОТА\ПРОЕКТ ТЮМЕНЬ\ФОНТАН-ПАМЯТНИК ТО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501008"/>
            <a:ext cx="4039605" cy="276073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1520" y="6519446"/>
            <a:ext cx="471199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ФОНТАН-ПАМЯТНИК ТЮМЕНСКОЙ ОБЛАСТИ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140968"/>
            <a:ext cx="202767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ДЕРЕВО СЧАСТЬЯ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44869" y="5517232"/>
            <a:ext cx="23319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БОРЦАМ </a:t>
            </a:r>
          </a:p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РЕВОЛЮЦИИ</a:t>
            </a: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ЛОБУС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188640"/>
            <a:ext cx="3888432" cy="2593301"/>
          </a:xfrm>
        </p:spPr>
      </p:pic>
      <p:pic>
        <p:nvPicPr>
          <p:cNvPr id="6" name="Содержимое 5" descr="СКВЕР СИБИРСКИХ КОШЕК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48064" y="188641"/>
            <a:ext cx="3801616" cy="2561830"/>
          </a:xfrm>
        </p:spPr>
      </p:pic>
      <p:sp>
        <p:nvSpPr>
          <p:cNvPr id="7" name="Прямоугольник 6"/>
          <p:cNvSpPr/>
          <p:nvPr/>
        </p:nvSpPr>
        <p:spPr>
          <a:xfrm>
            <a:off x="899592" y="2924944"/>
            <a:ext cx="241425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«ГЛОБУС»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2924944"/>
            <a:ext cx="324980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СКВЕР СИБИРСКИХ КОШЕК</a:t>
            </a:r>
          </a:p>
        </p:txBody>
      </p:sp>
      <p:pic>
        <p:nvPicPr>
          <p:cNvPr id="3074" name="Picture 2" descr="C:\Users\HP\Desktop\РАБОТА\ПРОЕКТ ТЮМЕНЬ\ПЛОЩАДЬ ПАМЯТ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573016"/>
            <a:ext cx="3841902" cy="2491233"/>
          </a:xfrm>
          <a:prstGeom prst="rect">
            <a:avLst/>
          </a:prstGeom>
          <a:noFill/>
        </p:spPr>
      </p:pic>
      <p:pic>
        <p:nvPicPr>
          <p:cNvPr id="3075" name="Picture 3" descr="C:\Users\HP\Desktop\РАБОТА\ПРОЕКТ ТЮМЕНЬ\ПАМЯТНИК ЖЕЛЕЗНОДОРОЖНИКАМ ФРОНД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429000"/>
            <a:ext cx="3827264" cy="287044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084168" y="6165304"/>
            <a:ext cx="216956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ПЛОЩАДЬ ПАМЯТИ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6519446"/>
            <a:ext cx="4810548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ПАМЯТНИК ЖЕЛЕЗНОДОРОЖНИКАМ ФРОНТА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ПАМЯТНИК УЧАЩИМСЯ ШКОЛ, НЕ ВЕРНУВШИМСЯ С ФРОНТА</a:t>
            </a:r>
          </a:p>
        </p:txBody>
      </p:sp>
      <p:pic>
        <p:nvPicPr>
          <p:cNvPr id="4" name="Содержимое 3" descr="ПАМЯТНИК УЧАЩИМСЯ ТЮЕНИ НЕ ВЕРНУВШИМСЯ С ВОЙН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59999" y="530225"/>
            <a:ext cx="6270040" cy="4187825"/>
          </a:xfrm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3429000"/>
            <a:ext cx="2808312" cy="720080"/>
          </a:xfrm>
        </p:spPr>
        <p:txBody>
          <a:bodyPr>
            <a:normAutofit/>
          </a:bodyPr>
          <a:lstStyle/>
          <a:p>
            <a:pPr algn="ctr"/>
            <a:r>
              <a:rPr lang="ru-RU" sz="1600" dirty="0"/>
              <a:t>ПАМЯТНИК ОТЦОВСТВА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2636912"/>
            <a:ext cx="4041775" cy="534888"/>
          </a:xfrm>
        </p:spPr>
        <p:txBody>
          <a:bodyPr>
            <a:normAutofit/>
          </a:bodyPr>
          <a:lstStyle/>
          <a:p>
            <a:pPr algn="ctr"/>
            <a:r>
              <a:rPr lang="ru-RU" sz="1600" dirty="0"/>
              <a:t>ПАМЯТНИК МАТЕРИ</a:t>
            </a:r>
          </a:p>
        </p:txBody>
      </p:sp>
      <p:pic>
        <p:nvPicPr>
          <p:cNvPr id="7" name="Содержимое 6" descr="ПАМЯТНИК ОТЦОВСТВА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79512" y="260647"/>
            <a:ext cx="4464496" cy="2977447"/>
          </a:xfrm>
        </p:spPr>
      </p:pic>
      <p:pic>
        <p:nvPicPr>
          <p:cNvPr id="8" name="Содержимое 7" descr="ПАМЯТНИК МАТЕРИ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52963" y="1886145"/>
            <a:ext cx="3930650" cy="2612634"/>
          </a:xfrm>
        </p:spPr>
      </p:pic>
      <p:pic>
        <p:nvPicPr>
          <p:cNvPr id="4102" name="Picture 6" descr="C:\Users\HP\Desktop\РАБОТА\ПРОЕКТ ТЮМЕНЬ\СЕМЬЯ СЕРДЦ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692696"/>
            <a:ext cx="1929408" cy="1768624"/>
          </a:xfrm>
          <a:prstGeom prst="rect">
            <a:avLst/>
          </a:prstGeom>
          <a:noFill/>
        </p:spPr>
      </p:pic>
      <p:pic>
        <p:nvPicPr>
          <p:cNvPr id="4103" name="Picture 7" descr="C:\Users\HP\Desktop\РАБОТА\ПРОЕКТ ТЮМЕНЬ\СЕМЬЯ ЛАДОШКИ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19672" y="4437112"/>
            <a:ext cx="1531888" cy="15318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924944"/>
            <a:ext cx="4040188" cy="648072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ТЮМЕНСКИЙ ЗНАМЕНСКИЙ КАФЕДРАЛЬНЫЙ СОБОР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23528" y="6425952"/>
            <a:ext cx="4041775" cy="432048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СПАССКАЯ ЦЕРКОВЬ</a:t>
            </a:r>
          </a:p>
        </p:txBody>
      </p:sp>
      <p:pic>
        <p:nvPicPr>
          <p:cNvPr id="7" name="Содержимое 6" descr="ТЮМЕНСКИЙ ЗНАМЕНСКИЙ КАФЕДРАЛЬНЫЙ СОБОР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4040188" cy="2693459"/>
          </a:xfrm>
        </p:spPr>
      </p:pic>
      <p:pic>
        <p:nvPicPr>
          <p:cNvPr id="8" name="Содержимое 7" descr="СПАССКАЯ ЦЕРКОВЬ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251520" y="3645024"/>
            <a:ext cx="4041775" cy="2692950"/>
          </a:xfrm>
        </p:spPr>
      </p:pic>
      <p:pic>
        <p:nvPicPr>
          <p:cNvPr id="5122" name="Picture 2" descr="C:\Users\HP\Desktop\РАБОТА\ПРОЕКТ ТЮМЕНЬ\МАМОН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3429000"/>
            <a:ext cx="3515229" cy="2636422"/>
          </a:xfrm>
          <a:prstGeom prst="rect">
            <a:avLst/>
          </a:prstGeom>
          <a:noFill/>
        </p:spPr>
      </p:pic>
      <p:pic>
        <p:nvPicPr>
          <p:cNvPr id="5123" name="Picture 3" descr="C:\Users\HP\Desktop\РАБОТА\ПРОЕКТ ТЮМЕНЬ\КРАЕВЕДЧЕСКИЙ МУЗЕ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188640"/>
            <a:ext cx="4001324" cy="262753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860032" y="2924944"/>
            <a:ext cx="410926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ТЮМЕНСКИЙ КРАЕВЕДЧЕСКИЙ МУЗЕЙ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12160" y="6165304"/>
            <a:ext cx="208383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СКЕЛЕТ МАМОНТА</a:t>
            </a: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850106"/>
          </a:xfrm>
        </p:spPr>
        <p:txBody>
          <a:bodyPr/>
          <a:lstStyle/>
          <a:p>
            <a:r>
              <a:rPr lang="ru-RU" b="1" dirty="0"/>
              <a:t>ТЮМЕНЬ</a:t>
            </a:r>
          </a:p>
        </p:txBody>
      </p:sp>
      <p:pic>
        <p:nvPicPr>
          <p:cNvPr id="5" name="Содержимое 4" descr="КАРТА ТЮМЕНИ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 l="15502" r="16388"/>
          <a:stretch>
            <a:fillRect/>
          </a:stretch>
        </p:blipFill>
        <p:spPr>
          <a:xfrm>
            <a:off x="251520" y="1412776"/>
            <a:ext cx="5473165" cy="3766865"/>
          </a:xfrm>
          <a:ln w="47625">
            <a:solidFill>
              <a:schemeClr val="tx1"/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6012160" y="1340768"/>
            <a:ext cx="3024336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chemeClr val="tx1"/>
                </a:solidFill>
              </a:rPr>
              <a:t>Тюме́нь</a:t>
            </a:r>
            <a:r>
              <a:rPr lang="ru-RU" sz="1600" dirty="0">
                <a:solidFill>
                  <a:schemeClr val="tx1"/>
                </a:solidFill>
              </a:rPr>
              <a:t> — город в России, </a:t>
            </a:r>
            <a:r>
              <a:rPr lang="ru-RU" sz="1600" dirty="0" err="1">
                <a:solidFill>
                  <a:schemeClr val="tx1"/>
                </a:solidFill>
              </a:rPr>
              <a:t>административ</a:t>
            </a:r>
            <a:r>
              <a:rPr lang="ru-RU" sz="1600" dirty="0">
                <a:solidFill>
                  <a:schemeClr val="tx1"/>
                </a:solidFill>
              </a:rPr>
              <a:t>-</a:t>
            </a:r>
          </a:p>
          <a:p>
            <a:pPr algn="ctr"/>
            <a:r>
              <a:rPr lang="ru-RU" sz="1600" dirty="0" err="1">
                <a:solidFill>
                  <a:schemeClr val="tx1"/>
                </a:solidFill>
              </a:rPr>
              <a:t>ный</a:t>
            </a:r>
            <a:r>
              <a:rPr lang="ru-RU" sz="1600" dirty="0">
                <a:solidFill>
                  <a:schemeClr val="tx1"/>
                </a:solidFill>
              </a:rPr>
              <a:t> центр Тюменской области и Тюменского района, в состав которого не входит. Расположен на реке Туре. Образует муниципальное образование </a:t>
            </a:r>
            <a:r>
              <a:rPr lang="ru-RU" sz="1600" i="1" dirty="0">
                <a:solidFill>
                  <a:schemeClr val="tx1"/>
                </a:solidFill>
              </a:rPr>
              <a:t>город Тюмень</a:t>
            </a:r>
            <a:r>
              <a:rPr lang="ru-RU" sz="1600" dirty="0">
                <a:solidFill>
                  <a:schemeClr val="tx1"/>
                </a:solidFill>
              </a:rPr>
              <a:t> со статусом городского округа как единственный населённый пункт в его составе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5517232"/>
            <a:ext cx="417646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Носит почетное звание «Город трудовой доблести», согласно Указу Президента Российской Федерации от 20 мая 2021 года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64088" y="5733256"/>
            <a:ext cx="338437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Первый русский город в Сибири. Основан в 1586 году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95936" y="188640"/>
            <a:ext cx="41764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/>
          </a:p>
          <a:p>
            <a:endParaRPr lang="ru-RU" b="1" dirty="0"/>
          </a:p>
          <a:p>
            <a:pPr algn="ctr"/>
            <a:r>
              <a:rPr lang="ru-RU" b="1" dirty="0"/>
              <a:t>Население: 828 600 чел. (2023 г.)</a:t>
            </a:r>
          </a:p>
          <a:p>
            <a:pPr algn="ctr"/>
            <a:r>
              <a:rPr lang="ru-RU" b="1" dirty="0"/>
              <a:t>Площадь: 698 км²</a:t>
            </a:r>
          </a:p>
          <a:p>
            <a:endParaRPr lang="ru-RU" dirty="0"/>
          </a:p>
          <a:p>
            <a:endParaRPr lang="ru-RU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4" name="Ссылка на слайд 3">
                <a:extLst>
                  <a:ext uri="{FF2B5EF4-FFF2-40B4-BE49-F238E27FC236}">
                    <a16:creationId xmlns:a16="http://schemas.microsoft.com/office/drawing/2014/main" id="{7A6FCA63-299E-4773-822D-A98AFF465E9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38039999"/>
                  </p:ext>
                </p:extLst>
              </p:nvPr>
            </p:nvGraphicFramePr>
            <p:xfrm>
              <a:off x="-4725652" y="0"/>
              <a:ext cx="2286000" cy="1714500"/>
            </p:xfrm>
            <a:graphic>
              <a:graphicData uri="http://schemas.microsoft.com/office/powerpoint/2016/slidezoom">
                <pslz:sldZm>
                  <pslz:sldZmObj sldId="265" cId="0">
                    <pslz:zmPr id="{A21F5C0F-145C-4A75-9519-CE2BAD60CD51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4" name="Ссылка на слайд 3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7A6FCA63-299E-4773-822D-A98AFF465E9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4725652" y="0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ПЛОЩАДЬ 400-ЛЕТИЯ ТЮМЕНИ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/>
              <a:t>НОЧНОЙ ВИД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/>
              <a:t>ВИД ДНЕМ</a:t>
            </a:r>
          </a:p>
        </p:txBody>
      </p:sp>
      <p:pic>
        <p:nvPicPr>
          <p:cNvPr id="7" name="Содержимое 6" descr="ПЛОЩАДЬ 400 НОЧЬЮ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608013" y="1880701"/>
            <a:ext cx="3930650" cy="2623523"/>
          </a:xfrm>
        </p:spPr>
      </p:pic>
      <p:pic>
        <p:nvPicPr>
          <p:cNvPr id="8" name="Содержимое 7" descr="ПЛОЩАДЬ 40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52963" y="1880701"/>
            <a:ext cx="3930650" cy="2623523"/>
          </a:xfrm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Т</a:t>
            </a:r>
            <a:r>
              <a:rPr lang="ru-RU" b="1" dirty="0"/>
              <a:t>ЮМЕНСКАЯ НАБЕРЕЖНАЯ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509120"/>
            <a:ext cx="4040188" cy="838200"/>
          </a:xfrm>
        </p:spPr>
        <p:txBody>
          <a:bodyPr/>
          <a:lstStyle/>
          <a:p>
            <a:pPr algn="ctr"/>
            <a:r>
              <a:rPr lang="ru-RU" dirty="0"/>
              <a:t>ВЕЧЕРНИЙ ВИД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2492896"/>
            <a:ext cx="4041775" cy="838200"/>
          </a:xfrm>
        </p:spPr>
        <p:txBody>
          <a:bodyPr/>
          <a:lstStyle/>
          <a:p>
            <a:pPr algn="ctr"/>
            <a:r>
              <a:rPr lang="ru-RU" dirty="0"/>
              <a:t>ВИД ДНЕМ</a:t>
            </a:r>
          </a:p>
        </p:txBody>
      </p:sp>
      <p:pic>
        <p:nvPicPr>
          <p:cNvPr id="7" name="Содержимое 6" descr="РНАБЕРЕЖНАЯ.jpg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79512" y="1412776"/>
            <a:ext cx="4260921" cy="2780010"/>
          </a:xfrm>
        </p:spPr>
      </p:pic>
      <p:pic>
        <p:nvPicPr>
          <p:cNvPr id="8" name="Содержимое 7" descr="НАБЕРЕЖНАЯ ДНЕМ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52963" y="1815808"/>
            <a:ext cx="3930650" cy="2753309"/>
          </a:xfrm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ТЮМЕНЬ. ОБЩИЙ ВИД</a:t>
            </a:r>
          </a:p>
        </p:txBody>
      </p:sp>
      <p:pic>
        <p:nvPicPr>
          <p:cNvPr id="4" name="Содержимое 3" descr="f_aW1nLmdlbGlvcGhvdG8uY29tL3Rtbi8yNl90dW1lbi5qcGc_X19pZD0xMTM2MjM=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52215" y="530225"/>
            <a:ext cx="6285608" cy="4187825"/>
          </a:xfrm>
        </p:spPr>
      </p:pic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715000"/>
            <a:ext cx="7467600" cy="1143000"/>
          </a:xfrm>
        </p:spPr>
        <p:txBody>
          <a:bodyPr/>
          <a:lstStyle/>
          <a:p>
            <a:pPr algn="ctr"/>
            <a:r>
              <a:rPr lang="ru-RU" b="1" dirty="0"/>
              <a:t>СПАСИБО ЗА ВНИМАНИЕ</a:t>
            </a:r>
          </a:p>
        </p:txBody>
      </p:sp>
      <p:pic>
        <p:nvPicPr>
          <p:cNvPr id="4" name="Содержимое 3" descr="Я ЛЮБЛЮ ТЮМЕН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476672"/>
            <a:ext cx="7668852" cy="5112568"/>
          </a:xfrm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67600" cy="936104"/>
          </a:xfrm>
        </p:spPr>
        <p:txBody>
          <a:bodyPr/>
          <a:lstStyle/>
          <a:p>
            <a:pPr algn="ctr"/>
            <a:r>
              <a:rPr lang="ru-RU" b="1" dirty="0"/>
              <a:t>ГЕРБ ТЮМЕНИ</a:t>
            </a:r>
          </a:p>
        </p:txBody>
      </p:sp>
      <p:pic>
        <p:nvPicPr>
          <p:cNvPr id="5" name="Содержимое 4" descr="ГЕРБ ТЮМЕНИ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95936" y="1340768"/>
            <a:ext cx="4843689" cy="3600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005064"/>
            <a:ext cx="8568952" cy="266429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348880"/>
            <a:ext cx="3528392" cy="324036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Главными геральдическими фигурами выступают  лис и бобер. Животные, которые держат щит, стоят на трофее, который состоит из барабанов, знамен и алебард, и подчеркивают роль города как центра торговли пушниной. Лисица является символом ума и проницательности, а бобр говорит о трудолюбии местных жителей. Черный цвет свидетельствует об осмотрительности, ведь животные выступают в качестве защитников города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268760"/>
            <a:ext cx="3240360" cy="8640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Утвержден в апреле 2005 года Его автором является Александр </a:t>
            </a:r>
            <a:r>
              <a:rPr lang="ru-RU" sz="1600" dirty="0" err="1">
                <a:solidFill>
                  <a:schemeClr val="tx1"/>
                </a:solidFill>
              </a:rPr>
              <a:t>Грефенштейн</a:t>
            </a:r>
            <a:endParaRPr lang="ru-RU" sz="1600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5733256"/>
            <a:ext cx="8352928" cy="93610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/>
          </a:p>
          <a:p>
            <a:pPr algn="ctr"/>
            <a:r>
              <a:rPr lang="ru-RU" sz="1400" dirty="0"/>
              <a:t>Серебристого цвета волны символизируют реку Туру. Элемент исторического герба – золотое судно-дощаник, а также девиз на голубой ленте, сообщают, что именно с Тюмени началось плавание по сибирским рекам и меновая торговля в этих краях. Корона свидетельствует, что город является субъектом Российской Федерации.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922114"/>
          </a:xfrm>
        </p:spPr>
        <p:txBody>
          <a:bodyPr/>
          <a:lstStyle/>
          <a:p>
            <a:pPr algn="ctr"/>
            <a:r>
              <a:rPr lang="ru-RU" dirty="0"/>
              <a:t>  </a:t>
            </a:r>
            <a:r>
              <a:rPr lang="ru-RU" b="1" dirty="0"/>
              <a:t>ФЛАГ ТЮМЕНИ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4697760"/>
            <a:ext cx="8280920" cy="21602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dirty="0"/>
              <a:t>. </a:t>
            </a:r>
          </a:p>
        </p:txBody>
      </p:sp>
      <p:pic>
        <p:nvPicPr>
          <p:cNvPr id="5" name="Содержимое 4" descr="flag_tumen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1412776"/>
            <a:ext cx="4991436" cy="3320212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5724128" y="2420888"/>
            <a:ext cx="3240360" cy="2448272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Флаг разделен на три горизонтальные полосы, которые отличаются по ширине. На верхней -  изображение судна с герба Тюмени.</a:t>
            </a:r>
            <a:br>
              <a:rPr lang="ru-RU" sz="1400" dirty="0"/>
            </a:br>
            <a:r>
              <a:rPr lang="ru-RU" sz="1400" dirty="0"/>
              <a:t>Судно связано с развитием торговых отношений, поэтому оно изображено в золотом цвете и символизирует богатство и достаток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1124744"/>
            <a:ext cx="3131840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Флаг Тюмени разработал Александр </a:t>
            </a:r>
            <a:r>
              <a:rPr lang="ru-RU" sz="1400" dirty="0" err="1"/>
              <a:t>Грефенштейн</a:t>
            </a:r>
            <a:r>
              <a:rPr lang="ru-RU" sz="1400" dirty="0"/>
              <a:t> на основе городского герба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5157192"/>
            <a:ext cx="6408712" cy="126876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/>
              <a:t>Белая полоса на флаге символизирует чистоту и умиротворение. Полосы синего цвета прежде всего символизируют воды реки Туры. В геральдике этот цвет обычно означает величие, красоту и благородство</a:t>
            </a: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История создания города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32440" y="6165304"/>
            <a:ext cx="360040" cy="288032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4" name="Содержимое 3" descr="tjume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980728"/>
            <a:ext cx="3648023" cy="2258233"/>
          </a:xfrm>
          <a:prstGeom prst="rect">
            <a:avLst/>
          </a:prstGeom>
        </p:spPr>
      </p:pic>
      <p:pic>
        <p:nvPicPr>
          <p:cNvPr id="5" name="Содержимое 5" descr="231752_goroda_tjumen_1_902_godu_sherer_nabgoltz_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3789040"/>
            <a:ext cx="3528392" cy="2286562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4211960" y="1052736"/>
            <a:ext cx="4752528" cy="1130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Впервые название Тюмень упоминается в русских летописях начала 15 века</a:t>
            </a:r>
          </a:p>
          <a:p>
            <a:pPr algn="ctr">
              <a:buNone/>
            </a:pPr>
            <a:r>
              <a:rPr lang="ru-RU" sz="1400" b="1" dirty="0"/>
              <a:t>По одной из версий название пошло от угорского «</a:t>
            </a:r>
            <a:r>
              <a:rPr lang="ru-RU" sz="1400" b="1" dirty="0" err="1"/>
              <a:t>чемген</a:t>
            </a:r>
            <a:r>
              <a:rPr lang="ru-RU" sz="1400" b="1" dirty="0"/>
              <a:t>», что значит «город на пути».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11960" y="2348880"/>
            <a:ext cx="4752528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400" b="1" dirty="0"/>
              <a:t>Согласно другой еще в 209 в. до н.э. здесь было государство, которым правил </a:t>
            </a:r>
            <a:r>
              <a:rPr lang="ru-RU" sz="1400" b="1" dirty="0" err="1"/>
              <a:t>Шаньюй</a:t>
            </a:r>
            <a:r>
              <a:rPr lang="ru-RU" sz="1400" b="1" dirty="0"/>
              <a:t> Тумань. Ради благополучия своего народа он отдал одного из своих сыновей в заложники враждующему племени, но тот сбежал и отец дал ему в награду «</a:t>
            </a:r>
            <a:r>
              <a:rPr lang="ru-RU" sz="1400" b="1" dirty="0" err="1"/>
              <a:t>тюмень</a:t>
            </a:r>
            <a:r>
              <a:rPr lang="ru-RU" sz="1400" b="1" dirty="0"/>
              <a:t>» – 10000 поданных.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11960" y="4293096"/>
            <a:ext cx="4824536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1400" b="1" dirty="0"/>
              <a:t>В 1586 году на этом месте русские воеводы Василий </a:t>
            </a:r>
            <a:r>
              <a:rPr lang="ru-RU" sz="1400" b="1" dirty="0" err="1"/>
              <a:t>Сукин</a:t>
            </a:r>
            <a:r>
              <a:rPr lang="ru-RU" sz="1400" b="1" dirty="0"/>
              <a:t> и Иван </a:t>
            </a:r>
            <a:r>
              <a:rPr lang="ru-RU" sz="1400" b="1" dirty="0" err="1"/>
              <a:t>Мясный</a:t>
            </a:r>
            <a:r>
              <a:rPr lang="ru-RU" sz="1400" b="1" dirty="0"/>
              <a:t> по указу царя Федора Иоанновича заложили острог – оборонительный форпост от набегов кочевников. Острог, получивший название от древнего городища и стал первым русским городом Сибири. В честь этого события в городе установлен памятный знак.</a:t>
            </a: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22114"/>
          </a:xfrm>
        </p:spPr>
        <p:txBody>
          <a:bodyPr/>
          <a:lstStyle/>
          <a:p>
            <a:pPr algn="ctr"/>
            <a:r>
              <a:rPr lang="ru-RU" b="1" dirty="0"/>
              <a:t>РЕКА ТУРА. ОБЩИЙ ВИД</a:t>
            </a:r>
          </a:p>
        </p:txBody>
      </p:sp>
      <p:pic>
        <p:nvPicPr>
          <p:cNvPr id="4" name="Содержимое 3" descr="4b0d594820d8cd6a00db65570f92e5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07619" y="530225"/>
            <a:ext cx="6374800" cy="4187825"/>
          </a:xfrm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ЗАТЮМЕНСКИЙ МОСТ</a:t>
            </a:r>
          </a:p>
        </p:txBody>
      </p:sp>
      <p:pic>
        <p:nvPicPr>
          <p:cNvPr id="4" name="Содержимое 3" descr="tyumen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75773" y="683194"/>
            <a:ext cx="6038491" cy="3881887"/>
          </a:xfrm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НИКОЛЬСКАЯ ЦЕРКОВЬ ЗА ТЮМЕНКОЙ</a:t>
            </a:r>
          </a:p>
        </p:txBody>
      </p:sp>
      <p:pic>
        <p:nvPicPr>
          <p:cNvPr id="4" name="Содержимое 3" descr="tjumen_nikolskaja_cerkov_za_tjumenkoj_izd_torgovogo_doma_br_agafurovykh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99045" y="530225"/>
            <a:ext cx="6591947" cy="4187825"/>
          </a:xfrm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       УЛИЦА РЕСПУБЛИКИ</a:t>
            </a:r>
          </a:p>
        </p:txBody>
      </p:sp>
      <p:pic>
        <p:nvPicPr>
          <p:cNvPr id="4" name="Содержимое 3" descr="b-1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37255" y="530225"/>
            <a:ext cx="6915527" cy="4187825"/>
          </a:xfrm>
        </p:spPr>
      </p:pic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2873</TotalTime>
  <Words>533</Words>
  <Application>Microsoft Office PowerPoint</Application>
  <PresentationFormat>Экран (4:3)</PresentationFormat>
  <Paragraphs>63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Verdana</vt:lpstr>
      <vt:lpstr>Wingdings 2</vt:lpstr>
      <vt:lpstr>Аспект</vt:lpstr>
      <vt:lpstr> ГОРОД ТЮМЕНЬ</vt:lpstr>
      <vt:lpstr>ТЮМЕНЬ</vt:lpstr>
      <vt:lpstr>ГЕРБ ТЮМЕНИ</vt:lpstr>
      <vt:lpstr>  ФЛАГ ТЮМЕНИ</vt:lpstr>
      <vt:lpstr>История создания города</vt:lpstr>
      <vt:lpstr>РЕКА ТУРА. ОБЩИЙ ВИД</vt:lpstr>
      <vt:lpstr>ЗАТЮМЕНСКИЙ МОСТ</vt:lpstr>
      <vt:lpstr>НИКОЛЬСКАЯ ЦЕРКОВЬ ЗА ТЮМЕНКОЙ</vt:lpstr>
      <vt:lpstr>       УЛИЦА РЕСПУБЛИКИ</vt:lpstr>
      <vt:lpstr>ТЮМЕНЬ СЕГОДНЯ</vt:lpstr>
      <vt:lpstr>КАМЕНЬ ОСНОВАНИЯ ГОРОДА</vt:lpstr>
      <vt:lpstr>ЦВЕТНОЙ БУЛЬВАР. ОБЩИЙ ВИД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УЧАЩИМСЯ ШКОЛ, НЕ ВЕРНУВШИМСЯ С ФРОНТА</vt:lpstr>
      <vt:lpstr>Презентация PowerPoint</vt:lpstr>
      <vt:lpstr>Презентация PowerPoint</vt:lpstr>
      <vt:lpstr>ПЛОЩАДЬ 400-ЛЕТИЯ ТЮМЕНИ</vt:lpstr>
      <vt:lpstr> ТЮМЕНСКАЯ НАБЕРЕЖНАЯ</vt:lpstr>
      <vt:lpstr>ТЮМЕНЬ. ОБЩИЙ ВИД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</dc:title>
  <cp:lastModifiedBy>yu02</cp:lastModifiedBy>
  <cp:revision>65</cp:revision>
  <dcterms:created xsi:type="dcterms:W3CDTF">2022-07-03T16:19:45Z</dcterms:created>
  <dcterms:modified xsi:type="dcterms:W3CDTF">2024-02-07T15:50:03Z</dcterms:modified>
</cp:coreProperties>
</file>