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79" r:id="rId3"/>
    <p:sldId id="257" r:id="rId4"/>
    <p:sldId id="258" r:id="rId5"/>
    <p:sldId id="259" r:id="rId6"/>
    <p:sldId id="280" r:id="rId7"/>
    <p:sldId id="281" r:id="rId8"/>
    <p:sldId id="282" r:id="rId9"/>
    <p:sldId id="283" r:id="rId10"/>
    <p:sldId id="284" r:id="rId11"/>
    <p:sldId id="285" r:id="rId12"/>
    <p:sldId id="286" r:id="rId13"/>
    <p:sldId id="287" r:id="rId14"/>
    <p:sldId id="288" r:id="rId15"/>
    <p:sldId id="289" r:id="rId16"/>
    <p:sldId id="290" r:id="rId17"/>
    <p:sldId id="291" r:id="rId18"/>
    <p:sldId id="292" r:id="rId19"/>
    <p:sldId id="293" r:id="rId20"/>
    <p:sldId id="294" r:id="rId21"/>
    <p:sldId id="295" r:id="rId2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E59D"/>
    <a:srgbClr val="F6DB7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1296" y="-6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a:extLst>
              <a:ext uri="{FF2B5EF4-FFF2-40B4-BE49-F238E27FC236}">
                <a16:creationId xmlns:a16="http://schemas.microsoft.com/office/drawing/2014/main" xmlns="" id="{B0595ABF-4F3B-424A-B511-CD6BD930E205}"/>
              </a:ext>
            </a:extLst>
          </p:cNvPr>
          <p:cNvSpPr>
            <a:spLocks noGrp="1"/>
          </p:cNvSpPr>
          <p:nvPr>
            <p:ph type="dt" sz="half" idx="10"/>
          </p:nvPr>
        </p:nvSpPr>
        <p:spPr/>
        <p:txBody>
          <a:bodyPr/>
          <a:lstStyle>
            <a:lvl1pPr>
              <a:defRPr/>
            </a:lvl1pPr>
          </a:lstStyle>
          <a:p>
            <a:pPr>
              <a:defRPr/>
            </a:pPr>
            <a:fld id="{A29DFF39-F865-4312-B8E6-A981EC88A475}" type="datetimeFigureOut">
              <a:rPr lang="ru-RU"/>
              <a:pPr>
                <a:defRPr/>
              </a:pPr>
              <a:t>05.02.2024</a:t>
            </a:fld>
            <a:endParaRPr lang="ru-RU"/>
          </a:p>
        </p:txBody>
      </p:sp>
      <p:sp>
        <p:nvSpPr>
          <p:cNvPr id="5" name="Нижний колонтитул 4">
            <a:extLst>
              <a:ext uri="{FF2B5EF4-FFF2-40B4-BE49-F238E27FC236}">
                <a16:creationId xmlns:a16="http://schemas.microsoft.com/office/drawing/2014/main" xmlns="" id="{3C986814-5DB3-4EDA-808A-3C97943A35C7}"/>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xmlns="" id="{F431B6EA-46CF-4A36-8D27-0AD193A4F608}"/>
              </a:ext>
            </a:extLst>
          </p:cNvPr>
          <p:cNvSpPr>
            <a:spLocks noGrp="1"/>
          </p:cNvSpPr>
          <p:nvPr>
            <p:ph type="sldNum" sz="quarter" idx="12"/>
          </p:nvPr>
        </p:nvSpPr>
        <p:spPr/>
        <p:txBody>
          <a:bodyPr/>
          <a:lstStyle>
            <a:lvl1pPr>
              <a:defRPr/>
            </a:lvl1pPr>
          </a:lstStyle>
          <a:p>
            <a:fld id="{0966B3AD-9326-499D-A7C3-E8D8496F01FC}" type="slidenum">
              <a:rPr lang="ru-RU" altLang="en-US"/>
              <a:pPr/>
              <a:t>‹#›</a:t>
            </a:fld>
            <a:endParaRPr lang="ru-RU" altLang="en-US"/>
          </a:p>
        </p:txBody>
      </p:sp>
    </p:spTree>
    <p:extLst>
      <p:ext uri="{BB962C8B-B14F-4D97-AF65-F5344CB8AC3E}">
        <p14:creationId xmlns:p14="http://schemas.microsoft.com/office/powerpoint/2010/main" xmlns="" val="1826662348"/>
      </p:ext>
    </p:extLst>
  </p:cSld>
  <p:clrMapOvr>
    <a:masterClrMapping/>
  </p:clrMapOvr>
  <p:transition spd="med">
    <p:strips dir="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9C676446-9DBE-4D50-988D-1AAF52B280C6}"/>
              </a:ext>
            </a:extLst>
          </p:cNvPr>
          <p:cNvSpPr>
            <a:spLocks noGrp="1"/>
          </p:cNvSpPr>
          <p:nvPr>
            <p:ph type="dt" sz="half" idx="10"/>
          </p:nvPr>
        </p:nvSpPr>
        <p:spPr/>
        <p:txBody>
          <a:bodyPr/>
          <a:lstStyle>
            <a:lvl1pPr>
              <a:defRPr/>
            </a:lvl1pPr>
          </a:lstStyle>
          <a:p>
            <a:pPr>
              <a:defRPr/>
            </a:pPr>
            <a:fld id="{C7C053DA-9187-4E5E-927B-8282E7BB0194}" type="datetimeFigureOut">
              <a:rPr lang="ru-RU"/>
              <a:pPr>
                <a:defRPr/>
              </a:pPr>
              <a:t>05.02.2024</a:t>
            </a:fld>
            <a:endParaRPr lang="ru-RU"/>
          </a:p>
        </p:txBody>
      </p:sp>
      <p:sp>
        <p:nvSpPr>
          <p:cNvPr id="5" name="Нижний колонтитул 4">
            <a:extLst>
              <a:ext uri="{FF2B5EF4-FFF2-40B4-BE49-F238E27FC236}">
                <a16:creationId xmlns:a16="http://schemas.microsoft.com/office/drawing/2014/main" xmlns="" id="{4329235D-CF8F-4A9D-A705-240B5CB01DC2}"/>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xmlns="" id="{5E8938C1-6361-4548-948A-8E6C3224ED71}"/>
              </a:ext>
            </a:extLst>
          </p:cNvPr>
          <p:cNvSpPr>
            <a:spLocks noGrp="1"/>
          </p:cNvSpPr>
          <p:nvPr>
            <p:ph type="sldNum" sz="quarter" idx="12"/>
          </p:nvPr>
        </p:nvSpPr>
        <p:spPr/>
        <p:txBody>
          <a:bodyPr/>
          <a:lstStyle>
            <a:lvl1pPr>
              <a:defRPr/>
            </a:lvl1pPr>
          </a:lstStyle>
          <a:p>
            <a:fld id="{52C35D68-B3E2-4584-9395-821A21A5A5C8}" type="slidenum">
              <a:rPr lang="ru-RU" altLang="en-US"/>
              <a:pPr/>
              <a:t>‹#›</a:t>
            </a:fld>
            <a:endParaRPr lang="ru-RU" altLang="en-US"/>
          </a:p>
        </p:txBody>
      </p:sp>
    </p:spTree>
    <p:extLst>
      <p:ext uri="{BB962C8B-B14F-4D97-AF65-F5344CB8AC3E}">
        <p14:creationId xmlns:p14="http://schemas.microsoft.com/office/powerpoint/2010/main" xmlns="" val="1232033008"/>
      </p:ext>
    </p:extLst>
  </p:cSld>
  <p:clrMapOvr>
    <a:masterClrMapping/>
  </p:clrMapOvr>
  <p:transition spd="med">
    <p:strips dir="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0059D1FC-BADF-4C8B-AA92-473CB7F8C3F0}"/>
              </a:ext>
            </a:extLst>
          </p:cNvPr>
          <p:cNvSpPr>
            <a:spLocks noGrp="1"/>
          </p:cNvSpPr>
          <p:nvPr>
            <p:ph type="dt" sz="half" idx="10"/>
          </p:nvPr>
        </p:nvSpPr>
        <p:spPr/>
        <p:txBody>
          <a:bodyPr/>
          <a:lstStyle>
            <a:lvl1pPr>
              <a:defRPr/>
            </a:lvl1pPr>
          </a:lstStyle>
          <a:p>
            <a:pPr>
              <a:defRPr/>
            </a:pPr>
            <a:fld id="{BE74CAC7-C468-44B8-A88E-30DF44C95EBC}" type="datetimeFigureOut">
              <a:rPr lang="ru-RU"/>
              <a:pPr>
                <a:defRPr/>
              </a:pPr>
              <a:t>05.02.2024</a:t>
            </a:fld>
            <a:endParaRPr lang="ru-RU"/>
          </a:p>
        </p:txBody>
      </p:sp>
      <p:sp>
        <p:nvSpPr>
          <p:cNvPr id="5" name="Нижний колонтитул 4">
            <a:extLst>
              <a:ext uri="{FF2B5EF4-FFF2-40B4-BE49-F238E27FC236}">
                <a16:creationId xmlns:a16="http://schemas.microsoft.com/office/drawing/2014/main" xmlns="" id="{5B64EF4D-EAEC-4CA9-97BB-95EFBE692ED2}"/>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xmlns="" id="{FA78896C-6153-45D9-9FAE-C0898EEDB9FC}"/>
              </a:ext>
            </a:extLst>
          </p:cNvPr>
          <p:cNvSpPr>
            <a:spLocks noGrp="1"/>
          </p:cNvSpPr>
          <p:nvPr>
            <p:ph type="sldNum" sz="quarter" idx="12"/>
          </p:nvPr>
        </p:nvSpPr>
        <p:spPr/>
        <p:txBody>
          <a:bodyPr/>
          <a:lstStyle>
            <a:lvl1pPr>
              <a:defRPr/>
            </a:lvl1pPr>
          </a:lstStyle>
          <a:p>
            <a:fld id="{ED6B25DD-9C00-4156-AE6B-EE82B8A79DFD}" type="slidenum">
              <a:rPr lang="ru-RU" altLang="en-US"/>
              <a:pPr/>
              <a:t>‹#›</a:t>
            </a:fld>
            <a:endParaRPr lang="ru-RU" altLang="en-US"/>
          </a:p>
        </p:txBody>
      </p:sp>
    </p:spTree>
    <p:extLst>
      <p:ext uri="{BB962C8B-B14F-4D97-AF65-F5344CB8AC3E}">
        <p14:creationId xmlns:p14="http://schemas.microsoft.com/office/powerpoint/2010/main" xmlns="" val="4080297790"/>
      </p:ext>
    </p:extLst>
  </p:cSld>
  <p:clrMapOvr>
    <a:masterClrMapping/>
  </p:clrMapOvr>
  <p:transition spd="med">
    <p:strips dir="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7C24A3E5-DC52-4058-AFDE-28B68DA1B87C}"/>
              </a:ext>
            </a:extLst>
          </p:cNvPr>
          <p:cNvSpPr>
            <a:spLocks noGrp="1"/>
          </p:cNvSpPr>
          <p:nvPr>
            <p:ph type="dt" sz="half" idx="10"/>
          </p:nvPr>
        </p:nvSpPr>
        <p:spPr/>
        <p:txBody>
          <a:bodyPr/>
          <a:lstStyle>
            <a:lvl1pPr>
              <a:defRPr/>
            </a:lvl1pPr>
          </a:lstStyle>
          <a:p>
            <a:pPr>
              <a:defRPr/>
            </a:pPr>
            <a:fld id="{347D5BD4-3DF0-439C-89EF-E48AE240F9CB}" type="datetimeFigureOut">
              <a:rPr lang="ru-RU"/>
              <a:pPr>
                <a:defRPr/>
              </a:pPr>
              <a:t>05.02.2024</a:t>
            </a:fld>
            <a:endParaRPr lang="ru-RU"/>
          </a:p>
        </p:txBody>
      </p:sp>
      <p:sp>
        <p:nvSpPr>
          <p:cNvPr id="5" name="Нижний колонтитул 4">
            <a:extLst>
              <a:ext uri="{FF2B5EF4-FFF2-40B4-BE49-F238E27FC236}">
                <a16:creationId xmlns:a16="http://schemas.microsoft.com/office/drawing/2014/main" xmlns="" id="{7127A6FC-2B02-4428-A9B1-9B757780EF37}"/>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xmlns="" id="{8302FB81-6FA8-4FF7-81C7-3F2B36C7E061}"/>
              </a:ext>
            </a:extLst>
          </p:cNvPr>
          <p:cNvSpPr>
            <a:spLocks noGrp="1"/>
          </p:cNvSpPr>
          <p:nvPr>
            <p:ph type="sldNum" sz="quarter" idx="12"/>
          </p:nvPr>
        </p:nvSpPr>
        <p:spPr/>
        <p:txBody>
          <a:bodyPr/>
          <a:lstStyle>
            <a:lvl1pPr>
              <a:defRPr/>
            </a:lvl1pPr>
          </a:lstStyle>
          <a:p>
            <a:fld id="{5F4B86F2-1671-4DB2-BE36-AB5FD3986447}" type="slidenum">
              <a:rPr lang="ru-RU" altLang="en-US"/>
              <a:pPr/>
              <a:t>‹#›</a:t>
            </a:fld>
            <a:endParaRPr lang="ru-RU" altLang="en-US"/>
          </a:p>
        </p:txBody>
      </p:sp>
    </p:spTree>
    <p:extLst>
      <p:ext uri="{BB962C8B-B14F-4D97-AF65-F5344CB8AC3E}">
        <p14:creationId xmlns:p14="http://schemas.microsoft.com/office/powerpoint/2010/main" xmlns="" val="724388201"/>
      </p:ext>
    </p:extLst>
  </p:cSld>
  <p:clrMapOvr>
    <a:masterClrMapping/>
  </p:clrMapOvr>
  <p:transition spd="med">
    <p:strips dir="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xmlns="" id="{47E96336-A8B8-4A67-8A39-20CBC4949230}"/>
              </a:ext>
            </a:extLst>
          </p:cNvPr>
          <p:cNvSpPr>
            <a:spLocks noGrp="1"/>
          </p:cNvSpPr>
          <p:nvPr>
            <p:ph type="dt" sz="half" idx="10"/>
          </p:nvPr>
        </p:nvSpPr>
        <p:spPr/>
        <p:txBody>
          <a:bodyPr/>
          <a:lstStyle>
            <a:lvl1pPr>
              <a:defRPr/>
            </a:lvl1pPr>
          </a:lstStyle>
          <a:p>
            <a:pPr>
              <a:defRPr/>
            </a:pPr>
            <a:fld id="{6F846603-FD21-4570-B209-40B0392B03B2}" type="datetimeFigureOut">
              <a:rPr lang="ru-RU"/>
              <a:pPr>
                <a:defRPr/>
              </a:pPr>
              <a:t>05.02.2024</a:t>
            </a:fld>
            <a:endParaRPr lang="ru-RU"/>
          </a:p>
        </p:txBody>
      </p:sp>
      <p:sp>
        <p:nvSpPr>
          <p:cNvPr id="5" name="Нижний колонтитул 4">
            <a:extLst>
              <a:ext uri="{FF2B5EF4-FFF2-40B4-BE49-F238E27FC236}">
                <a16:creationId xmlns:a16="http://schemas.microsoft.com/office/drawing/2014/main" xmlns="" id="{238716CC-4446-4A00-9D50-FA47D6E11076}"/>
              </a:ext>
            </a:extLst>
          </p:cNvPr>
          <p:cNvSpPr>
            <a:spLocks noGrp="1"/>
          </p:cNvSpPr>
          <p:nvPr>
            <p:ph type="ftr" sz="quarter" idx="11"/>
          </p:nvPr>
        </p:nvSpPr>
        <p:spPr/>
        <p:txBody>
          <a:bodyPr/>
          <a:lstStyle>
            <a:lvl1pPr>
              <a:defRPr/>
            </a:lvl1pPr>
          </a:lstStyle>
          <a:p>
            <a:pPr>
              <a:defRPr/>
            </a:pPr>
            <a:endParaRPr lang="ru-RU"/>
          </a:p>
        </p:txBody>
      </p:sp>
      <p:sp>
        <p:nvSpPr>
          <p:cNvPr id="6" name="Номер слайда 5">
            <a:extLst>
              <a:ext uri="{FF2B5EF4-FFF2-40B4-BE49-F238E27FC236}">
                <a16:creationId xmlns:a16="http://schemas.microsoft.com/office/drawing/2014/main" xmlns="" id="{690761DE-5CAA-495D-AED4-EEF0DED5B717}"/>
              </a:ext>
            </a:extLst>
          </p:cNvPr>
          <p:cNvSpPr>
            <a:spLocks noGrp="1"/>
          </p:cNvSpPr>
          <p:nvPr>
            <p:ph type="sldNum" sz="quarter" idx="12"/>
          </p:nvPr>
        </p:nvSpPr>
        <p:spPr/>
        <p:txBody>
          <a:bodyPr/>
          <a:lstStyle>
            <a:lvl1pPr>
              <a:defRPr/>
            </a:lvl1pPr>
          </a:lstStyle>
          <a:p>
            <a:fld id="{75F17B64-1ADA-4CC6-BF89-949259A07F31}" type="slidenum">
              <a:rPr lang="ru-RU" altLang="en-US"/>
              <a:pPr/>
              <a:t>‹#›</a:t>
            </a:fld>
            <a:endParaRPr lang="ru-RU" altLang="en-US"/>
          </a:p>
        </p:txBody>
      </p:sp>
    </p:spTree>
    <p:extLst>
      <p:ext uri="{BB962C8B-B14F-4D97-AF65-F5344CB8AC3E}">
        <p14:creationId xmlns:p14="http://schemas.microsoft.com/office/powerpoint/2010/main" xmlns="" val="1237227789"/>
      </p:ext>
    </p:extLst>
  </p:cSld>
  <p:clrMapOvr>
    <a:masterClrMapping/>
  </p:clrMapOvr>
  <p:transition spd="med">
    <p:strips dir="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3">
            <a:extLst>
              <a:ext uri="{FF2B5EF4-FFF2-40B4-BE49-F238E27FC236}">
                <a16:creationId xmlns:a16="http://schemas.microsoft.com/office/drawing/2014/main" xmlns="" id="{28A6F921-CF05-4532-AB31-7E1C6825B02A}"/>
              </a:ext>
            </a:extLst>
          </p:cNvPr>
          <p:cNvSpPr>
            <a:spLocks noGrp="1"/>
          </p:cNvSpPr>
          <p:nvPr>
            <p:ph type="dt" sz="half" idx="10"/>
          </p:nvPr>
        </p:nvSpPr>
        <p:spPr/>
        <p:txBody>
          <a:bodyPr/>
          <a:lstStyle>
            <a:lvl1pPr>
              <a:defRPr/>
            </a:lvl1pPr>
          </a:lstStyle>
          <a:p>
            <a:pPr>
              <a:defRPr/>
            </a:pPr>
            <a:fld id="{82DEC82B-4D39-43F6-92A3-B8BC068C6CFC}" type="datetimeFigureOut">
              <a:rPr lang="ru-RU"/>
              <a:pPr>
                <a:defRPr/>
              </a:pPr>
              <a:t>05.02.2024</a:t>
            </a:fld>
            <a:endParaRPr lang="ru-RU"/>
          </a:p>
        </p:txBody>
      </p:sp>
      <p:sp>
        <p:nvSpPr>
          <p:cNvPr id="6" name="Нижний колонтитул 4">
            <a:extLst>
              <a:ext uri="{FF2B5EF4-FFF2-40B4-BE49-F238E27FC236}">
                <a16:creationId xmlns:a16="http://schemas.microsoft.com/office/drawing/2014/main" xmlns="" id="{C1E02CFB-D502-4CE4-86F4-8948A715553A}"/>
              </a:ext>
            </a:extLst>
          </p:cNvPr>
          <p:cNvSpPr>
            <a:spLocks noGrp="1"/>
          </p:cNvSpPr>
          <p:nvPr>
            <p:ph type="ftr" sz="quarter" idx="11"/>
          </p:nvPr>
        </p:nvSpPr>
        <p:spPr/>
        <p:txBody>
          <a:bodyPr/>
          <a:lstStyle>
            <a:lvl1pPr>
              <a:defRPr/>
            </a:lvl1pPr>
          </a:lstStyle>
          <a:p>
            <a:pPr>
              <a:defRPr/>
            </a:pPr>
            <a:endParaRPr lang="ru-RU"/>
          </a:p>
        </p:txBody>
      </p:sp>
      <p:sp>
        <p:nvSpPr>
          <p:cNvPr id="7" name="Номер слайда 5">
            <a:extLst>
              <a:ext uri="{FF2B5EF4-FFF2-40B4-BE49-F238E27FC236}">
                <a16:creationId xmlns:a16="http://schemas.microsoft.com/office/drawing/2014/main" xmlns="" id="{BEB6B1EA-8A15-4043-9834-F2171C3525EC}"/>
              </a:ext>
            </a:extLst>
          </p:cNvPr>
          <p:cNvSpPr>
            <a:spLocks noGrp="1"/>
          </p:cNvSpPr>
          <p:nvPr>
            <p:ph type="sldNum" sz="quarter" idx="12"/>
          </p:nvPr>
        </p:nvSpPr>
        <p:spPr/>
        <p:txBody>
          <a:bodyPr/>
          <a:lstStyle>
            <a:lvl1pPr>
              <a:defRPr/>
            </a:lvl1pPr>
          </a:lstStyle>
          <a:p>
            <a:fld id="{6F9BC9BA-72E4-4E63-806C-316183D8BD46}" type="slidenum">
              <a:rPr lang="ru-RU" altLang="en-US"/>
              <a:pPr/>
              <a:t>‹#›</a:t>
            </a:fld>
            <a:endParaRPr lang="ru-RU" altLang="en-US"/>
          </a:p>
        </p:txBody>
      </p:sp>
    </p:spTree>
    <p:extLst>
      <p:ext uri="{BB962C8B-B14F-4D97-AF65-F5344CB8AC3E}">
        <p14:creationId xmlns:p14="http://schemas.microsoft.com/office/powerpoint/2010/main" xmlns="" val="557720674"/>
      </p:ext>
    </p:extLst>
  </p:cSld>
  <p:clrMapOvr>
    <a:masterClrMapping/>
  </p:clrMapOvr>
  <p:transition spd="med">
    <p:strips dir="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3">
            <a:extLst>
              <a:ext uri="{FF2B5EF4-FFF2-40B4-BE49-F238E27FC236}">
                <a16:creationId xmlns:a16="http://schemas.microsoft.com/office/drawing/2014/main" xmlns="" id="{7B3F37EF-2F3A-4BD8-ACD4-F59505416F29}"/>
              </a:ext>
            </a:extLst>
          </p:cNvPr>
          <p:cNvSpPr>
            <a:spLocks noGrp="1"/>
          </p:cNvSpPr>
          <p:nvPr>
            <p:ph type="dt" sz="half" idx="10"/>
          </p:nvPr>
        </p:nvSpPr>
        <p:spPr/>
        <p:txBody>
          <a:bodyPr/>
          <a:lstStyle>
            <a:lvl1pPr>
              <a:defRPr/>
            </a:lvl1pPr>
          </a:lstStyle>
          <a:p>
            <a:pPr>
              <a:defRPr/>
            </a:pPr>
            <a:fld id="{7EB3BC0F-B098-4276-B182-9BECA551ED9A}" type="datetimeFigureOut">
              <a:rPr lang="ru-RU"/>
              <a:pPr>
                <a:defRPr/>
              </a:pPr>
              <a:t>05.02.2024</a:t>
            </a:fld>
            <a:endParaRPr lang="ru-RU"/>
          </a:p>
        </p:txBody>
      </p:sp>
      <p:sp>
        <p:nvSpPr>
          <p:cNvPr id="8" name="Нижний колонтитул 4">
            <a:extLst>
              <a:ext uri="{FF2B5EF4-FFF2-40B4-BE49-F238E27FC236}">
                <a16:creationId xmlns:a16="http://schemas.microsoft.com/office/drawing/2014/main" xmlns="" id="{8FAAE6F6-56FB-4933-949C-BDFC99561B16}"/>
              </a:ext>
            </a:extLst>
          </p:cNvPr>
          <p:cNvSpPr>
            <a:spLocks noGrp="1"/>
          </p:cNvSpPr>
          <p:nvPr>
            <p:ph type="ftr" sz="quarter" idx="11"/>
          </p:nvPr>
        </p:nvSpPr>
        <p:spPr/>
        <p:txBody>
          <a:bodyPr/>
          <a:lstStyle>
            <a:lvl1pPr>
              <a:defRPr/>
            </a:lvl1pPr>
          </a:lstStyle>
          <a:p>
            <a:pPr>
              <a:defRPr/>
            </a:pPr>
            <a:endParaRPr lang="ru-RU"/>
          </a:p>
        </p:txBody>
      </p:sp>
      <p:sp>
        <p:nvSpPr>
          <p:cNvPr id="9" name="Номер слайда 5">
            <a:extLst>
              <a:ext uri="{FF2B5EF4-FFF2-40B4-BE49-F238E27FC236}">
                <a16:creationId xmlns:a16="http://schemas.microsoft.com/office/drawing/2014/main" xmlns="" id="{A2AAD3B0-2F60-4D8D-9C3D-D49D172C3023}"/>
              </a:ext>
            </a:extLst>
          </p:cNvPr>
          <p:cNvSpPr>
            <a:spLocks noGrp="1"/>
          </p:cNvSpPr>
          <p:nvPr>
            <p:ph type="sldNum" sz="quarter" idx="12"/>
          </p:nvPr>
        </p:nvSpPr>
        <p:spPr/>
        <p:txBody>
          <a:bodyPr/>
          <a:lstStyle>
            <a:lvl1pPr>
              <a:defRPr/>
            </a:lvl1pPr>
          </a:lstStyle>
          <a:p>
            <a:fld id="{B0086169-3B15-46A9-849A-DDBC8D599C08}" type="slidenum">
              <a:rPr lang="ru-RU" altLang="en-US"/>
              <a:pPr/>
              <a:t>‹#›</a:t>
            </a:fld>
            <a:endParaRPr lang="ru-RU" altLang="en-US"/>
          </a:p>
        </p:txBody>
      </p:sp>
    </p:spTree>
    <p:extLst>
      <p:ext uri="{BB962C8B-B14F-4D97-AF65-F5344CB8AC3E}">
        <p14:creationId xmlns:p14="http://schemas.microsoft.com/office/powerpoint/2010/main" xmlns="" val="4101593087"/>
      </p:ext>
    </p:extLst>
  </p:cSld>
  <p:clrMapOvr>
    <a:masterClrMapping/>
  </p:clrMapOvr>
  <p:transition spd="med">
    <p:strips dir="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3">
            <a:extLst>
              <a:ext uri="{FF2B5EF4-FFF2-40B4-BE49-F238E27FC236}">
                <a16:creationId xmlns:a16="http://schemas.microsoft.com/office/drawing/2014/main" xmlns="" id="{488EEDDB-7DA2-436A-AD82-07E26231BC74}"/>
              </a:ext>
            </a:extLst>
          </p:cNvPr>
          <p:cNvSpPr>
            <a:spLocks noGrp="1"/>
          </p:cNvSpPr>
          <p:nvPr>
            <p:ph type="dt" sz="half" idx="10"/>
          </p:nvPr>
        </p:nvSpPr>
        <p:spPr/>
        <p:txBody>
          <a:bodyPr/>
          <a:lstStyle>
            <a:lvl1pPr>
              <a:defRPr/>
            </a:lvl1pPr>
          </a:lstStyle>
          <a:p>
            <a:pPr>
              <a:defRPr/>
            </a:pPr>
            <a:fld id="{81D92867-6109-424D-8950-490D374584EF}" type="datetimeFigureOut">
              <a:rPr lang="ru-RU"/>
              <a:pPr>
                <a:defRPr/>
              </a:pPr>
              <a:t>05.02.2024</a:t>
            </a:fld>
            <a:endParaRPr lang="ru-RU"/>
          </a:p>
        </p:txBody>
      </p:sp>
      <p:sp>
        <p:nvSpPr>
          <p:cNvPr id="4" name="Нижний колонтитул 4">
            <a:extLst>
              <a:ext uri="{FF2B5EF4-FFF2-40B4-BE49-F238E27FC236}">
                <a16:creationId xmlns:a16="http://schemas.microsoft.com/office/drawing/2014/main" xmlns="" id="{A3866DE4-D5E8-4B88-8BF9-5A6DF2F48AD7}"/>
              </a:ext>
            </a:extLst>
          </p:cNvPr>
          <p:cNvSpPr>
            <a:spLocks noGrp="1"/>
          </p:cNvSpPr>
          <p:nvPr>
            <p:ph type="ftr" sz="quarter" idx="11"/>
          </p:nvPr>
        </p:nvSpPr>
        <p:spPr/>
        <p:txBody>
          <a:bodyPr/>
          <a:lstStyle>
            <a:lvl1pPr>
              <a:defRPr/>
            </a:lvl1pPr>
          </a:lstStyle>
          <a:p>
            <a:pPr>
              <a:defRPr/>
            </a:pPr>
            <a:endParaRPr lang="ru-RU"/>
          </a:p>
        </p:txBody>
      </p:sp>
      <p:sp>
        <p:nvSpPr>
          <p:cNvPr id="5" name="Номер слайда 5">
            <a:extLst>
              <a:ext uri="{FF2B5EF4-FFF2-40B4-BE49-F238E27FC236}">
                <a16:creationId xmlns:a16="http://schemas.microsoft.com/office/drawing/2014/main" xmlns="" id="{A08841EE-2A56-4812-946E-EF6A198CE9A7}"/>
              </a:ext>
            </a:extLst>
          </p:cNvPr>
          <p:cNvSpPr>
            <a:spLocks noGrp="1"/>
          </p:cNvSpPr>
          <p:nvPr>
            <p:ph type="sldNum" sz="quarter" idx="12"/>
          </p:nvPr>
        </p:nvSpPr>
        <p:spPr/>
        <p:txBody>
          <a:bodyPr/>
          <a:lstStyle>
            <a:lvl1pPr>
              <a:defRPr/>
            </a:lvl1pPr>
          </a:lstStyle>
          <a:p>
            <a:fld id="{E731630C-70E1-474C-B0BD-513E89C7D2EA}" type="slidenum">
              <a:rPr lang="ru-RU" altLang="en-US"/>
              <a:pPr/>
              <a:t>‹#›</a:t>
            </a:fld>
            <a:endParaRPr lang="ru-RU" altLang="en-US"/>
          </a:p>
        </p:txBody>
      </p:sp>
    </p:spTree>
    <p:extLst>
      <p:ext uri="{BB962C8B-B14F-4D97-AF65-F5344CB8AC3E}">
        <p14:creationId xmlns:p14="http://schemas.microsoft.com/office/powerpoint/2010/main" xmlns="" val="2203741739"/>
      </p:ext>
    </p:extLst>
  </p:cSld>
  <p:clrMapOvr>
    <a:masterClrMapping/>
  </p:clrMapOvr>
  <p:transition spd="med">
    <p:strips dir="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a:extLst>
              <a:ext uri="{FF2B5EF4-FFF2-40B4-BE49-F238E27FC236}">
                <a16:creationId xmlns:a16="http://schemas.microsoft.com/office/drawing/2014/main" xmlns="" id="{C4B7B7A2-9CF6-4857-881E-B812E56633B5}"/>
              </a:ext>
            </a:extLst>
          </p:cNvPr>
          <p:cNvSpPr>
            <a:spLocks noGrp="1"/>
          </p:cNvSpPr>
          <p:nvPr>
            <p:ph type="dt" sz="half" idx="10"/>
          </p:nvPr>
        </p:nvSpPr>
        <p:spPr/>
        <p:txBody>
          <a:bodyPr/>
          <a:lstStyle>
            <a:lvl1pPr>
              <a:defRPr/>
            </a:lvl1pPr>
          </a:lstStyle>
          <a:p>
            <a:pPr>
              <a:defRPr/>
            </a:pPr>
            <a:fld id="{B01265D0-49CA-4CA3-A00C-870DDD1555C0}" type="datetimeFigureOut">
              <a:rPr lang="ru-RU"/>
              <a:pPr>
                <a:defRPr/>
              </a:pPr>
              <a:t>05.02.2024</a:t>
            </a:fld>
            <a:endParaRPr lang="ru-RU"/>
          </a:p>
        </p:txBody>
      </p:sp>
      <p:sp>
        <p:nvSpPr>
          <p:cNvPr id="3" name="Нижний колонтитул 4">
            <a:extLst>
              <a:ext uri="{FF2B5EF4-FFF2-40B4-BE49-F238E27FC236}">
                <a16:creationId xmlns:a16="http://schemas.microsoft.com/office/drawing/2014/main" xmlns="" id="{920D9DB0-BECD-4F9A-8B9C-528E1E62FCB5}"/>
              </a:ext>
            </a:extLst>
          </p:cNvPr>
          <p:cNvSpPr>
            <a:spLocks noGrp="1"/>
          </p:cNvSpPr>
          <p:nvPr>
            <p:ph type="ftr" sz="quarter" idx="11"/>
          </p:nvPr>
        </p:nvSpPr>
        <p:spPr/>
        <p:txBody>
          <a:bodyPr/>
          <a:lstStyle>
            <a:lvl1pPr>
              <a:defRPr/>
            </a:lvl1pPr>
          </a:lstStyle>
          <a:p>
            <a:pPr>
              <a:defRPr/>
            </a:pPr>
            <a:endParaRPr lang="ru-RU"/>
          </a:p>
        </p:txBody>
      </p:sp>
      <p:sp>
        <p:nvSpPr>
          <p:cNvPr id="4" name="Номер слайда 5">
            <a:extLst>
              <a:ext uri="{FF2B5EF4-FFF2-40B4-BE49-F238E27FC236}">
                <a16:creationId xmlns:a16="http://schemas.microsoft.com/office/drawing/2014/main" xmlns="" id="{8C7DC42F-9ABF-4CEA-B532-1CE1D67AF7A5}"/>
              </a:ext>
            </a:extLst>
          </p:cNvPr>
          <p:cNvSpPr>
            <a:spLocks noGrp="1"/>
          </p:cNvSpPr>
          <p:nvPr>
            <p:ph type="sldNum" sz="quarter" idx="12"/>
          </p:nvPr>
        </p:nvSpPr>
        <p:spPr/>
        <p:txBody>
          <a:bodyPr/>
          <a:lstStyle>
            <a:lvl1pPr>
              <a:defRPr/>
            </a:lvl1pPr>
          </a:lstStyle>
          <a:p>
            <a:fld id="{CD81FC17-4E87-4650-A9B5-C775B9C1339E}" type="slidenum">
              <a:rPr lang="ru-RU" altLang="en-US"/>
              <a:pPr/>
              <a:t>‹#›</a:t>
            </a:fld>
            <a:endParaRPr lang="ru-RU" altLang="en-US"/>
          </a:p>
        </p:txBody>
      </p:sp>
    </p:spTree>
    <p:extLst>
      <p:ext uri="{BB962C8B-B14F-4D97-AF65-F5344CB8AC3E}">
        <p14:creationId xmlns:p14="http://schemas.microsoft.com/office/powerpoint/2010/main" xmlns="" val="346838004"/>
      </p:ext>
    </p:extLst>
  </p:cSld>
  <p:clrMapOvr>
    <a:masterClrMapping/>
  </p:clrMapOvr>
  <p:transition spd="med">
    <p:strips dir="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a:extLst>
              <a:ext uri="{FF2B5EF4-FFF2-40B4-BE49-F238E27FC236}">
                <a16:creationId xmlns:a16="http://schemas.microsoft.com/office/drawing/2014/main" xmlns="" id="{686A9BD7-6707-4AFD-B4B0-F92E68541F91}"/>
              </a:ext>
            </a:extLst>
          </p:cNvPr>
          <p:cNvSpPr>
            <a:spLocks noGrp="1"/>
          </p:cNvSpPr>
          <p:nvPr>
            <p:ph type="dt" sz="half" idx="10"/>
          </p:nvPr>
        </p:nvSpPr>
        <p:spPr/>
        <p:txBody>
          <a:bodyPr/>
          <a:lstStyle>
            <a:lvl1pPr>
              <a:defRPr/>
            </a:lvl1pPr>
          </a:lstStyle>
          <a:p>
            <a:pPr>
              <a:defRPr/>
            </a:pPr>
            <a:fld id="{88F266FC-FB54-4EDC-B669-DF6E7B4984C8}" type="datetimeFigureOut">
              <a:rPr lang="ru-RU"/>
              <a:pPr>
                <a:defRPr/>
              </a:pPr>
              <a:t>05.02.2024</a:t>
            </a:fld>
            <a:endParaRPr lang="ru-RU"/>
          </a:p>
        </p:txBody>
      </p:sp>
      <p:sp>
        <p:nvSpPr>
          <p:cNvPr id="6" name="Нижний колонтитул 4">
            <a:extLst>
              <a:ext uri="{FF2B5EF4-FFF2-40B4-BE49-F238E27FC236}">
                <a16:creationId xmlns:a16="http://schemas.microsoft.com/office/drawing/2014/main" xmlns="" id="{C0A74189-BD03-49E9-85E1-37831D19CA9E}"/>
              </a:ext>
            </a:extLst>
          </p:cNvPr>
          <p:cNvSpPr>
            <a:spLocks noGrp="1"/>
          </p:cNvSpPr>
          <p:nvPr>
            <p:ph type="ftr" sz="quarter" idx="11"/>
          </p:nvPr>
        </p:nvSpPr>
        <p:spPr/>
        <p:txBody>
          <a:bodyPr/>
          <a:lstStyle>
            <a:lvl1pPr>
              <a:defRPr/>
            </a:lvl1pPr>
          </a:lstStyle>
          <a:p>
            <a:pPr>
              <a:defRPr/>
            </a:pPr>
            <a:endParaRPr lang="ru-RU"/>
          </a:p>
        </p:txBody>
      </p:sp>
      <p:sp>
        <p:nvSpPr>
          <p:cNvPr id="7" name="Номер слайда 5">
            <a:extLst>
              <a:ext uri="{FF2B5EF4-FFF2-40B4-BE49-F238E27FC236}">
                <a16:creationId xmlns:a16="http://schemas.microsoft.com/office/drawing/2014/main" xmlns="" id="{6F9E9308-C16B-4025-995E-FC76CE40967D}"/>
              </a:ext>
            </a:extLst>
          </p:cNvPr>
          <p:cNvSpPr>
            <a:spLocks noGrp="1"/>
          </p:cNvSpPr>
          <p:nvPr>
            <p:ph type="sldNum" sz="quarter" idx="12"/>
          </p:nvPr>
        </p:nvSpPr>
        <p:spPr/>
        <p:txBody>
          <a:bodyPr/>
          <a:lstStyle>
            <a:lvl1pPr>
              <a:defRPr/>
            </a:lvl1pPr>
          </a:lstStyle>
          <a:p>
            <a:fld id="{04A683F9-1607-4B81-BCA0-90437868692C}" type="slidenum">
              <a:rPr lang="ru-RU" altLang="en-US"/>
              <a:pPr/>
              <a:t>‹#›</a:t>
            </a:fld>
            <a:endParaRPr lang="ru-RU" altLang="en-US"/>
          </a:p>
        </p:txBody>
      </p:sp>
    </p:spTree>
    <p:extLst>
      <p:ext uri="{BB962C8B-B14F-4D97-AF65-F5344CB8AC3E}">
        <p14:creationId xmlns:p14="http://schemas.microsoft.com/office/powerpoint/2010/main" xmlns="" val="3915509698"/>
      </p:ext>
    </p:extLst>
  </p:cSld>
  <p:clrMapOvr>
    <a:masterClrMapping/>
  </p:clrMapOvr>
  <p:transition spd="med">
    <p:strips dir="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a:extLst>
              <a:ext uri="{FF2B5EF4-FFF2-40B4-BE49-F238E27FC236}">
                <a16:creationId xmlns:a16="http://schemas.microsoft.com/office/drawing/2014/main" xmlns="" id="{2933CBE1-33A1-4E34-B4A1-89B3B7BC18D6}"/>
              </a:ext>
            </a:extLst>
          </p:cNvPr>
          <p:cNvSpPr>
            <a:spLocks noGrp="1"/>
          </p:cNvSpPr>
          <p:nvPr>
            <p:ph type="dt" sz="half" idx="10"/>
          </p:nvPr>
        </p:nvSpPr>
        <p:spPr/>
        <p:txBody>
          <a:bodyPr/>
          <a:lstStyle>
            <a:lvl1pPr>
              <a:defRPr/>
            </a:lvl1pPr>
          </a:lstStyle>
          <a:p>
            <a:pPr>
              <a:defRPr/>
            </a:pPr>
            <a:fld id="{04EBFAFA-36AE-4E9A-A872-F3D775CC6DF8}" type="datetimeFigureOut">
              <a:rPr lang="ru-RU"/>
              <a:pPr>
                <a:defRPr/>
              </a:pPr>
              <a:t>05.02.2024</a:t>
            </a:fld>
            <a:endParaRPr lang="ru-RU"/>
          </a:p>
        </p:txBody>
      </p:sp>
      <p:sp>
        <p:nvSpPr>
          <p:cNvPr id="6" name="Нижний колонтитул 4">
            <a:extLst>
              <a:ext uri="{FF2B5EF4-FFF2-40B4-BE49-F238E27FC236}">
                <a16:creationId xmlns:a16="http://schemas.microsoft.com/office/drawing/2014/main" xmlns="" id="{40ADB105-8095-44BF-8FE0-D64B5CA58D92}"/>
              </a:ext>
            </a:extLst>
          </p:cNvPr>
          <p:cNvSpPr>
            <a:spLocks noGrp="1"/>
          </p:cNvSpPr>
          <p:nvPr>
            <p:ph type="ftr" sz="quarter" idx="11"/>
          </p:nvPr>
        </p:nvSpPr>
        <p:spPr/>
        <p:txBody>
          <a:bodyPr/>
          <a:lstStyle>
            <a:lvl1pPr>
              <a:defRPr/>
            </a:lvl1pPr>
          </a:lstStyle>
          <a:p>
            <a:pPr>
              <a:defRPr/>
            </a:pPr>
            <a:endParaRPr lang="ru-RU"/>
          </a:p>
        </p:txBody>
      </p:sp>
      <p:sp>
        <p:nvSpPr>
          <p:cNvPr id="7" name="Номер слайда 5">
            <a:extLst>
              <a:ext uri="{FF2B5EF4-FFF2-40B4-BE49-F238E27FC236}">
                <a16:creationId xmlns:a16="http://schemas.microsoft.com/office/drawing/2014/main" xmlns="" id="{50AE24A9-A7F3-45BC-A3D0-196F34E6383F}"/>
              </a:ext>
            </a:extLst>
          </p:cNvPr>
          <p:cNvSpPr>
            <a:spLocks noGrp="1"/>
          </p:cNvSpPr>
          <p:nvPr>
            <p:ph type="sldNum" sz="quarter" idx="12"/>
          </p:nvPr>
        </p:nvSpPr>
        <p:spPr/>
        <p:txBody>
          <a:bodyPr/>
          <a:lstStyle>
            <a:lvl1pPr>
              <a:defRPr/>
            </a:lvl1pPr>
          </a:lstStyle>
          <a:p>
            <a:fld id="{DEBF16B5-DEA3-4E29-A530-D0A03F285566}" type="slidenum">
              <a:rPr lang="ru-RU" altLang="en-US"/>
              <a:pPr/>
              <a:t>‹#›</a:t>
            </a:fld>
            <a:endParaRPr lang="ru-RU" altLang="en-US"/>
          </a:p>
        </p:txBody>
      </p:sp>
    </p:spTree>
    <p:extLst>
      <p:ext uri="{BB962C8B-B14F-4D97-AF65-F5344CB8AC3E}">
        <p14:creationId xmlns:p14="http://schemas.microsoft.com/office/powerpoint/2010/main" xmlns="" val="21631230"/>
      </p:ext>
    </p:extLst>
  </p:cSld>
  <p:clrMapOvr>
    <a:masterClrMapping/>
  </p:clrMapOvr>
  <p:transition spd="med">
    <p:strips dir="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Заголовок 1">
            <a:extLst>
              <a:ext uri="{FF2B5EF4-FFF2-40B4-BE49-F238E27FC236}">
                <a16:creationId xmlns:a16="http://schemas.microsoft.com/office/drawing/2014/main" xmlns="" id="{0FCFA142-75F1-48FF-9942-F7A1C7E38B57}"/>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en-US"/>
              <a:t>Образец заголовка</a:t>
            </a:r>
          </a:p>
        </p:txBody>
      </p:sp>
      <p:sp>
        <p:nvSpPr>
          <p:cNvPr id="1027" name="Текст 2">
            <a:extLst>
              <a:ext uri="{FF2B5EF4-FFF2-40B4-BE49-F238E27FC236}">
                <a16:creationId xmlns:a16="http://schemas.microsoft.com/office/drawing/2014/main" xmlns="" id="{CF5A3C80-80D4-4C27-9397-4960423CD799}"/>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en-US"/>
              <a:t>Образец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4" name="Дата 3">
            <a:extLst>
              <a:ext uri="{FF2B5EF4-FFF2-40B4-BE49-F238E27FC236}">
                <a16:creationId xmlns:a16="http://schemas.microsoft.com/office/drawing/2014/main" xmlns="" id="{26D05E75-8E27-4DA4-91AA-EDDEBC23C129}"/>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002C8B13-949E-4565-AA87-4B0C4AF09709}" type="datetimeFigureOut">
              <a:rPr lang="ru-RU"/>
              <a:pPr>
                <a:defRPr/>
              </a:pPr>
              <a:t>05.02.2024</a:t>
            </a:fld>
            <a:endParaRPr lang="ru-RU"/>
          </a:p>
        </p:txBody>
      </p:sp>
      <p:sp>
        <p:nvSpPr>
          <p:cNvPr id="5" name="Нижний колонтитул 4">
            <a:extLst>
              <a:ext uri="{FF2B5EF4-FFF2-40B4-BE49-F238E27FC236}">
                <a16:creationId xmlns:a16="http://schemas.microsoft.com/office/drawing/2014/main" xmlns="" id="{3378123B-E10C-47FB-B2CB-A705520ADDBD}"/>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a:extLst>
              <a:ext uri="{FF2B5EF4-FFF2-40B4-BE49-F238E27FC236}">
                <a16:creationId xmlns:a16="http://schemas.microsoft.com/office/drawing/2014/main" xmlns="" id="{F3C66E89-AE93-4C37-B95C-9D13DDD4A87F}"/>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fld id="{CCE6D6C2-3F5E-45D6-BEB5-FD48E9E5959A}" type="slidenum">
              <a:rPr lang="ru-RU" altLang="en-US"/>
              <a:pPr/>
              <a:t>‹#›</a:t>
            </a:fld>
            <a:endParaRPr lang="ru-RU" alt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ransition spd="med">
    <p:strips dir="ru"/>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2" name="Рисунок 2">
            <a:extLst>
              <a:ext uri="{FF2B5EF4-FFF2-40B4-BE49-F238E27FC236}">
                <a16:creationId xmlns:a16="http://schemas.microsoft.com/office/drawing/2014/main" xmlns="" id="{9AE193D7-AE8E-ED46-8342-330EA8EE2DCA}"/>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2050" name="Заголовок 1">
            <a:extLst>
              <a:ext uri="{FF2B5EF4-FFF2-40B4-BE49-F238E27FC236}">
                <a16:creationId xmlns:a16="http://schemas.microsoft.com/office/drawing/2014/main" xmlns="" id="{88922DE6-4F51-4139-9C59-B10723E2BB1E}"/>
              </a:ext>
            </a:extLst>
          </p:cNvPr>
          <p:cNvSpPr>
            <a:spLocks noGrp="1"/>
          </p:cNvSpPr>
          <p:nvPr>
            <p:ph type="ctrTitle"/>
          </p:nvPr>
        </p:nvSpPr>
        <p:spPr>
          <a:xfrm>
            <a:off x="1605642" y="1556792"/>
            <a:ext cx="7603445" cy="3526383"/>
          </a:xfrm>
        </p:spPr>
        <p:txBody>
          <a:bodyPr/>
          <a:lstStyle/>
          <a:p>
            <a:pPr eaLnBrk="1" hangingPunct="1">
              <a:defRPr/>
            </a:pPr>
            <a:r>
              <a:rPr lang="ru-RU" sz="6600" b="1" dirty="0">
                <a:solidFill>
                  <a:srgbClr val="00B050"/>
                </a:solidFill>
                <a:effectLst>
                  <a:outerShdw blurRad="38100" dist="38100" dir="2700000" algn="tl">
                    <a:srgbClr val="000000">
                      <a:alpha val="43137"/>
                    </a:srgbClr>
                  </a:outerShdw>
                </a:effectLst>
              </a:rPr>
              <a:t>Сохранение пчёл зимой</a:t>
            </a:r>
          </a:p>
        </p:txBody>
      </p:sp>
      <p:sp>
        <p:nvSpPr>
          <p:cNvPr id="2051" name="Подзаголовок 2">
            <a:extLst>
              <a:ext uri="{FF2B5EF4-FFF2-40B4-BE49-F238E27FC236}">
                <a16:creationId xmlns:a16="http://schemas.microsoft.com/office/drawing/2014/main" xmlns="" id="{C6F6719D-A292-43F2-BF93-64DC4DF04EC1}"/>
              </a:ext>
            </a:extLst>
          </p:cNvPr>
          <p:cNvSpPr>
            <a:spLocks noGrp="1"/>
          </p:cNvSpPr>
          <p:nvPr>
            <p:ph type="subTitle" idx="1"/>
          </p:nvPr>
        </p:nvSpPr>
        <p:spPr>
          <a:xfrm>
            <a:off x="2224314" y="4365104"/>
            <a:ext cx="6656388" cy="2492897"/>
          </a:xfrm>
        </p:spPr>
        <p:txBody>
          <a:bodyPr/>
          <a:lstStyle/>
          <a:p>
            <a:pPr algn="r" eaLnBrk="1" hangingPunct="1"/>
            <a:r>
              <a:rPr lang="ru-RU" altLang="en-US" sz="2800" b="1" dirty="0">
                <a:solidFill>
                  <a:srgbClr val="FF0000"/>
                </a:solidFill>
              </a:rPr>
              <a:t>Выполнила: </a:t>
            </a:r>
            <a:r>
              <a:rPr lang="ru-RU" altLang="en-US" sz="2800" b="1" dirty="0" smtClean="0">
                <a:solidFill>
                  <a:srgbClr val="FF0000"/>
                </a:solidFill>
              </a:rPr>
              <a:t>ученица 2класса </a:t>
            </a:r>
          </a:p>
          <a:p>
            <a:pPr algn="r" eaLnBrk="1" hangingPunct="1"/>
            <a:r>
              <a:rPr lang="ru-RU" altLang="en-US" sz="2800" b="1" dirty="0" smtClean="0">
                <a:solidFill>
                  <a:srgbClr val="FF0000"/>
                </a:solidFill>
              </a:rPr>
              <a:t>филиала МБОУ </a:t>
            </a:r>
          </a:p>
          <a:p>
            <a:pPr algn="r" eaLnBrk="1" hangingPunct="1"/>
            <a:r>
              <a:rPr lang="ru-RU" altLang="en-US" sz="2800" b="1" dirty="0" smtClean="0">
                <a:solidFill>
                  <a:srgbClr val="FF0000"/>
                </a:solidFill>
              </a:rPr>
              <a:t>СОШ </a:t>
            </a:r>
            <a:r>
              <a:rPr lang="ru-RU" altLang="en-US" sz="2800" b="1" dirty="0" err="1" smtClean="0">
                <a:solidFill>
                  <a:srgbClr val="FF0000"/>
                </a:solidFill>
              </a:rPr>
              <a:t>с.Гордино</a:t>
            </a:r>
            <a:r>
              <a:rPr lang="ru-RU" altLang="en-US" sz="2800" b="1" dirty="0" smtClean="0">
                <a:solidFill>
                  <a:srgbClr val="FF0000"/>
                </a:solidFill>
              </a:rPr>
              <a:t> « </a:t>
            </a:r>
            <a:r>
              <a:rPr lang="ru-RU" altLang="en-US" sz="2800" b="1" dirty="0">
                <a:solidFill>
                  <a:srgbClr val="FF0000"/>
                </a:solidFill>
              </a:rPr>
              <a:t>НОШ </a:t>
            </a:r>
            <a:r>
              <a:rPr lang="ru-RU" altLang="en-US" sz="2800" b="1" dirty="0" err="1" smtClean="0">
                <a:solidFill>
                  <a:srgbClr val="FF0000"/>
                </a:solidFill>
              </a:rPr>
              <a:t>д.Шердынята</a:t>
            </a:r>
            <a:r>
              <a:rPr lang="ru-RU" altLang="en-US" sz="2800" b="1" dirty="0" smtClean="0">
                <a:solidFill>
                  <a:srgbClr val="FF0000"/>
                </a:solidFill>
              </a:rPr>
              <a:t>»</a:t>
            </a:r>
            <a:endParaRPr lang="ru-RU" altLang="en-US" sz="2800" b="1" dirty="0">
              <a:solidFill>
                <a:srgbClr val="FF0000"/>
              </a:solidFill>
            </a:endParaRPr>
          </a:p>
          <a:p>
            <a:pPr algn="r" eaLnBrk="1" hangingPunct="1"/>
            <a:r>
              <a:rPr lang="ru-RU" altLang="en-US" sz="2800" b="1" dirty="0" smtClean="0">
                <a:solidFill>
                  <a:srgbClr val="FF0000"/>
                </a:solidFill>
              </a:rPr>
              <a:t>Злобина Мария</a:t>
            </a:r>
          </a:p>
        </p:txBody>
      </p:sp>
    </p:spTree>
  </p:cSld>
  <p:clrMapOvr>
    <a:masterClrMapping/>
  </p:clrMapOvr>
  <p:transition spd="med">
    <p:strips dir="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a:extLst>
              <a:ext uri="{FF2B5EF4-FFF2-40B4-BE49-F238E27FC236}">
                <a16:creationId xmlns:a16="http://schemas.microsoft.com/office/drawing/2014/main" xmlns="" id="{51B9CC44-DAD1-437C-B977-3BF08599B610}"/>
              </a:ext>
            </a:extLst>
          </p:cNvPr>
          <p:cNvSpPr>
            <a:spLocks noGrp="1"/>
          </p:cNvSpPr>
          <p:nvPr>
            <p:ph type="title"/>
          </p:nvPr>
        </p:nvSpPr>
        <p:spPr/>
        <p:txBody>
          <a:bodyPr/>
          <a:lstStyle/>
          <a:p>
            <a:r>
              <a:rPr lang="ru-RU" altLang="en-US" b="1">
                <a:solidFill>
                  <a:srgbClr val="FF0000"/>
                </a:solidFill>
              </a:rPr>
              <a:t>Нелёгкий это труд!</a:t>
            </a:r>
          </a:p>
        </p:txBody>
      </p:sp>
      <p:sp>
        <p:nvSpPr>
          <p:cNvPr id="11267" name="Содержимое 2">
            <a:extLst>
              <a:ext uri="{FF2B5EF4-FFF2-40B4-BE49-F238E27FC236}">
                <a16:creationId xmlns:a16="http://schemas.microsoft.com/office/drawing/2014/main" xmlns="" id="{7DDFF4BE-BB90-450F-92A2-E8B28D01B0BC}"/>
              </a:ext>
            </a:extLst>
          </p:cNvPr>
          <p:cNvSpPr>
            <a:spLocks noGrp="1"/>
          </p:cNvSpPr>
          <p:nvPr>
            <p:ph idx="1"/>
          </p:nvPr>
        </p:nvSpPr>
        <p:spPr/>
        <p:txBody>
          <a:bodyPr/>
          <a:lstStyle/>
          <a:p>
            <a:pPr algn="ctr">
              <a:buNone/>
            </a:pPr>
            <a:r>
              <a:rPr lang="ru-RU" altLang="en-US" sz="2000" dirty="0"/>
              <a:t>Труд на пасеке, где воздух чист и напоен ароматом цветов и мёда, благотворно влияет на здоровье, физически укрепляет человека. «Пчёлы - это моя стихия, мой любимый вид отдыха. Я отдаю им всё свободное время,» - говорят пчеловоды.</a:t>
            </a:r>
          </a:p>
          <a:p>
            <a:pPr algn="ctr">
              <a:buNone/>
            </a:pPr>
            <a:r>
              <a:rPr lang="ru-RU" altLang="en-US" sz="2000" dirty="0"/>
              <a:t>Пчеловодство – это труд, и немалый, порой даже нелёгкий. Мёд не достаётся даром ни пчеле, ни пчеловоду. Труд этот очень даже увлекательный, радостный и приятный. Он к тому же щедро вознаграждается. Неслучайно пчеловодство считается самой доходной отраслью сельского хозяйства, но при условии если пчеловод хорошо знает теорию пчеловодства и умеет применить её к практике. Любительское пчеловодство приносит пользу и обществу, ведь пчёлы не знают территориальных границ, опыляют и участки чужие, а не только у пчеловода.</a:t>
            </a:r>
          </a:p>
          <a:p>
            <a:pPr algn="ctr"/>
            <a:endParaRPr lang="ru-RU" altLang="en-US" dirty="0"/>
          </a:p>
        </p:txBody>
      </p:sp>
    </p:spTree>
  </p:cSld>
  <p:clrMapOvr>
    <a:masterClrMapping/>
  </p:clrMapOvr>
  <p:transition spd="med">
    <p:strips dir="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a:extLst>
              <a:ext uri="{FF2B5EF4-FFF2-40B4-BE49-F238E27FC236}">
                <a16:creationId xmlns:a16="http://schemas.microsoft.com/office/drawing/2014/main" xmlns="" id="{2760B1A1-7DF1-47F3-9CE7-FCCBEF6FBBD9}"/>
              </a:ext>
            </a:extLst>
          </p:cNvPr>
          <p:cNvSpPr>
            <a:spLocks noGrp="1"/>
          </p:cNvSpPr>
          <p:nvPr>
            <p:ph type="title"/>
          </p:nvPr>
        </p:nvSpPr>
        <p:spPr/>
        <p:txBody>
          <a:bodyPr/>
          <a:lstStyle/>
          <a:p>
            <a:endParaRPr lang="en-US" altLang="en-US"/>
          </a:p>
        </p:txBody>
      </p:sp>
      <p:sp>
        <p:nvSpPr>
          <p:cNvPr id="12291" name="Содержимое 2">
            <a:extLst>
              <a:ext uri="{FF2B5EF4-FFF2-40B4-BE49-F238E27FC236}">
                <a16:creationId xmlns:a16="http://schemas.microsoft.com/office/drawing/2014/main" xmlns="" id="{AB29706A-475A-43EF-A3DA-B37FCCAA21D6}"/>
              </a:ext>
            </a:extLst>
          </p:cNvPr>
          <p:cNvSpPr>
            <a:spLocks noGrp="1"/>
          </p:cNvSpPr>
          <p:nvPr>
            <p:ph idx="1"/>
          </p:nvPr>
        </p:nvSpPr>
        <p:spPr/>
        <p:txBody>
          <a:bodyPr/>
          <a:lstStyle/>
          <a:p>
            <a:pPr algn="ctr">
              <a:buNone/>
            </a:pPr>
            <a:r>
              <a:rPr lang="ru-RU" altLang="en-US" sz="2400" dirty="0"/>
              <a:t>Занятие пчеловодством в нашей стране всячески поощряется. Пчеловодам – любителям разрешается иметь в личном пользовании столько ульев, сколько они считают нужным для удовлетворения своих потребностей и коммерческих целей. На время медосбора они могут вывозить свои пасеки на поля и леса, к массивам дикорастущих и сельскохозяйственных медоносов, предварительно получив согласие  местных лесных органов</a:t>
            </a:r>
            <a:r>
              <a:rPr lang="ru-RU" altLang="en-US" dirty="0"/>
              <a:t>.</a:t>
            </a:r>
          </a:p>
          <a:p>
            <a:pPr algn="ctr"/>
            <a:endParaRPr lang="ru-RU" altLang="en-US" dirty="0"/>
          </a:p>
        </p:txBody>
      </p:sp>
    </p:spTree>
  </p:cSld>
  <p:clrMapOvr>
    <a:masterClrMapping/>
  </p:clrMapOvr>
  <p:transition spd="med">
    <p:strips dir="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a:extLst>
              <a:ext uri="{FF2B5EF4-FFF2-40B4-BE49-F238E27FC236}">
                <a16:creationId xmlns:a16="http://schemas.microsoft.com/office/drawing/2014/main" xmlns="" id="{0878DB6A-FABD-4400-9957-5C402CE82333}"/>
              </a:ext>
            </a:extLst>
          </p:cNvPr>
          <p:cNvSpPr>
            <a:spLocks noGrp="1"/>
          </p:cNvSpPr>
          <p:nvPr>
            <p:ph type="title"/>
          </p:nvPr>
        </p:nvSpPr>
        <p:spPr>
          <a:xfrm>
            <a:off x="755650" y="765175"/>
            <a:ext cx="8229600" cy="652463"/>
          </a:xfrm>
        </p:spPr>
        <p:txBody>
          <a:bodyPr/>
          <a:lstStyle/>
          <a:p>
            <a:r>
              <a:rPr lang="ru-RU" altLang="en-US" sz="2400" b="1">
                <a:solidFill>
                  <a:srgbClr val="FF0000"/>
                </a:solidFill>
              </a:rPr>
              <a:t>Советы начинающим пчеловодам</a:t>
            </a:r>
            <a:r>
              <a:rPr lang="ru-RU" altLang="en-US"/>
              <a:t>:</a:t>
            </a:r>
            <a:br>
              <a:rPr lang="ru-RU" altLang="en-US"/>
            </a:br>
            <a:endParaRPr lang="ru-RU" altLang="en-US"/>
          </a:p>
        </p:txBody>
      </p:sp>
      <p:sp>
        <p:nvSpPr>
          <p:cNvPr id="13315" name="Содержимое 2">
            <a:extLst>
              <a:ext uri="{FF2B5EF4-FFF2-40B4-BE49-F238E27FC236}">
                <a16:creationId xmlns:a16="http://schemas.microsoft.com/office/drawing/2014/main" xmlns="" id="{529DE957-9437-4608-9D46-4B02232B52B4}"/>
              </a:ext>
            </a:extLst>
          </p:cNvPr>
          <p:cNvSpPr>
            <a:spLocks noGrp="1"/>
          </p:cNvSpPr>
          <p:nvPr>
            <p:ph idx="1"/>
          </p:nvPr>
        </p:nvSpPr>
        <p:spPr/>
        <p:txBody>
          <a:bodyPr/>
          <a:lstStyle/>
          <a:p>
            <a:pPr algn="ctr">
              <a:buNone/>
            </a:pPr>
            <a:r>
              <a:rPr lang="ru-RU" altLang="en-US" dirty="0"/>
              <a:t>-  </a:t>
            </a:r>
            <a:r>
              <a:rPr lang="ru-RU" altLang="en-US" sz="2000" dirty="0"/>
              <a:t>Не опускайте руки, когда всё получается так, как хотелось </a:t>
            </a:r>
            <a:r>
              <a:rPr lang="ru-RU" altLang="en-US" sz="2000" dirty="0" smtClean="0"/>
              <a:t>бы, </a:t>
            </a:r>
            <a:r>
              <a:rPr lang="ru-RU" altLang="en-US" sz="2000" dirty="0"/>
              <a:t>н</a:t>
            </a:r>
            <a:r>
              <a:rPr lang="ru-RU" altLang="en-US" sz="2000" dirty="0" smtClean="0"/>
              <a:t>адо </a:t>
            </a:r>
            <a:r>
              <a:rPr lang="ru-RU" altLang="en-US" sz="2000" dirty="0"/>
              <a:t>стараться соблюдать законы пчёл</a:t>
            </a:r>
          </a:p>
          <a:p>
            <a:pPr algn="ctr">
              <a:buNone/>
            </a:pPr>
            <a:r>
              <a:rPr lang="ru-RU" altLang="en-US" sz="2000" dirty="0" smtClean="0"/>
              <a:t> - </a:t>
            </a:r>
            <a:r>
              <a:rPr lang="ru-RU" altLang="en-US" sz="2000" dirty="0"/>
              <a:t>Нельзя морить пчёл голодом. У них всегда должен быть избыток мёда. Пчёлы не израсходуют ни один грамм напрасно. Жадный </a:t>
            </a:r>
            <a:r>
              <a:rPr lang="ru-RU" altLang="en-US" sz="2000" dirty="0" smtClean="0"/>
              <a:t>человек никогда </a:t>
            </a:r>
            <a:r>
              <a:rPr lang="ru-RU" altLang="en-US" sz="2000" dirty="0"/>
              <a:t>не сделается пчеловодом.</a:t>
            </a:r>
          </a:p>
          <a:p>
            <a:pPr algn="ctr">
              <a:buNone/>
            </a:pPr>
            <a:r>
              <a:rPr lang="ru-RU" altLang="en-US" sz="2000" dirty="0"/>
              <a:t>-  Не торопитесь увеличивать число семей. Пасека сильна не количеством, а силой. Только сильные семьи могут дать доход.</a:t>
            </a:r>
          </a:p>
          <a:p>
            <a:pPr algn="ctr">
              <a:buNone/>
            </a:pPr>
            <a:r>
              <a:rPr lang="ru-RU" altLang="en-US" sz="2000" dirty="0"/>
              <a:t>-  Не беспокойте пчёл частыми вмешательствами.</a:t>
            </a:r>
          </a:p>
          <a:p>
            <a:pPr algn="ctr">
              <a:buNone/>
            </a:pPr>
            <a:r>
              <a:rPr lang="ru-RU" altLang="en-US" sz="2000" dirty="0"/>
              <a:t>-  Берегите каждую пчелу. Семья затрачивает на её воспитание много труда.</a:t>
            </a:r>
          </a:p>
          <a:p>
            <a:pPr algn="ctr"/>
            <a:endParaRPr lang="ru-RU" altLang="en-US" dirty="0"/>
          </a:p>
        </p:txBody>
      </p:sp>
    </p:spTree>
  </p:cSld>
  <p:clrMapOvr>
    <a:masterClrMapping/>
  </p:clrMapOvr>
  <p:transition spd="med">
    <p:strips dir="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a:extLst>
              <a:ext uri="{FF2B5EF4-FFF2-40B4-BE49-F238E27FC236}">
                <a16:creationId xmlns:a16="http://schemas.microsoft.com/office/drawing/2014/main" xmlns="" id="{F207A0B9-70AE-4122-A82D-91609A44E2A5}"/>
              </a:ext>
            </a:extLst>
          </p:cNvPr>
          <p:cNvSpPr>
            <a:spLocks noGrp="1"/>
          </p:cNvSpPr>
          <p:nvPr>
            <p:ph type="title"/>
          </p:nvPr>
        </p:nvSpPr>
        <p:spPr/>
        <p:txBody>
          <a:bodyPr/>
          <a:lstStyle/>
          <a:p>
            <a:r>
              <a:rPr lang="ru-RU" altLang="en-US" b="1"/>
              <a:t> Готовка пчёл к зиме</a:t>
            </a:r>
            <a:endParaRPr lang="ru-RU" altLang="en-US"/>
          </a:p>
        </p:txBody>
      </p:sp>
      <p:sp>
        <p:nvSpPr>
          <p:cNvPr id="14339" name="Содержимое 2">
            <a:extLst>
              <a:ext uri="{FF2B5EF4-FFF2-40B4-BE49-F238E27FC236}">
                <a16:creationId xmlns:a16="http://schemas.microsoft.com/office/drawing/2014/main" xmlns="" id="{0693C91C-5EBE-437A-91A7-F08E7F47774B}"/>
              </a:ext>
            </a:extLst>
          </p:cNvPr>
          <p:cNvSpPr>
            <a:spLocks noGrp="1"/>
          </p:cNvSpPr>
          <p:nvPr>
            <p:ph idx="1"/>
          </p:nvPr>
        </p:nvSpPr>
        <p:spPr>
          <a:xfrm>
            <a:off x="457200" y="1166018"/>
            <a:ext cx="8229600" cy="4525963"/>
          </a:xfrm>
        </p:spPr>
        <p:txBody>
          <a:bodyPr/>
          <a:lstStyle/>
          <a:p>
            <a:pPr algn="ctr">
              <a:buNone/>
            </a:pPr>
            <a:r>
              <a:rPr lang="ru-RU" altLang="en-US" sz="2400" dirty="0" smtClean="0"/>
              <a:t>Поздняя </a:t>
            </a:r>
            <a:r>
              <a:rPr lang="ru-RU" altLang="en-US" sz="2400" dirty="0"/>
              <a:t>осень. Дни стали короче и прохладнее. Солнце появляется ненадолго, по ночам температура воздуха резко падает. Деревья сбрасывают листву, блёкнут травы. Медоносные пчёлы вылетают из своих ульев на очень короткий срок для освобождения кишечника. Всё остальное время сидят  на своих гнёздах, не вылетая даже на прилётные доски. Ульи словно опустели. Пчёлы вступили в период зимнего покоя. В это время они не спят, а живут нормальной жизнью, питаются, активно реагируют на окружающую среду. Но из- за холода они не вылетают на улицу очищать , а удерживают экскременты длительное время  в  кишечнике. Зимой  пчёлы потребляют очень мало корма.</a:t>
            </a:r>
          </a:p>
          <a:p>
            <a:pPr algn="ctr"/>
            <a:endParaRPr lang="ru-RU" altLang="en-US" dirty="0"/>
          </a:p>
        </p:txBody>
      </p:sp>
    </p:spTree>
  </p:cSld>
  <p:clrMapOvr>
    <a:masterClrMapping/>
  </p:clrMapOvr>
  <p:transition spd="med">
    <p:strips dir="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a:extLst>
              <a:ext uri="{FF2B5EF4-FFF2-40B4-BE49-F238E27FC236}">
                <a16:creationId xmlns:a16="http://schemas.microsoft.com/office/drawing/2014/main" xmlns="" id="{A9BE4783-1689-4A42-A68A-447BC340E4EE}"/>
              </a:ext>
            </a:extLst>
          </p:cNvPr>
          <p:cNvSpPr>
            <a:spLocks noGrp="1"/>
          </p:cNvSpPr>
          <p:nvPr>
            <p:ph type="title"/>
          </p:nvPr>
        </p:nvSpPr>
        <p:spPr/>
        <p:txBody>
          <a:bodyPr/>
          <a:lstStyle/>
          <a:p>
            <a:endParaRPr lang="en-US" altLang="en-US"/>
          </a:p>
        </p:txBody>
      </p:sp>
      <p:sp>
        <p:nvSpPr>
          <p:cNvPr id="15363" name="Содержимое 2">
            <a:extLst>
              <a:ext uri="{FF2B5EF4-FFF2-40B4-BE49-F238E27FC236}">
                <a16:creationId xmlns:a16="http://schemas.microsoft.com/office/drawing/2014/main" xmlns="" id="{CB7572F1-A703-433F-8E7B-7EADD63179C9}"/>
              </a:ext>
            </a:extLst>
          </p:cNvPr>
          <p:cNvSpPr>
            <a:spLocks noGrp="1"/>
          </p:cNvSpPr>
          <p:nvPr>
            <p:ph idx="1"/>
          </p:nvPr>
        </p:nvSpPr>
        <p:spPr/>
        <p:txBody>
          <a:bodyPr/>
          <a:lstStyle/>
          <a:p>
            <a:pPr algn="ctr">
              <a:buNone/>
            </a:pPr>
            <a:r>
              <a:rPr lang="ru-RU" altLang="en-US" sz="2800" dirty="0"/>
              <a:t>Как только наступают осенние холода, пчёлы начинают группироваться на меньшей площади сотов, а когда температура в улье достигает 6-8 градусов собираются в шарообразную массу. Каждая отдельная пчела не способна сохранять постоянную температуру тела. Близко соприкасаясь друг с другом пчёлы согреваются. Пчёлы не боятся холода, если у них имеется вдоволь мёду и вдоволь бодрых пчёл.</a:t>
            </a:r>
          </a:p>
          <a:p>
            <a:pPr algn="ctr"/>
            <a:endParaRPr lang="ru-RU" altLang="en-US" dirty="0"/>
          </a:p>
        </p:txBody>
      </p:sp>
    </p:spTree>
  </p:cSld>
  <p:clrMapOvr>
    <a:masterClrMapping/>
  </p:clrMapOvr>
  <p:transition spd="med">
    <p:strips dir="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a:extLst>
              <a:ext uri="{FF2B5EF4-FFF2-40B4-BE49-F238E27FC236}">
                <a16:creationId xmlns:a16="http://schemas.microsoft.com/office/drawing/2014/main" xmlns="" id="{5C2885C7-4FB0-45E4-837C-5CF2352906CF}"/>
              </a:ext>
            </a:extLst>
          </p:cNvPr>
          <p:cNvSpPr>
            <a:spLocks noGrp="1"/>
          </p:cNvSpPr>
          <p:nvPr>
            <p:ph type="title"/>
          </p:nvPr>
        </p:nvSpPr>
        <p:spPr/>
        <p:txBody>
          <a:bodyPr/>
          <a:lstStyle/>
          <a:p>
            <a:endParaRPr lang="en-US" altLang="en-US"/>
          </a:p>
        </p:txBody>
      </p:sp>
      <p:sp>
        <p:nvSpPr>
          <p:cNvPr id="16387" name="Содержимое 2">
            <a:extLst>
              <a:ext uri="{FF2B5EF4-FFF2-40B4-BE49-F238E27FC236}">
                <a16:creationId xmlns:a16="http://schemas.microsoft.com/office/drawing/2014/main" xmlns="" id="{F7CA3E53-93AB-4133-A31E-2E0EC01E9129}"/>
              </a:ext>
            </a:extLst>
          </p:cNvPr>
          <p:cNvSpPr>
            <a:spLocks noGrp="1"/>
          </p:cNvSpPr>
          <p:nvPr>
            <p:ph idx="1"/>
          </p:nvPr>
        </p:nvSpPr>
        <p:spPr/>
        <p:txBody>
          <a:bodyPr/>
          <a:lstStyle/>
          <a:p>
            <a:pPr algn="ctr">
              <a:buNone/>
            </a:pPr>
            <a:r>
              <a:rPr lang="ru-RU" altLang="en-US" sz="2400" dirty="0"/>
              <a:t>Пчёлы будут хорошо зимовать, если ульи обернуть влагонепроницаемым  материалом (толь, рубероид) Улей обёртывают с трёх сторон, а южную оставляют незащищённой. Пчёлы,  зимовавшие на воле реже роятся, больше собирают мёда и почти не болеют. У многих пчеловодов пчёлы зимуют в помещениях, которые называются зимовниками. Стены их надёжнее защищают от суровых ветров и морозов. Пчёлы хорошо переносят зимовку и в подпольях жилых домов. В них температура обычно держится положительная.</a:t>
            </a:r>
          </a:p>
          <a:p>
            <a:pPr algn="ctr"/>
            <a:endParaRPr lang="ru-RU" altLang="en-US" dirty="0"/>
          </a:p>
        </p:txBody>
      </p:sp>
    </p:spTree>
  </p:cSld>
  <p:clrMapOvr>
    <a:masterClrMapping/>
  </p:clrMapOvr>
  <p:transition spd="med">
    <p:strips dir="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a:extLst>
              <a:ext uri="{FF2B5EF4-FFF2-40B4-BE49-F238E27FC236}">
                <a16:creationId xmlns:a16="http://schemas.microsoft.com/office/drawing/2014/main" xmlns="" id="{DB8E99A7-FDBD-4F49-9AB5-6458DAA96790}"/>
              </a:ext>
            </a:extLst>
          </p:cNvPr>
          <p:cNvSpPr>
            <a:spLocks noGrp="1"/>
          </p:cNvSpPr>
          <p:nvPr>
            <p:ph type="title"/>
          </p:nvPr>
        </p:nvSpPr>
        <p:spPr>
          <a:xfrm>
            <a:off x="729343" y="791936"/>
            <a:ext cx="8229600" cy="725488"/>
          </a:xfrm>
        </p:spPr>
        <p:txBody>
          <a:bodyPr/>
          <a:lstStyle/>
          <a:p>
            <a:r>
              <a:rPr lang="ru-RU" altLang="en-US" sz="2400" b="1"/>
              <a:t>Организация и проведение исследования.</a:t>
            </a:r>
            <a:r>
              <a:rPr lang="ru-RU" altLang="en-US" sz="2400"/>
              <a:t/>
            </a:r>
            <a:br>
              <a:rPr lang="ru-RU" altLang="en-US" sz="2400"/>
            </a:br>
            <a:endParaRPr lang="ru-RU" altLang="en-US" sz="2400"/>
          </a:p>
        </p:txBody>
      </p:sp>
      <p:sp>
        <p:nvSpPr>
          <p:cNvPr id="17411" name="Содержимое 2">
            <a:extLst>
              <a:ext uri="{FF2B5EF4-FFF2-40B4-BE49-F238E27FC236}">
                <a16:creationId xmlns:a16="http://schemas.microsoft.com/office/drawing/2014/main" xmlns="" id="{394E560E-22D3-4274-849C-3B56218A355E}"/>
              </a:ext>
            </a:extLst>
          </p:cNvPr>
          <p:cNvSpPr>
            <a:spLocks noGrp="1"/>
          </p:cNvSpPr>
          <p:nvPr>
            <p:ph idx="1"/>
          </p:nvPr>
        </p:nvSpPr>
        <p:spPr/>
        <p:txBody>
          <a:bodyPr/>
          <a:lstStyle/>
          <a:p>
            <a:pPr algn="ctr">
              <a:buNone/>
            </a:pPr>
            <a:r>
              <a:rPr lang="ru-RU" altLang="en-US" sz="2400" i="1" dirty="0"/>
              <a:t>Цель</a:t>
            </a:r>
            <a:r>
              <a:rPr lang="ru-RU" altLang="en-US" dirty="0"/>
              <a:t>: </a:t>
            </a:r>
            <a:r>
              <a:rPr lang="ru-RU" altLang="en-US" sz="2400" dirty="0"/>
              <a:t>изучить качество зимовки пчёл и её результаты</a:t>
            </a:r>
            <a:r>
              <a:rPr lang="ru-RU" altLang="en-US" dirty="0"/>
              <a:t>.</a:t>
            </a:r>
          </a:p>
          <a:p>
            <a:pPr algn="ctr"/>
            <a:endParaRPr lang="ru-RU" altLang="en-US" dirty="0"/>
          </a:p>
        </p:txBody>
      </p:sp>
      <p:graphicFrame>
        <p:nvGraphicFramePr>
          <p:cNvPr id="4" name="Таблица 3">
            <a:extLst>
              <a:ext uri="{FF2B5EF4-FFF2-40B4-BE49-F238E27FC236}">
                <a16:creationId xmlns:a16="http://schemas.microsoft.com/office/drawing/2014/main" xmlns="" id="{492A5B15-171D-4379-9F89-1DA77D9CDF93}"/>
              </a:ext>
            </a:extLst>
          </p:cNvPr>
          <p:cNvGraphicFramePr>
            <a:graphicFrameLocks noGrp="1"/>
          </p:cNvGraphicFramePr>
          <p:nvPr>
            <p:extLst>
              <p:ext uri="{D42A27DB-BD31-4B8C-83A1-F6EECF244321}">
                <p14:modId xmlns:p14="http://schemas.microsoft.com/office/powerpoint/2010/main" xmlns="" val="3472260170"/>
              </p:ext>
            </p:extLst>
          </p:nvPr>
        </p:nvGraphicFramePr>
        <p:xfrm>
          <a:off x="1524000" y="2619375"/>
          <a:ext cx="6096000" cy="1920875"/>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xmlns="" val="20000"/>
                    </a:ext>
                  </a:extLst>
                </a:gridCol>
                <a:gridCol w="1524000">
                  <a:extLst>
                    <a:ext uri="{9D8B030D-6E8A-4147-A177-3AD203B41FA5}">
                      <a16:colId xmlns:a16="http://schemas.microsoft.com/office/drawing/2014/main" xmlns="" val="20001"/>
                    </a:ext>
                  </a:extLst>
                </a:gridCol>
                <a:gridCol w="1524000">
                  <a:extLst>
                    <a:ext uri="{9D8B030D-6E8A-4147-A177-3AD203B41FA5}">
                      <a16:colId xmlns:a16="http://schemas.microsoft.com/office/drawing/2014/main" xmlns="" val="20002"/>
                    </a:ext>
                  </a:extLst>
                </a:gridCol>
                <a:gridCol w="1524000">
                  <a:extLst>
                    <a:ext uri="{9D8B030D-6E8A-4147-A177-3AD203B41FA5}">
                      <a16:colId xmlns:a16="http://schemas.microsoft.com/office/drawing/2014/main" xmlns="" val="20003"/>
                    </a:ext>
                  </a:extLst>
                </a:gridCol>
              </a:tblGrid>
              <a:tr h="1189113">
                <a:tc>
                  <a:txBody>
                    <a:bodyPr/>
                    <a:lstStyle/>
                    <a:p>
                      <a:r>
                        <a:rPr lang="ru-RU" sz="1800" dirty="0"/>
                        <a:t>Год</a:t>
                      </a:r>
                    </a:p>
                  </a:txBody>
                  <a:tcPr marT="45735" marB="45735"/>
                </a:tc>
                <a:tc>
                  <a:txBody>
                    <a:bodyPr/>
                    <a:lstStyle/>
                    <a:p>
                      <a:r>
                        <a:rPr lang="ru-RU" sz="1800" dirty="0"/>
                        <a:t>Количество семей в начале зимовки</a:t>
                      </a:r>
                    </a:p>
                  </a:txBody>
                  <a:tcPr marT="45735" marB="45735"/>
                </a:tc>
                <a:tc>
                  <a:txBody>
                    <a:bodyPr/>
                    <a:lstStyle/>
                    <a:p>
                      <a:r>
                        <a:rPr lang="ru-RU" sz="1800" dirty="0"/>
                        <a:t>Количество семей в конце зимовки</a:t>
                      </a:r>
                    </a:p>
                  </a:txBody>
                  <a:tcPr marT="45735" marB="45735"/>
                </a:tc>
                <a:tc>
                  <a:txBody>
                    <a:bodyPr/>
                    <a:lstStyle/>
                    <a:p>
                      <a:r>
                        <a:rPr lang="ru-RU" sz="1800" dirty="0"/>
                        <a:t>Отход</a:t>
                      </a:r>
                    </a:p>
                  </a:txBody>
                  <a:tcPr marT="45735" marB="45735"/>
                </a:tc>
                <a:extLst>
                  <a:ext uri="{0D108BD9-81ED-4DB2-BD59-A6C34878D82A}">
                    <a16:rowId xmlns:a16="http://schemas.microsoft.com/office/drawing/2014/main" xmlns="" val="10000"/>
                  </a:ext>
                </a:extLst>
              </a:tr>
              <a:tr h="365881">
                <a:tc>
                  <a:txBody>
                    <a:bodyPr/>
                    <a:lstStyle/>
                    <a:p>
                      <a:r>
                        <a:rPr lang="ru-RU" sz="1800" dirty="0" smtClean="0"/>
                        <a:t>2021-2022гг</a:t>
                      </a:r>
                      <a:endParaRPr lang="ru-RU" sz="1800" dirty="0"/>
                    </a:p>
                  </a:txBody>
                  <a:tcPr marT="45735" marB="45735"/>
                </a:tc>
                <a:tc>
                  <a:txBody>
                    <a:bodyPr/>
                    <a:lstStyle/>
                    <a:p>
                      <a:r>
                        <a:rPr lang="ru-RU" sz="1800" dirty="0"/>
                        <a:t>28</a:t>
                      </a:r>
                    </a:p>
                  </a:txBody>
                  <a:tcPr marT="45735" marB="45735"/>
                </a:tc>
                <a:tc>
                  <a:txBody>
                    <a:bodyPr/>
                    <a:lstStyle/>
                    <a:p>
                      <a:r>
                        <a:rPr lang="ru-RU" sz="1800" dirty="0"/>
                        <a:t>27</a:t>
                      </a:r>
                    </a:p>
                  </a:txBody>
                  <a:tcPr marT="45735" marB="45735"/>
                </a:tc>
                <a:tc>
                  <a:txBody>
                    <a:bodyPr/>
                    <a:lstStyle/>
                    <a:p>
                      <a:r>
                        <a:rPr lang="ru-RU" sz="1800" dirty="0"/>
                        <a:t>1</a:t>
                      </a:r>
                    </a:p>
                  </a:txBody>
                  <a:tcPr marT="45735" marB="45735"/>
                </a:tc>
                <a:extLst>
                  <a:ext uri="{0D108BD9-81ED-4DB2-BD59-A6C34878D82A}">
                    <a16:rowId xmlns:a16="http://schemas.microsoft.com/office/drawing/2014/main" xmlns="" val="10001"/>
                  </a:ext>
                </a:extLst>
              </a:tr>
              <a:tr h="365881">
                <a:tc>
                  <a:txBody>
                    <a:bodyPr/>
                    <a:lstStyle/>
                    <a:p>
                      <a:r>
                        <a:rPr lang="ru-RU" sz="1800" dirty="0" smtClean="0"/>
                        <a:t>2022-2023гг</a:t>
                      </a:r>
                      <a:endParaRPr lang="ru-RU" sz="1800" dirty="0"/>
                    </a:p>
                  </a:txBody>
                  <a:tcPr marT="45735" marB="45735"/>
                </a:tc>
                <a:tc>
                  <a:txBody>
                    <a:bodyPr/>
                    <a:lstStyle/>
                    <a:p>
                      <a:r>
                        <a:rPr lang="ru-RU" sz="1800" dirty="0"/>
                        <a:t>26</a:t>
                      </a:r>
                    </a:p>
                  </a:txBody>
                  <a:tcPr marT="45735" marB="45735"/>
                </a:tc>
                <a:tc>
                  <a:txBody>
                    <a:bodyPr/>
                    <a:lstStyle/>
                    <a:p>
                      <a:r>
                        <a:rPr lang="ru-RU" sz="1800" dirty="0"/>
                        <a:t>23</a:t>
                      </a:r>
                    </a:p>
                  </a:txBody>
                  <a:tcPr marT="45735" marB="45735"/>
                </a:tc>
                <a:tc>
                  <a:txBody>
                    <a:bodyPr/>
                    <a:lstStyle/>
                    <a:p>
                      <a:r>
                        <a:rPr lang="ru-RU" sz="1800" dirty="0"/>
                        <a:t>3</a:t>
                      </a:r>
                    </a:p>
                  </a:txBody>
                  <a:tcPr marT="45735" marB="45735"/>
                </a:tc>
                <a:extLst>
                  <a:ext uri="{0D108BD9-81ED-4DB2-BD59-A6C34878D82A}">
                    <a16:rowId xmlns:a16="http://schemas.microsoft.com/office/drawing/2014/main" xmlns="" val="10002"/>
                  </a:ext>
                </a:extLst>
              </a:tr>
            </a:tbl>
          </a:graphicData>
        </a:graphic>
      </p:graphicFrame>
    </p:spTree>
  </p:cSld>
  <p:clrMapOvr>
    <a:masterClrMapping/>
  </p:clrMapOvr>
  <p:transition spd="med">
    <p:strips dir="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Заголовок 1">
            <a:extLst>
              <a:ext uri="{FF2B5EF4-FFF2-40B4-BE49-F238E27FC236}">
                <a16:creationId xmlns:a16="http://schemas.microsoft.com/office/drawing/2014/main" xmlns="" id="{4A16FFD5-C8CB-44DA-98A5-FE6A646F26DF}"/>
              </a:ext>
            </a:extLst>
          </p:cNvPr>
          <p:cNvSpPr>
            <a:spLocks noGrp="1"/>
          </p:cNvSpPr>
          <p:nvPr>
            <p:ph type="title"/>
          </p:nvPr>
        </p:nvSpPr>
        <p:spPr>
          <a:xfrm>
            <a:off x="323850" y="692150"/>
            <a:ext cx="8229600" cy="725488"/>
          </a:xfrm>
        </p:spPr>
        <p:txBody>
          <a:bodyPr/>
          <a:lstStyle/>
          <a:p>
            <a:r>
              <a:rPr lang="ru-RU" altLang="en-US" sz="3600" b="1"/>
              <a:t>Причины гибели пчёл</a:t>
            </a:r>
            <a:r>
              <a:rPr lang="ru-RU" altLang="en-US" b="1"/>
              <a:t>: </a:t>
            </a:r>
            <a:r>
              <a:rPr lang="ru-RU" altLang="en-US"/>
              <a:t/>
            </a:r>
            <a:br>
              <a:rPr lang="ru-RU" altLang="en-US"/>
            </a:br>
            <a:endParaRPr lang="ru-RU" altLang="en-US"/>
          </a:p>
        </p:txBody>
      </p:sp>
      <p:sp>
        <p:nvSpPr>
          <p:cNvPr id="18435" name="Содержимое 2">
            <a:extLst>
              <a:ext uri="{FF2B5EF4-FFF2-40B4-BE49-F238E27FC236}">
                <a16:creationId xmlns:a16="http://schemas.microsoft.com/office/drawing/2014/main" xmlns="" id="{3CE1FA66-972A-43A4-98A6-116FB7E59017}"/>
              </a:ext>
            </a:extLst>
          </p:cNvPr>
          <p:cNvSpPr>
            <a:spLocks noGrp="1"/>
          </p:cNvSpPr>
          <p:nvPr>
            <p:ph idx="1"/>
          </p:nvPr>
        </p:nvSpPr>
        <p:spPr/>
        <p:txBody>
          <a:bodyPr/>
          <a:lstStyle/>
          <a:p>
            <a:pPr algn="ctr">
              <a:buNone/>
            </a:pPr>
            <a:r>
              <a:rPr lang="ru-RU" altLang="en-US" sz="2800" dirty="0"/>
              <a:t>Некачественные корма – в корм на зимовку </a:t>
            </a:r>
            <a:r>
              <a:rPr lang="ru-RU" altLang="en-US" sz="2800" dirty="0" smtClean="0"/>
              <a:t>попал мёд </a:t>
            </a:r>
            <a:r>
              <a:rPr lang="ru-RU" altLang="en-US" sz="2800" dirty="0"/>
              <a:t>с крестоцветных культур, который рано закристаллизовался и пчёлы не смогли его переварить - этот корм оказался на дне улья.</a:t>
            </a:r>
          </a:p>
          <a:p>
            <a:pPr algn="ctr">
              <a:buNone/>
            </a:pPr>
            <a:r>
              <a:rPr lang="ru-RU" altLang="en-US" sz="2800" dirty="0"/>
              <a:t>Была проведена однократная обработка пчёл от </a:t>
            </a:r>
            <a:r>
              <a:rPr lang="ru-RU" altLang="en-US" sz="2800" dirty="0" err="1"/>
              <a:t>варроатоза</a:t>
            </a:r>
            <a:r>
              <a:rPr lang="ru-RU" altLang="en-US" sz="2800" dirty="0"/>
              <a:t> , что оказалось недостаточным.</a:t>
            </a:r>
          </a:p>
          <a:p>
            <a:pPr algn="ctr">
              <a:buNone/>
            </a:pPr>
            <a:r>
              <a:rPr lang="ru-RU" altLang="en-US" sz="2800" dirty="0"/>
              <a:t> В зиму ушли несколько слабых семей.</a:t>
            </a:r>
          </a:p>
          <a:p>
            <a:pPr algn="ctr"/>
            <a:endParaRPr lang="ru-RU" altLang="en-US" dirty="0"/>
          </a:p>
        </p:txBody>
      </p:sp>
    </p:spTree>
  </p:cSld>
  <p:clrMapOvr>
    <a:masterClrMapping/>
  </p:clrMapOvr>
  <p:transition spd="med">
    <p:strips dir="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Заголовок 1">
            <a:extLst>
              <a:ext uri="{FF2B5EF4-FFF2-40B4-BE49-F238E27FC236}">
                <a16:creationId xmlns:a16="http://schemas.microsoft.com/office/drawing/2014/main" xmlns="" id="{EDC13580-E275-4ACB-95C3-AAF7BD92CDA9}"/>
              </a:ext>
            </a:extLst>
          </p:cNvPr>
          <p:cNvSpPr>
            <a:spLocks noGrp="1"/>
          </p:cNvSpPr>
          <p:nvPr>
            <p:ph type="title"/>
          </p:nvPr>
        </p:nvSpPr>
        <p:spPr>
          <a:xfrm>
            <a:off x="457200" y="765175"/>
            <a:ext cx="8229600" cy="652463"/>
          </a:xfrm>
        </p:spPr>
        <p:txBody>
          <a:bodyPr/>
          <a:lstStyle/>
          <a:p>
            <a:r>
              <a:rPr lang="ru-RU" altLang="en-US" b="1"/>
              <a:t>Вывод:</a:t>
            </a:r>
            <a:r>
              <a:rPr lang="ru-RU" altLang="en-US"/>
              <a:t/>
            </a:r>
            <a:br>
              <a:rPr lang="ru-RU" altLang="en-US"/>
            </a:br>
            <a:endParaRPr lang="ru-RU" altLang="en-US"/>
          </a:p>
        </p:txBody>
      </p:sp>
      <p:sp>
        <p:nvSpPr>
          <p:cNvPr id="19459" name="Содержимое 2">
            <a:extLst>
              <a:ext uri="{FF2B5EF4-FFF2-40B4-BE49-F238E27FC236}">
                <a16:creationId xmlns:a16="http://schemas.microsoft.com/office/drawing/2014/main" xmlns="" id="{5F141494-9F93-44F8-89DB-75C785306071}"/>
              </a:ext>
            </a:extLst>
          </p:cNvPr>
          <p:cNvSpPr>
            <a:spLocks noGrp="1"/>
          </p:cNvSpPr>
          <p:nvPr>
            <p:ph idx="1"/>
          </p:nvPr>
        </p:nvSpPr>
        <p:spPr>
          <a:xfrm>
            <a:off x="348343" y="1417638"/>
            <a:ext cx="8229600" cy="4525963"/>
          </a:xfrm>
        </p:spPr>
        <p:txBody>
          <a:bodyPr/>
          <a:lstStyle/>
          <a:p>
            <a:pPr algn="ctr">
              <a:buNone/>
            </a:pPr>
            <a:r>
              <a:rPr lang="ru-RU" altLang="en-US" sz="2400" dirty="0" smtClean="0"/>
              <a:t>   Надо </a:t>
            </a:r>
            <a:r>
              <a:rPr lang="ru-RU" altLang="en-US" sz="2400" dirty="0"/>
              <a:t>своевременно и качественно готовить пчёл к зимовке:</a:t>
            </a:r>
          </a:p>
          <a:p>
            <a:pPr algn="ctr">
              <a:buNone/>
            </a:pPr>
            <a:r>
              <a:rPr lang="ru-RU" altLang="en-US" sz="2400" dirty="0"/>
              <a:t>Вовремя собрать гнездо для зимовки, ограничить его, утеплить.</a:t>
            </a:r>
          </a:p>
          <a:p>
            <a:pPr algn="ctr">
              <a:buNone/>
            </a:pPr>
            <a:r>
              <a:rPr lang="ru-RU" altLang="en-US" sz="2400" dirty="0"/>
              <a:t>Обеспечить равномерно и по рамкам достаточное количество кормов для зимовки.</a:t>
            </a:r>
          </a:p>
          <a:p>
            <a:pPr algn="ctr">
              <a:buNone/>
            </a:pPr>
            <a:r>
              <a:rPr lang="ru-RU" altLang="en-US" sz="2400" dirty="0" smtClean="0"/>
              <a:t>  Если </a:t>
            </a:r>
            <a:r>
              <a:rPr lang="ru-RU" altLang="en-US" sz="2400" dirty="0"/>
              <a:t>летом обнаружен клещ </a:t>
            </a:r>
            <a:r>
              <a:rPr lang="ru-RU" altLang="en-US" sz="2400" dirty="0" err="1"/>
              <a:t>варроатоза</a:t>
            </a:r>
            <a:r>
              <a:rPr lang="ru-RU" altLang="en-US" sz="2400" dirty="0"/>
              <a:t>, то осенью провести </a:t>
            </a:r>
            <a:r>
              <a:rPr lang="ru-RU" altLang="en-US" sz="2400" dirty="0" err="1"/>
              <a:t>двухкратную</a:t>
            </a:r>
            <a:r>
              <a:rPr lang="ru-RU" altLang="en-US" sz="2400" dirty="0"/>
              <a:t> обработку пчёл.</a:t>
            </a:r>
          </a:p>
          <a:p>
            <a:pPr algn="ctr">
              <a:buNone/>
            </a:pPr>
            <a:r>
              <a:rPr lang="ru-RU" altLang="en-US" sz="2400" dirty="0" smtClean="0"/>
              <a:t>Если пчёлы зимуют в зимовнике, то поддерживать стабильную плюсовую температуру.</a:t>
            </a:r>
          </a:p>
          <a:p>
            <a:pPr algn="ctr"/>
            <a:endParaRPr lang="ru-RU" altLang="en-US" dirty="0"/>
          </a:p>
        </p:txBody>
      </p:sp>
    </p:spTree>
  </p:cSld>
  <p:clrMapOvr>
    <a:masterClrMapping/>
  </p:clrMapOvr>
  <p:transition spd="med">
    <p:strips dir="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Заголовок 1">
            <a:extLst>
              <a:ext uri="{FF2B5EF4-FFF2-40B4-BE49-F238E27FC236}">
                <a16:creationId xmlns:a16="http://schemas.microsoft.com/office/drawing/2014/main" xmlns="" id="{464866DB-2E11-4655-A869-C3BFEDEBB1A7}"/>
              </a:ext>
            </a:extLst>
          </p:cNvPr>
          <p:cNvSpPr>
            <a:spLocks noGrp="1"/>
          </p:cNvSpPr>
          <p:nvPr>
            <p:ph type="title"/>
          </p:nvPr>
        </p:nvSpPr>
        <p:spPr>
          <a:xfrm>
            <a:off x="457200" y="836613"/>
            <a:ext cx="8229600" cy="581025"/>
          </a:xfrm>
        </p:spPr>
        <p:txBody>
          <a:bodyPr/>
          <a:lstStyle/>
          <a:p>
            <a:r>
              <a:rPr lang="ru-RU" altLang="en-US" b="1"/>
              <a:t>Заключение</a:t>
            </a:r>
            <a:r>
              <a:rPr lang="ru-RU" altLang="en-US"/>
              <a:t/>
            </a:r>
            <a:br>
              <a:rPr lang="ru-RU" altLang="en-US"/>
            </a:br>
            <a:endParaRPr lang="ru-RU" altLang="en-US"/>
          </a:p>
        </p:txBody>
      </p:sp>
      <p:sp>
        <p:nvSpPr>
          <p:cNvPr id="20483" name="Содержимое 2">
            <a:extLst>
              <a:ext uri="{FF2B5EF4-FFF2-40B4-BE49-F238E27FC236}">
                <a16:creationId xmlns:a16="http://schemas.microsoft.com/office/drawing/2014/main" xmlns="" id="{2030FD76-52BE-4510-8E7A-697C3A05DFC3}"/>
              </a:ext>
            </a:extLst>
          </p:cNvPr>
          <p:cNvSpPr>
            <a:spLocks noGrp="1"/>
          </p:cNvSpPr>
          <p:nvPr>
            <p:ph idx="1"/>
          </p:nvPr>
        </p:nvSpPr>
        <p:spPr>
          <a:xfrm>
            <a:off x="275772" y="1166018"/>
            <a:ext cx="8229600" cy="4525963"/>
          </a:xfrm>
        </p:spPr>
        <p:txBody>
          <a:bodyPr/>
          <a:lstStyle/>
          <a:p>
            <a:pPr algn="ctr">
              <a:buNone/>
            </a:pPr>
            <a:r>
              <a:rPr lang="ru-RU" altLang="en-US" dirty="0" smtClean="0"/>
              <a:t> Для </a:t>
            </a:r>
            <a:r>
              <a:rPr lang="ru-RU" altLang="en-US" dirty="0"/>
              <a:t>успешной зимовки пчёл необходимо иметь семьи молодых  пчёл массой не менее 2кг, качественных кормов 15-20кг, обработанных от </a:t>
            </a:r>
            <a:r>
              <a:rPr lang="ru-RU" altLang="en-US" dirty="0" err="1"/>
              <a:t>варроатоза</a:t>
            </a:r>
            <a:r>
              <a:rPr lang="ru-RU" altLang="en-US" dirty="0"/>
              <a:t>. При зимовке пчёл на воле в нашей местности ульи должны быть утеплёнными и с приемлемой вентиляцией, а при зимовке в тёплом зимовнике необходимо поддерживать постоянную плюсовую температуру.</a:t>
            </a:r>
          </a:p>
          <a:p>
            <a:pPr algn="ctr"/>
            <a:endParaRPr lang="ru-RU" altLang="en-US" dirty="0"/>
          </a:p>
        </p:txBody>
      </p:sp>
    </p:spTree>
  </p:cSld>
  <p:clrMapOvr>
    <a:masterClrMapping/>
  </p:clrMapOvr>
  <p:transition spd="med">
    <p:strips dir="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
            <a:extLst>
              <a:ext uri="{FF2B5EF4-FFF2-40B4-BE49-F238E27FC236}">
                <a16:creationId xmlns:a16="http://schemas.microsoft.com/office/drawing/2014/main" xmlns="" id="{333C9905-6231-4A12-87D9-9F24F7826549}"/>
              </a:ext>
            </a:extLst>
          </p:cNvPr>
          <p:cNvSpPr>
            <a:spLocks noGrp="1"/>
          </p:cNvSpPr>
          <p:nvPr>
            <p:ph type="title"/>
          </p:nvPr>
        </p:nvSpPr>
        <p:spPr/>
        <p:txBody>
          <a:bodyPr/>
          <a:lstStyle/>
          <a:p>
            <a:endParaRPr lang="en-US" altLang="en-US"/>
          </a:p>
        </p:txBody>
      </p:sp>
      <p:sp>
        <p:nvSpPr>
          <p:cNvPr id="3075" name="Содержимое 2">
            <a:extLst>
              <a:ext uri="{FF2B5EF4-FFF2-40B4-BE49-F238E27FC236}">
                <a16:creationId xmlns:a16="http://schemas.microsoft.com/office/drawing/2014/main" xmlns="" id="{EEBD502B-1239-4F5C-8D19-B260FCC70D5A}"/>
              </a:ext>
            </a:extLst>
          </p:cNvPr>
          <p:cNvSpPr>
            <a:spLocks noGrp="1"/>
          </p:cNvSpPr>
          <p:nvPr>
            <p:ph idx="1"/>
          </p:nvPr>
        </p:nvSpPr>
        <p:spPr>
          <a:xfrm>
            <a:off x="457200" y="2033814"/>
            <a:ext cx="6273800" cy="3153229"/>
          </a:xfrm>
        </p:spPr>
        <p:txBody>
          <a:bodyPr/>
          <a:lstStyle/>
          <a:p>
            <a:pPr algn="ctr">
              <a:buFont typeface="Arial" panose="020B0604020202020204" pitchFamily="34" charset="0"/>
              <a:buNone/>
            </a:pPr>
            <a:r>
              <a:rPr lang="ru-RU" altLang="en-US" b="1"/>
              <a:t>   Пчёл домашних не бывает,</a:t>
            </a:r>
          </a:p>
          <a:p>
            <a:pPr algn="ctr">
              <a:buFont typeface="Arial" panose="020B0604020202020204" pitchFamily="34" charset="0"/>
              <a:buNone/>
            </a:pPr>
            <a:r>
              <a:rPr lang="ru-RU" altLang="en-US" b="1"/>
              <a:t>   Умный это понимает!</a:t>
            </a:r>
          </a:p>
          <a:p>
            <a:pPr algn="ctr">
              <a:buFont typeface="Arial" panose="020B0604020202020204" pitchFamily="34" charset="0"/>
              <a:buNone/>
            </a:pPr>
            <a:r>
              <a:rPr lang="ru-RU" altLang="en-US" b="1"/>
              <a:t>   И не станет возражать –</a:t>
            </a:r>
          </a:p>
          <a:p>
            <a:pPr algn="ctr">
              <a:buFont typeface="Arial" panose="020B0604020202020204" pitchFamily="34" charset="0"/>
              <a:buNone/>
            </a:pPr>
            <a:r>
              <a:rPr lang="ru-RU" altLang="en-US" b="1"/>
              <a:t>   Пчёл не надо обижать.</a:t>
            </a:r>
          </a:p>
        </p:txBody>
      </p:sp>
    </p:spTree>
  </p:cSld>
  <p:clrMapOvr>
    <a:masterClrMapping/>
  </p:clrMapOvr>
  <p:transition spd="med">
    <p:strips dir="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Заголовок 1">
            <a:extLst>
              <a:ext uri="{FF2B5EF4-FFF2-40B4-BE49-F238E27FC236}">
                <a16:creationId xmlns:a16="http://schemas.microsoft.com/office/drawing/2014/main" xmlns="" id="{A03592EB-CDCC-492A-8657-68876D2F5FC5}"/>
              </a:ext>
            </a:extLst>
          </p:cNvPr>
          <p:cNvSpPr>
            <a:spLocks noGrp="1"/>
          </p:cNvSpPr>
          <p:nvPr>
            <p:ph type="title"/>
          </p:nvPr>
        </p:nvSpPr>
        <p:spPr/>
        <p:txBody>
          <a:bodyPr/>
          <a:lstStyle/>
          <a:p>
            <a:endParaRPr lang="en-US" altLang="en-US"/>
          </a:p>
        </p:txBody>
      </p:sp>
      <p:sp>
        <p:nvSpPr>
          <p:cNvPr id="21507" name="Содержимое 2">
            <a:extLst>
              <a:ext uri="{FF2B5EF4-FFF2-40B4-BE49-F238E27FC236}">
                <a16:creationId xmlns:a16="http://schemas.microsoft.com/office/drawing/2014/main" xmlns="" id="{7F00B17F-CE1A-4EB9-A84B-F8F3C9BA29E8}"/>
              </a:ext>
            </a:extLst>
          </p:cNvPr>
          <p:cNvSpPr>
            <a:spLocks noGrp="1"/>
          </p:cNvSpPr>
          <p:nvPr>
            <p:ph idx="1"/>
          </p:nvPr>
        </p:nvSpPr>
        <p:spPr/>
        <p:txBody>
          <a:bodyPr/>
          <a:lstStyle/>
          <a:p>
            <a:pPr algn="ctr"/>
            <a:r>
              <a:rPr lang="ru-RU" altLang="en-US" b="1" dirty="0"/>
              <a:t>Литература</a:t>
            </a:r>
            <a:r>
              <a:rPr lang="ru-RU" altLang="en-US" dirty="0"/>
              <a:t>:</a:t>
            </a:r>
          </a:p>
          <a:p>
            <a:pPr algn="ctr">
              <a:buNone/>
            </a:pPr>
            <a:r>
              <a:rPr lang="ru-RU" altLang="en-US" dirty="0" smtClean="0"/>
              <a:t> </a:t>
            </a:r>
            <a:r>
              <a:rPr lang="ru-RU" altLang="en-US" dirty="0" err="1" smtClean="0"/>
              <a:t>Татаринов.М</a:t>
            </a:r>
            <a:r>
              <a:rPr lang="ru-RU" altLang="en-US" dirty="0" smtClean="0"/>
              <a:t> </a:t>
            </a:r>
            <a:r>
              <a:rPr lang="ru-RU" altLang="en-US" dirty="0"/>
              <a:t>Будни вятского пчеловода. 2006г</a:t>
            </a:r>
          </a:p>
          <a:p>
            <a:pPr algn="ctr">
              <a:buNone/>
            </a:pPr>
            <a:r>
              <a:rPr lang="ru-RU" altLang="en-US" dirty="0" err="1"/>
              <a:t>Шабаршов.И.А.Пасека</a:t>
            </a:r>
            <a:r>
              <a:rPr lang="ru-RU" altLang="en-US" dirty="0"/>
              <a:t> возле вашего дома.  1996г</a:t>
            </a:r>
          </a:p>
        </p:txBody>
      </p:sp>
    </p:spTree>
  </p:cSld>
  <p:clrMapOvr>
    <a:masterClrMapping/>
  </p:clrMapOvr>
  <p:transition spd="med">
    <p:strips dir="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Заголовок 1">
            <a:extLst>
              <a:ext uri="{FF2B5EF4-FFF2-40B4-BE49-F238E27FC236}">
                <a16:creationId xmlns:a16="http://schemas.microsoft.com/office/drawing/2014/main" xmlns="" id="{4178546E-A1BF-45DD-B676-182528251BB4}"/>
              </a:ext>
            </a:extLst>
          </p:cNvPr>
          <p:cNvSpPr>
            <a:spLocks noGrp="1"/>
          </p:cNvSpPr>
          <p:nvPr>
            <p:ph type="title"/>
          </p:nvPr>
        </p:nvSpPr>
        <p:spPr/>
        <p:txBody>
          <a:bodyPr/>
          <a:lstStyle/>
          <a:p>
            <a:endParaRPr lang="en-US" altLang="en-US"/>
          </a:p>
        </p:txBody>
      </p:sp>
      <p:sp>
        <p:nvSpPr>
          <p:cNvPr id="22531" name="Содержимое 5">
            <a:extLst>
              <a:ext uri="{FF2B5EF4-FFF2-40B4-BE49-F238E27FC236}">
                <a16:creationId xmlns:a16="http://schemas.microsoft.com/office/drawing/2014/main" xmlns="" id="{EB1ABC6B-DC79-4A3E-85B5-F44FDB83FFDF}"/>
              </a:ext>
            </a:extLst>
          </p:cNvPr>
          <p:cNvSpPr>
            <a:spLocks noGrp="1"/>
          </p:cNvSpPr>
          <p:nvPr>
            <p:ph idx="1"/>
          </p:nvPr>
        </p:nvSpPr>
        <p:spPr>
          <a:xfrm rot="10800000" flipV="1">
            <a:off x="457200" y="2975429"/>
            <a:ext cx="6709229" cy="1070428"/>
          </a:xfrm>
        </p:spPr>
        <p:txBody>
          <a:bodyPr/>
          <a:lstStyle/>
          <a:p>
            <a:pPr marL="0" indent="0" algn="ctr">
              <a:buNone/>
            </a:pPr>
            <a:r>
              <a:rPr lang="ru-RU" altLang="en-US" sz="4800" b="1"/>
              <a:t>Спасибо за внимание!</a:t>
            </a:r>
          </a:p>
        </p:txBody>
      </p:sp>
    </p:spTree>
  </p:cSld>
  <p:clrMapOvr>
    <a:masterClrMapping/>
  </p:clrMapOvr>
  <p:transition spd="med">
    <p:strips dir="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6">
            <a:extLst>
              <a:ext uri="{FF2B5EF4-FFF2-40B4-BE49-F238E27FC236}">
                <a16:creationId xmlns:a16="http://schemas.microsoft.com/office/drawing/2014/main" xmlns="" id="{649637F4-C413-4C14-82EB-A877E3DE5345}"/>
              </a:ext>
            </a:extLst>
          </p:cNvPr>
          <p:cNvSpPr>
            <a:spLocks noGrp="1"/>
          </p:cNvSpPr>
          <p:nvPr>
            <p:ph type="title"/>
          </p:nvPr>
        </p:nvSpPr>
        <p:spPr>
          <a:xfrm>
            <a:off x="468313" y="188913"/>
            <a:ext cx="8229600" cy="922337"/>
          </a:xfrm>
        </p:spPr>
        <p:txBody>
          <a:bodyPr/>
          <a:lstStyle/>
          <a:p>
            <a:pPr>
              <a:defRPr/>
            </a:pPr>
            <a:r>
              <a:rPr lang="ru-RU" b="1" dirty="0">
                <a:solidFill>
                  <a:srgbClr val="0070C0"/>
                </a:solidFill>
                <a:effectLst>
                  <a:outerShdw blurRad="38100" dist="38100" dir="2700000" algn="tl">
                    <a:srgbClr val="000000">
                      <a:alpha val="43137"/>
                    </a:srgbClr>
                  </a:outerShdw>
                </a:effectLst>
              </a:rPr>
              <a:t>Введение</a:t>
            </a:r>
          </a:p>
        </p:txBody>
      </p:sp>
      <p:sp>
        <p:nvSpPr>
          <p:cNvPr id="3075" name="Содержимое 7">
            <a:extLst>
              <a:ext uri="{FF2B5EF4-FFF2-40B4-BE49-F238E27FC236}">
                <a16:creationId xmlns:a16="http://schemas.microsoft.com/office/drawing/2014/main" xmlns="" id="{B6CB148A-B9EA-4118-8968-844EEB00ECE1}"/>
              </a:ext>
            </a:extLst>
          </p:cNvPr>
          <p:cNvSpPr>
            <a:spLocks noGrp="1"/>
          </p:cNvSpPr>
          <p:nvPr>
            <p:ph idx="1"/>
          </p:nvPr>
        </p:nvSpPr>
        <p:spPr>
          <a:xfrm>
            <a:off x="395288" y="981075"/>
            <a:ext cx="8208962" cy="5029200"/>
          </a:xfrm>
        </p:spPr>
        <p:txBody>
          <a:bodyPr/>
          <a:lstStyle/>
          <a:p>
            <a:pPr algn="ctr">
              <a:buFont typeface="Arial" charset="0"/>
              <a:buNone/>
              <a:defRPr/>
            </a:pPr>
            <a:r>
              <a:rPr lang="ru-RU" sz="2800" dirty="0"/>
              <a:t>Жизнь пчёл чрезвычайна интересна и поучительна. Не  одно тысячелетие люди общаются с этими насекомыми. Где бы вы ни жили – в деревне, или в шумном городе, если вы любите природу и умеете наблюдать её красоту,- вас не могут не очаровывать эти удивительные насекомые. Но как сложно сохранить их зимой в том же количестве, что и летом, ведь зимы у нас суровые. Хочу попробовать найти причину того, отчего погибает много пчёл зимой?</a:t>
            </a:r>
          </a:p>
          <a:p>
            <a:pPr algn="ctr">
              <a:buFont typeface="Arial" charset="0"/>
              <a:buNone/>
              <a:defRPr/>
            </a:pPr>
            <a:r>
              <a:rPr lang="ru-RU" dirty="0"/>
              <a:t>  </a:t>
            </a:r>
            <a:endParaRPr lang="ru-RU" b="1" dirty="0">
              <a:solidFill>
                <a:schemeClr val="accent3">
                  <a:lumMod val="75000"/>
                </a:schemeClr>
              </a:solidFill>
            </a:endParaRPr>
          </a:p>
        </p:txBody>
      </p:sp>
    </p:spTree>
  </p:cSld>
  <p:clrMapOvr>
    <a:masterClrMapping/>
  </p:clrMapOvr>
  <p:transition spd="med">
    <p:strips dir="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Заголовок 3">
            <a:extLst>
              <a:ext uri="{FF2B5EF4-FFF2-40B4-BE49-F238E27FC236}">
                <a16:creationId xmlns:a16="http://schemas.microsoft.com/office/drawing/2014/main" xmlns="" id="{DB0BB7DB-4294-4710-B6CA-A23CE0D57B73}"/>
              </a:ext>
            </a:extLst>
          </p:cNvPr>
          <p:cNvSpPr>
            <a:spLocks noGrp="1"/>
          </p:cNvSpPr>
          <p:nvPr>
            <p:ph type="title"/>
          </p:nvPr>
        </p:nvSpPr>
        <p:spPr/>
        <p:txBody>
          <a:bodyPr/>
          <a:lstStyle/>
          <a:p>
            <a:pPr>
              <a:defRPr/>
            </a:pPr>
            <a:r>
              <a:rPr lang="ru-RU" b="1" dirty="0">
                <a:solidFill>
                  <a:srgbClr val="0070C0"/>
                </a:solidFill>
                <a:effectLst>
                  <a:outerShdw blurRad="38100" dist="38100" dir="2700000" algn="tl">
                    <a:srgbClr val="000000">
                      <a:alpha val="43137"/>
                    </a:srgbClr>
                  </a:outerShdw>
                </a:effectLst>
              </a:rPr>
              <a:t>Актуальность</a:t>
            </a:r>
          </a:p>
        </p:txBody>
      </p:sp>
      <p:sp>
        <p:nvSpPr>
          <p:cNvPr id="5123" name="Содержимое 4">
            <a:extLst>
              <a:ext uri="{FF2B5EF4-FFF2-40B4-BE49-F238E27FC236}">
                <a16:creationId xmlns:a16="http://schemas.microsoft.com/office/drawing/2014/main" xmlns="" id="{8E07EF53-B23A-4530-96C8-D09B080D82DE}"/>
              </a:ext>
            </a:extLst>
          </p:cNvPr>
          <p:cNvSpPr>
            <a:spLocks noGrp="1"/>
          </p:cNvSpPr>
          <p:nvPr>
            <p:ph idx="1"/>
          </p:nvPr>
        </p:nvSpPr>
        <p:spPr/>
        <p:txBody>
          <a:bodyPr/>
          <a:lstStyle/>
          <a:p>
            <a:pPr>
              <a:buFont typeface="Arial" panose="020B0604020202020204" pitchFamily="34" charset="0"/>
              <a:buNone/>
            </a:pPr>
            <a:r>
              <a:rPr lang="ru-RU" altLang="en-US" sz="2400"/>
              <a:t>   Для пчёл зимовка - это самое сложное испытание. И задача работы показать, объяснить пчеловодам методы зимовки, как выйти из неё с наименьшими потерями, как для пчелиной семьи, так и для хозяйства пчеловода. Период зимнего покоя и результаты зимовки имеют очень важное значение в жизни пчёл. От того, как перенесли зимовку пчёлы, в значительной степени зависят характер развития семей и их продуктивность в наступающем сезоне. Вот почему пчеловодный сезон следует начинать с подготовки пчёл к зимовке. Подготовка к зимовке должна вестись в течение года. </a:t>
            </a:r>
            <a:r>
              <a:rPr lang="ru-RU" altLang="en-US" sz="2800"/>
              <a:t/>
            </a:r>
            <a:br>
              <a:rPr lang="ru-RU" altLang="en-US" sz="2800"/>
            </a:br>
            <a:r>
              <a:rPr lang="ru-RU" altLang="en-US" sz="2800"/>
              <a:t/>
            </a:r>
            <a:br>
              <a:rPr lang="ru-RU" altLang="en-US" sz="2800"/>
            </a:br>
            <a:endParaRPr lang="ru-RU" altLang="en-US" sz="2800" b="1">
              <a:solidFill>
                <a:srgbClr val="92D050"/>
              </a:solidFill>
            </a:endParaRPr>
          </a:p>
        </p:txBody>
      </p:sp>
    </p:spTree>
  </p:cSld>
  <p:clrMapOvr>
    <a:masterClrMapping/>
  </p:clrMapOvr>
  <p:transition spd="med">
    <p:strips dir="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Содержимое 2">
            <a:extLst>
              <a:ext uri="{FF2B5EF4-FFF2-40B4-BE49-F238E27FC236}">
                <a16:creationId xmlns:a16="http://schemas.microsoft.com/office/drawing/2014/main" xmlns="" id="{C3CE7737-5855-4913-B2D4-9360C595BF21}"/>
              </a:ext>
            </a:extLst>
          </p:cNvPr>
          <p:cNvSpPr>
            <a:spLocks noGrp="1"/>
          </p:cNvSpPr>
          <p:nvPr>
            <p:ph idx="1"/>
          </p:nvPr>
        </p:nvSpPr>
        <p:spPr>
          <a:xfrm>
            <a:off x="250825" y="404813"/>
            <a:ext cx="8229600" cy="4525962"/>
          </a:xfrm>
        </p:spPr>
        <p:txBody>
          <a:bodyPr/>
          <a:lstStyle/>
          <a:p>
            <a:pPr algn="ctr">
              <a:buFont typeface="Arial" panose="020B0604020202020204" pitchFamily="34" charset="0"/>
              <a:buNone/>
            </a:pPr>
            <a:r>
              <a:rPr lang="ru-RU" altLang="en-US" sz="3600" b="1">
                <a:solidFill>
                  <a:srgbClr val="C00000"/>
                </a:solidFill>
              </a:rPr>
              <a:t>Цель</a:t>
            </a:r>
          </a:p>
          <a:p>
            <a:pPr algn="ctr">
              <a:buFont typeface="Arial" panose="020B0604020202020204" pitchFamily="34" charset="0"/>
              <a:buNone/>
            </a:pPr>
            <a:r>
              <a:rPr lang="ru-RU" altLang="en-US"/>
              <a:t>     </a:t>
            </a:r>
            <a:r>
              <a:rPr lang="ru-RU" altLang="en-US" sz="2800"/>
              <a:t>Изучить сохранение пчёл в зимний период</a:t>
            </a:r>
          </a:p>
          <a:p>
            <a:pPr algn="ctr">
              <a:buFont typeface="Arial" panose="020B0604020202020204" pitchFamily="34" charset="0"/>
              <a:buNone/>
            </a:pPr>
            <a:r>
              <a:rPr lang="ru-RU" altLang="en-US" sz="2800" b="1">
                <a:solidFill>
                  <a:srgbClr val="C00000"/>
                </a:solidFill>
              </a:rPr>
              <a:t>Задачи</a:t>
            </a:r>
            <a:endParaRPr lang="ru-RU" altLang="en-US" sz="2800"/>
          </a:p>
          <a:p>
            <a:pPr algn="ctr">
              <a:buFont typeface="Arial" panose="020B0604020202020204" pitchFamily="34" charset="0"/>
              <a:buNone/>
            </a:pPr>
            <a:r>
              <a:rPr lang="ru-RU" altLang="en-US" sz="2800"/>
              <a:t>    - Прочитать книги об этих интересных насекомых</a:t>
            </a:r>
          </a:p>
          <a:p>
            <a:pPr algn="ctr">
              <a:buFont typeface="Arial" panose="020B0604020202020204" pitchFamily="34" charset="0"/>
              <a:buNone/>
            </a:pPr>
            <a:r>
              <a:rPr lang="ru-RU" altLang="en-US" sz="2800"/>
              <a:t>    - Побольше узнать об этой группе насекомых из   Интернета, энциклопедий.</a:t>
            </a:r>
          </a:p>
          <a:p>
            <a:pPr algn="ctr">
              <a:buFont typeface="Arial" panose="020B0604020202020204" pitchFamily="34" charset="0"/>
              <a:buNone/>
            </a:pPr>
            <a:r>
              <a:rPr lang="ru-RU" altLang="en-US" sz="2800"/>
              <a:t>     - Ознакомиться с зимовкой пчёл моего отца за         2года</a:t>
            </a:r>
          </a:p>
          <a:p>
            <a:pPr algn="ctr">
              <a:buFont typeface="Arial" panose="020B0604020202020204" pitchFamily="34" charset="0"/>
              <a:buNone/>
            </a:pPr>
            <a:r>
              <a:rPr lang="ru-RU" altLang="en-US" sz="2800"/>
              <a:t>     - Выявить, как сохранить пчёл</a:t>
            </a:r>
          </a:p>
          <a:p>
            <a:pPr algn="ctr">
              <a:buFont typeface="Arial" panose="020B0604020202020204" pitchFamily="34" charset="0"/>
              <a:buNone/>
            </a:pPr>
            <a:r>
              <a:rPr lang="ru-RU" altLang="en-US"/>
              <a:t>  </a:t>
            </a:r>
          </a:p>
        </p:txBody>
      </p:sp>
    </p:spTree>
  </p:cSld>
  <p:clrMapOvr>
    <a:masterClrMapping/>
  </p:clrMapOvr>
  <p:transition spd="med">
    <p:strips dir="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Содержимое 2">
            <a:extLst>
              <a:ext uri="{FF2B5EF4-FFF2-40B4-BE49-F238E27FC236}">
                <a16:creationId xmlns:a16="http://schemas.microsoft.com/office/drawing/2014/main" xmlns="" id="{99905194-F2FD-4E63-82F3-1409FD4E590C}"/>
              </a:ext>
            </a:extLst>
          </p:cNvPr>
          <p:cNvSpPr>
            <a:spLocks noGrp="1"/>
          </p:cNvSpPr>
          <p:nvPr>
            <p:ph idx="1"/>
          </p:nvPr>
        </p:nvSpPr>
        <p:spPr>
          <a:xfrm>
            <a:off x="457200" y="820057"/>
            <a:ext cx="8229600" cy="4525963"/>
          </a:xfrm>
        </p:spPr>
        <p:txBody>
          <a:bodyPr/>
          <a:lstStyle/>
          <a:p>
            <a:pPr>
              <a:buNone/>
            </a:pPr>
            <a:r>
              <a:rPr lang="ru-RU" altLang="en-US" sz="2400" dirty="0" smtClean="0"/>
              <a:t>       </a:t>
            </a:r>
            <a:r>
              <a:rPr lang="ru-RU" altLang="en-US" sz="2400" dirty="0" err="1"/>
              <a:t>Выймов</a:t>
            </a:r>
            <a:r>
              <a:rPr lang="ru-RU" altLang="en-US" sz="2400" dirty="0"/>
              <a:t> Александр Михайлович </a:t>
            </a:r>
            <a:r>
              <a:rPr lang="ru-RU" altLang="en-US" sz="2400" dirty="0" smtClean="0"/>
              <a:t>–уважаемый в селе </a:t>
            </a:r>
            <a:r>
              <a:rPr lang="ru-RU" altLang="en-US" sz="2400" dirty="0" err="1" smtClean="0"/>
              <a:t>человек,уже</a:t>
            </a:r>
            <a:r>
              <a:rPr lang="ru-RU" altLang="en-US" sz="2400" dirty="0" smtClean="0"/>
              <a:t> </a:t>
            </a:r>
            <a:r>
              <a:rPr lang="ru-RU" altLang="en-US" sz="2400" dirty="0"/>
              <a:t>более сорока лет занимается </a:t>
            </a:r>
            <a:r>
              <a:rPr lang="ru-RU" altLang="en-US" sz="2400" dirty="0" smtClean="0"/>
              <a:t>пчеловодством, его </a:t>
            </a:r>
            <a:r>
              <a:rPr lang="ru-RU" altLang="en-US" sz="2400" dirty="0"/>
              <a:t>знают многие в районе и обращаются за продуктами пчеловодства.</a:t>
            </a:r>
          </a:p>
        </p:txBody>
      </p:sp>
      <p:pic>
        <p:nvPicPr>
          <p:cNvPr id="7172" name="Рисунок 3">
            <a:extLst>
              <a:ext uri="{FF2B5EF4-FFF2-40B4-BE49-F238E27FC236}">
                <a16:creationId xmlns:a16="http://schemas.microsoft.com/office/drawing/2014/main" xmlns="" id="{7B89C586-9865-46F6-83FD-1CA049113EAF}"/>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17650" y="2591707"/>
            <a:ext cx="6108700" cy="3262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ransition spd="med">
    <p:strips dir="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a:extLst>
              <a:ext uri="{FF2B5EF4-FFF2-40B4-BE49-F238E27FC236}">
                <a16:creationId xmlns:a16="http://schemas.microsoft.com/office/drawing/2014/main" xmlns="" id="{62BF44EF-F4A1-42DA-AA42-95EC8EB3C5DD}"/>
              </a:ext>
            </a:extLst>
          </p:cNvPr>
          <p:cNvSpPr>
            <a:spLocks noGrp="1"/>
          </p:cNvSpPr>
          <p:nvPr>
            <p:ph type="title"/>
          </p:nvPr>
        </p:nvSpPr>
        <p:spPr/>
        <p:txBody>
          <a:bodyPr/>
          <a:lstStyle/>
          <a:p>
            <a:r>
              <a:rPr lang="ru-RU" altLang="en-US" b="1" dirty="0" smtClean="0">
                <a:solidFill>
                  <a:srgbClr val="FF0000"/>
                </a:solidFill>
              </a:rPr>
              <a:t> </a:t>
            </a:r>
            <a:r>
              <a:rPr lang="ru-RU" altLang="en-US" sz="2800" b="1" dirty="0" smtClean="0">
                <a:solidFill>
                  <a:srgbClr val="FF0000"/>
                </a:solidFill>
              </a:rPr>
              <a:t>Пасека Александра Михайловича</a:t>
            </a:r>
            <a:endParaRPr lang="ru-RU" altLang="en-US" sz="2800" b="1" dirty="0">
              <a:solidFill>
                <a:srgbClr val="FF0000"/>
              </a:solidFill>
            </a:endParaRPr>
          </a:p>
        </p:txBody>
      </p:sp>
      <p:pic>
        <p:nvPicPr>
          <p:cNvPr id="8195" name="Содержимое 3">
            <a:extLst>
              <a:ext uri="{FF2B5EF4-FFF2-40B4-BE49-F238E27FC236}">
                <a16:creationId xmlns:a16="http://schemas.microsoft.com/office/drawing/2014/main" xmlns="" id="{7F74EF86-A71A-4792-B3F2-EB87F37AD1A3}"/>
              </a:ext>
            </a:extLst>
          </p:cNvPr>
          <p:cNvPicPr>
            <a:picLocks noGrp="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a:xfrm>
            <a:off x="1116013" y="1196975"/>
            <a:ext cx="7127875" cy="4749800"/>
          </a:xfrm>
        </p:spPr>
      </p:pic>
    </p:spTree>
  </p:cSld>
  <p:clrMapOvr>
    <a:masterClrMapping/>
  </p:clrMapOvr>
  <p:transition spd="med">
    <p:strips dir="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Содержимое 2">
            <a:extLst>
              <a:ext uri="{FF2B5EF4-FFF2-40B4-BE49-F238E27FC236}">
                <a16:creationId xmlns:a16="http://schemas.microsoft.com/office/drawing/2014/main" xmlns="" id="{C7A33AA8-2EF1-430D-9E41-23030438FB7F}"/>
              </a:ext>
            </a:extLst>
          </p:cNvPr>
          <p:cNvSpPr>
            <a:spLocks noGrp="1"/>
          </p:cNvSpPr>
          <p:nvPr>
            <p:ph idx="1"/>
          </p:nvPr>
        </p:nvSpPr>
        <p:spPr>
          <a:xfrm>
            <a:off x="457200" y="956128"/>
            <a:ext cx="8229600" cy="4525963"/>
          </a:xfrm>
        </p:spPr>
        <p:txBody>
          <a:bodyPr/>
          <a:lstStyle/>
          <a:p>
            <a:pPr>
              <a:buNone/>
            </a:pPr>
            <a:r>
              <a:rPr lang="ru-RU" altLang="en-US" sz="2400" dirty="0" smtClean="0"/>
              <a:t>     Пчела </a:t>
            </a:r>
            <a:r>
              <a:rPr lang="ru-RU" altLang="en-US" sz="2400" dirty="0"/>
              <a:t>даёт человеку мёд, ни с чем не сравнимый по питательности и целебным свойствам продукт. Мёд благотворно действует на организм человека, укрепляет его, продлевает жизнь. В наше время пчеловодство – отрасль сельскохозяйственного производства и имеет промышленный характер.</a:t>
            </a:r>
          </a:p>
          <a:p>
            <a:pPr>
              <a:buNone/>
            </a:pPr>
            <a:r>
              <a:rPr lang="ru-RU" altLang="en-US" sz="2400" dirty="0" smtClean="0"/>
              <a:t>   Второй </a:t>
            </a:r>
            <a:r>
              <a:rPr lang="ru-RU" altLang="en-US" sz="2400" dirty="0"/>
              <a:t>по значимости и ценности продукт, получаемый от медоносных </a:t>
            </a:r>
            <a:r>
              <a:rPr lang="ru-RU" altLang="en-US" sz="2400" dirty="0" smtClean="0"/>
              <a:t>пчёл - </a:t>
            </a:r>
            <a:r>
              <a:rPr lang="ru-RU" altLang="en-US" sz="2400" dirty="0"/>
              <a:t>воск. Это органическое вещество обладает свойствами стойко сохранять свои качества в течении столетий. Воск используется в быту, церковных обрядах, в промышленности. Много воска требуется для изготовления вощины в пчеловодной отрасли.</a:t>
            </a:r>
          </a:p>
          <a:p>
            <a:endParaRPr lang="ru-RU" altLang="en-US" dirty="0"/>
          </a:p>
        </p:txBody>
      </p:sp>
    </p:spTree>
  </p:cSld>
  <p:clrMapOvr>
    <a:masterClrMapping/>
  </p:clrMapOvr>
  <p:transition spd="med">
    <p:strips dir="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Содержимое 2">
            <a:extLst>
              <a:ext uri="{FF2B5EF4-FFF2-40B4-BE49-F238E27FC236}">
                <a16:creationId xmlns:a16="http://schemas.microsoft.com/office/drawing/2014/main" xmlns="" id="{C08ECFC6-489D-438C-95E2-BE1EBC14AF24}"/>
              </a:ext>
            </a:extLst>
          </p:cNvPr>
          <p:cNvSpPr>
            <a:spLocks noGrp="1"/>
          </p:cNvSpPr>
          <p:nvPr>
            <p:ph idx="1"/>
          </p:nvPr>
        </p:nvSpPr>
        <p:spPr>
          <a:xfrm>
            <a:off x="457200" y="1037771"/>
            <a:ext cx="8229600" cy="4525963"/>
          </a:xfrm>
        </p:spPr>
        <p:txBody>
          <a:bodyPr/>
          <a:lstStyle/>
          <a:p>
            <a:pPr algn="ctr">
              <a:buNone/>
            </a:pPr>
            <a:r>
              <a:rPr lang="ru-RU" altLang="en-US" sz="2000" dirty="0" smtClean="0"/>
              <a:t> От </a:t>
            </a:r>
            <a:r>
              <a:rPr lang="ru-RU" altLang="en-US" sz="2000" dirty="0"/>
              <a:t>пчёл получают прополис, пчелиный яд, цветочную пыльцу, </a:t>
            </a:r>
            <a:r>
              <a:rPr lang="ru-RU" altLang="en-US" sz="2000" dirty="0" smtClean="0"/>
              <a:t>маточное молочко</a:t>
            </a:r>
            <a:r>
              <a:rPr lang="ru-RU" altLang="en-US" sz="2000" dirty="0"/>
              <a:t>, содержащие биологически активные вещества и обладающие сильным лечебным действием. Прополис используется в лечении многих тяжёлых наружных и внутренних болезней. В народе говорят: «Кого жалят, того и жалуют». Современная медицина активно применяет пчелиный яд – </a:t>
            </a:r>
            <a:r>
              <a:rPr lang="ru-RU" altLang="en-US" sz="2000" dirty="0" err="1"/>
              <a:t>апитоксин</a:t>
            </a:r>
            <a:r>
              <a:rPr lang="ru-RU" altLang="en-US" sz="2000" dirty="0"/>
              <a:t> в борьбе с ревматизмом, сердечно – сосудистыми заболеваниями, расстройством нервной системы. Маточное молочко  содержит белки, жиры, углеводы, витамины,  минеральные соли и другие вещества, укрепляющие здоровье человека и омолаживающие его. Цветочная пыльца служит стимулятором роста, а всего 1-2 чайные ложки пыльцы в день помогают поправить и укрепить здоровье при физических и нервных перенапряжениях, общей слабости, переутомлении,  истощении. Её используют при заболевании печени.</a:t>
            </a:r>
          </a:p>
          <a:p>
            <a:pPr algn="ctr"/>
            <a:endParaRPr lang="ru-RU" altLang="en-US" sz="2000" dirty="0"/>
          </a:p>
        </p:txBody>
      </p:sp>
    </p:spTree>
  </p:cSld>
  <p:clrMapOvr>
    <a:masterClrMapping/>
  </p:clrMapOvr>
  <p:transition spd="med">
    <p:strips dir="ru"/>
  </p:transition>
</p:sld>
</file>

<file path=ppt/theme/theme1.xml><?xml version="1.0" encoding="utf-8"?>
<a:theme xmlns:a="http://schemas.openxmlformats.org/drawingml/2006/main" name="20а">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866</TotalTime>
  <Words>1297</Words>
  <Application>Microsoft Office PowerPoint</Application>
  <PresentationFormat>Экран (4:3)</PresentationFormat>
  <Paragraphs>71</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20а</vt:lpstr>
      <vt:lpstr>Сохранение пчёл зимой</vt:lpstr>
      <vt:lpstr>Слайд 2</vt:lpstr>
      <vt:lpstr>Введение</vt:lpstr>
      <vt:lpstr>Актуальность</vt:lpstr>
      <vt:lpstr>Слайд 5</vt:lpstr>
      <vt:lpstr>Слайд 6</vt:lpstr>
      <vt:lpstr> Пасека Александра Михайловича</vt:lpstr>
      <vt:lpstr>Слайд 8</vt:lpstr>
      <vt:lpstr>Слайд 9</vt:lpstr>
      <vt:lpstr>Нелёгкий это труд!</vt:lpstr>
      <vt:lpstr>Слайд 11</vt:lpstr>
      <vt:lpstr>Советы начинающим пчеловодам: </vt:lpstr>
      <vt:lpstr> Готовка пчёл к зиме</vt:lpstr>
      <vt:lpstr>Слайд 14</vt:lpstr>
      <vt:lpstr>Слайд 15</vt:lpstr>
      <vt:lpstr>Организация и проведение исследования. </vt:lpstr>
      <vt:lpstr>Причины гибели пчёл:  </vt:lpstr>
      <vt:lpstr>Вывод: </vt:lpstr>
      <vt:lpstr>Заключение </vt:lpstr>
      <vt:lpstr>Слайд 20</vt:lpstr>
      <vt:lpstr>Слайд 21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валя</dc:creator>
  <cp:lastModifiedBy>admin</cp:lastModifiedBy>
  <cp:revision>36</cp:revision>
  <dcterms:created xsi:type="dcterms:W3CDTF">2009-11-09T07:34:45Z</dcterms:created>
  <dcterms:modified xsi:type="dcterms:W3CDTF">2024-02-05T12:44:04Z</dcterms:modified>
</cp:coreProperties>
</file>