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</p:sldMasterIdLst>
  <p:notesMasterIdLst>
    <p:notesMasterId r:id="rId23"/>
  </p:notesMasterIdLst>
  <p:sldIdLst>
    <p:sldId id="256" r:id="rId2"/>
    <p:sldId id="260" r:id="rId3"/>
    <p:sldId id="264" r:id="rId4"/>
    <p:sldId id="294" r:id="rId5"/>
    <p:sldId id="290" r:id="rId6"/>
    <p:sldId id="306" r:id="rId7"/>
    <p:sldId id="320" r:id="rId8"/>
    <p:sldId id="309" r:id="rId9"/>
    <p:sldId id="311" r:id="rId10"/>
    <p:sldId id="312" r:id="rId11"/>
    <p:sldId id="313" r:id="rId12"/>
    <p:sldId id="321" r:id="rId13"/>
    <p:sldId id="322" r:id="rId14"/>
    <p:sldId id="323" r:id="rId15"/>
    <p:sldId id="314" r:id="rId16"/>
    <p:sldId id="316" r:id="rId17"/>
    <p:sldId id="317" r:id="rId18"/>
    <p:sldId id="325" r:id="rId19"/>
    <p:sldId id="324" r:id="rId20"/>
    <p:sldId id="318" r:id="rId21"/>
    <p:sldId id="28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3" autoAdjust="0"/>
    <p:restoredTop sz="94660"/>
  </p:normalViewPr>
  <p:slideViewPr>
    <p:cSldViewPr>
      <p:cViewPr varScale="1">
        <p:scale>
          <a:sx n="86" d="100"/>
          <a:sy n="86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14A50-5945-4569-B4BF-7B4DD500A9FD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46566-DB02-4D93-9A10-8CF5AB864F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4806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A5FFDB-7F32-4D63-8730-562CB911FDB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CA1FE-9A45-46DD-B413-E230AE919D3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 smtClean="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 smtClean="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 smtClean="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4AB830-D260-4881-8D1D-273496D7DE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08.02.2022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434891-B767-408F-A193-27FD2BFAA0E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79388" y="188913"/>
            <a:ext cx="8785225" cy="648017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 smtClean="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Arial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 smtClean="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Arial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 smtClean="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 smtClean="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 smtClean="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 smtClean="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srgbClr val="8B8B8B"/>
                </a:solidFill>
                <a:latin typeface="Calibri"/>
              </a:rPr>
              <a:t>3/1/15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/>
              </a:solidFill>
              <a:latin typeface="Arial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41C0920-7F8C-429D-B7EA-34B7A5C14ACC}" type="slidenum">
              <a:rPr lang="en-US" sz="1200" smtClean="0">
                <a:solidFill>
                  <a:srgbClr val="8B8B8B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wmf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0637" y="764704"/>
            <a:ext cx="7021461" cy="352155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extrusionClr>
                <a:schemeClr val="bg1"/>
              </a:extrusion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cs typeface="Aharoni" panose="02010803020104030203" pitchFamily="2" charset="-79"/>
              </a:rPr>
              <a:t>Коррекционно-логопедическая работа по развитию грамматического строя речи у дошкольников с ОНР </a:t>
            </a:r>
            <a:r>
              <a:rPr lang="en-US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cs typeface="Aharoni" panose="02010803020104030203" pitchFamily="2" charset="-79"/>
              </a:rPr>
              <a:t>II </a:t>
            </a:r>
            <a:r>
              <a:rPr lang="ru-RU" sz="3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cs typeface="Aharoni" panose="02010803020104030203" pitchFamily="2" charset="-79"/>
              </a:rPr>
              <a:t>уровня.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4786322"/>
            <a:ext cx="64087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Подготовила: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– логопед МАДОУ №13 «Золотая рыбка»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Подина Екатерина Александровна.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.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sun9-78.userapi.com/sun9-1/impg/c855436/v855436099/1bd487/ZcsS9cjAnN4.jpg?size=604x402&amp;quality=96&amp;sign=be90df993abfcf55b6b1d85f8f068b74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3714776" cy="1714511"/>
          </a:xfrm>
          <a:prstGeom prst="rect">
            <a:avLst/>
          </a:prstGeom>
          <a:noFill/>
        </p:spPr>
      </p:pic>
      <p:pic>
        <p:nvPicPr>
          <p:cNvPr id="45060" name="Picture 4" descr="https://sun9-78.userapi.com/sun9-58/impg/c855436/v855436099/1bd495/Ryy9sTl7Zts.jpg?size=604x402&amp;quality=96&amp;sign=c36be9f7e426bd38606381179727b830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143380"/>
            <a:ext cx="3643338" cy="1500198"/>
          </a:xfrm>
          <a:prstGeom prst="rect">
            <a:avLst/>
          </a:prstGeom>
          <a:noFill/>
        </p:spPr>
      </p:pic>
      <p:pic>
        <p:nvPicPr>
          <p:cNvPr id="45062" name="Picture 6" descr="https://sun9-78.userapi.com/sun9-48/impg/c855436/v855436099/1bd4b8/X8dObD4XguU.jpg?size=604x402&amp;quality=96&amp;sign=2073d56a8c38d37df77bb793960592d5&amp;type=albu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357298"/>
            <a:ext cx="3786214" cy="1714512"/>
          </a:xfrm>
          <a:prstGeom prst="rect">
            <a:avLst/>
          </a:prstGeom>
          <a:noFill/>
        </p:spPr>
      </p:pic>
      <p:pic>
        <p:nvPicPr>
          <p:cNvPr id="45064" name="Picture 8" descr="https://sun9-78.userapi.com/sun9-80/impg/c855436/v855436099/1bd4b1/O8dFvdvgPdI.jpg?size=604x402&amp;quality=96&amp;sign=8c66dd7ecad38643e9c643e77a5cfaf5&amp;type=albu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071942"/>
            <a:ext cx="3929058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1857240" y="2000160"/>
            <a:ext cx="4857480" cy="4285800"/>
          </a:xfrm>
          <a:prstGeom prst="ellipse">
            <a:avLst/>
          </a:pr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67" name="TextShape 2"/>
          <p:cNvSpPr txBox="1"/>
          <p:nvPr/>
        </p:nvSpPr>
        <p:spPr>
          <a:xfrm>
            <a:off x="428596" y="285840"/>
            <a:ext cx="8715044" cy="19285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2000" b="1" u="sng" dirty="0">
                <a:solidFill>
                  <a:srgbClr val="000000"/>
                </a:solidFill>
                <a:latin typeface="Calibri"/>
              </a:rPr>
              <a:t> «</a:t>
            </a:r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Кто что ест</a:t>
            </a:r>
            <a:r>
              <a:rPr lang="ru-RU" sz="20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закрепление формы дательного падежа имени существительного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- </a:t>
            </a:r>
            <a:r>
              <a:rPr lang="ru-RU" sz="20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Будем 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кормить 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животных. Кому дадим морковь? Кому дадим капусту? и т.д.  ).
</a:t>
            </a:r>
            <a:endParaRPr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8" name="Picture 2"/>
          <p:cNvPicPr/>
          <p:nvPr/>
        </p:nvPicPr>
        <p:blipFill>
          <a:blip r:embed="rId2"/>
          <a:stretch/>
        </p:blipFill>
        <p:spPr>
          <a:xfrm>
            <a:off x="357158" y="2071678"/>
            <a:ext cx="2057040" cy="1571400"/>
          </a:xfrm>
          <a:prstGeom prst="rect">
            <a:avLst/>
          </a:prstGeom>
          <a:ln w="9360">
            <a:noFill/>
          </a:ln>
        </p:spPr>
      </p:pic>
      <p:pic>
        <p:nvPicPr>
          <p:cNvPr id="169" name="Picture 3"/>
          <p:cNvPicPr/>
          <p:nvPr/>
        </p:nvPicPr>
        <p:blipFill>
          <a:blip r:embed="rId3"/>
          <a:stretch/>
        </p:blipFill>
        <p:spPr>
          <a:xfrm>
            <a:off x="6500826" y="1928802"/>
            <a:ext cx="2280960" cy="1599840"/>
          </a:xfrm>
          <a:prstGeom prst="rect">
            <a:avLst/>
          </a:prstGeom>
          <a:ln w="9360">
            <a:noFill/>
          </a:ln>
        </p:spPr>
      </p:pic>
      <p:pic>
        <p:nvPicPr>
          <p:cNvPr id="170" name="Picture 4"/>
          <p:cNvPicPr/>
          <p:nvPr/>
        </p:nvPicPr>
        <p:blipFill>
          <a:blip r:embed="rId4"/>
          <a:stretch/>
        </p:blipFill>
        <p:spPr>
          <a:xfrm>
            <a:off x="6572264" y="4500570"/>
            <a:ext cx="2257200" cy="1928520"/>
          </a:xfrm>
          <a:prstGeom prst="rect">
            <a:avLst/>
          </a:prstGeom>
          <a:ln w="9360">
            <a:noFill/>
          </a:ln>
        </p:spPr>
      </p:pic>
      <p:pic>
        <p:nvPicPr>
          <p:cNvPr id="171" name="Picture 5"/>
          <p:cNvPicPr/>
          <p:nvPr/>
        </p:nvPicPr>
        <p:blipFill>
          <a:blip r:embed="rId5"/>
          <a:stretch/>
        </p:blipFill>
        <p:spPr>
          <a:xfrm>
            <a:off x="357120" y="4923000"/>
            <a:ext cx="1928520" cy="1506240"/>
          </a:xfrm>
          <a:prstGeom prst="rect">
            <a:avLst/>
          </a:prstGeom>
          <a:ln w="9360">
            <a:noFill/>
          </a:ln>
        </p:spPr>
      </p:pic>
      <p:pic>
        <p:nvPicPr>
          <p:cNvPr id="172" name="Picture 6"/>
          <p:cNvPicPr/>
          <p:nvPr/>
        </p:nvPicPr>
        <p:blipFill>
          <a:blip r:embed="rId6"/>
          <a:stretch/>
        </p:blipFill>
        <p:spPr>
          <a:xfrm>
            <a:off x="2500298" y="2500306"/>
            <a:ext cx="1666440" cy="1326960"/>
          </a:xfrm>
          <a:prstGeom prst="rect">
            <a:avLst/>
          </a:prstGeom>
          <a:ln w="9360">
            <a:noFill/>
          </a:ln>
        </p:spPr>
      </p:pic>
      <p:pic>
        <p:nvPicPr>
          <p:cNvPr id="173" name="Picture 7"/>
          <p:cNvPicPr/>
          <p:nvPr/>
        </p:nvPicPr>
        <p:blipFill>
          <a:blip r:embed="rId7"/>
          <a:stretch/>
        </p:blipFill>
        <p:spPr>
          <a:xfrm>
            <a:off x="2786040" y="4643280"/>
            <a:ext cx="1356840" cy="1283760"/>
          </a:xfrm>
          <a:prstGeom prst="rect">
            <a:avLst/>
          </a:prstGeom>
          <a:ln w="9360">
            <a:noFill/>
          </a:ln>
        </p:spPr>
      </p:pic>
      <p:pic>
        <p:nvPicPr>
          <p:cNvPr id="174" name="Picture 9"/>
          <p:cNvPicPr/>
          <p:nvPr/>
        </p:nvPicPr>
        <p:blipFill>
          <a:blip r:embed="rId8"/>
          <a:stretch/>
        </p:blipFill>
        <p:spPr>
          <a:xfrm>
            <a:off x="4857840" y="4214880"/>
            <a:ext cx="1325160" cy="1071360"/>
          </a:xfrm>
          <a:prstGeom prst="rect">
            <a:avLst/>
          </a:prstGeom>
          <a:ln w="9360">
            <a:noFill/>
          </a:ln>
        </p:spPr>
      </p:pic>
      <p:pic>
        <p:nvPicPr>
          <p:cNvPr id="175" name="Picture 10"/>
          <p:cNvPicPr/>
          <p:nvPr/>
        </p:nvPicPr>
        <p:blipFill>
          <a:blip r:embed="rId9"/>
          <a:stretch/>
        </p:blipFill>
        <p:spPr>
          <a:xfrm>
            <a:off x="5429160" y="3071880"/>
            <a:ext cx="1142640" cy="1142640"/>
          </a:xfrm>
          <a:prstGeom prst="rect">
            <a:avLst/>
          </a:prstGeom>
          <a:ln w="9360">
            <a:noFill/>
          </a:ln>
        </p:spPr>
      </p:pic>
      <p:pic>
        <p:nvPicPr>
          <p:cNvPr id="176" name="Picture 11"/>
          <p:cNvPicPr/>
          <p:nvPr/>
        </p:nvPicPr>
        <p:blipFill>
          <a:blip r:embed="rId10"/>
          <a:stretch/>
        </p:blipFill>
        <p:spPr>
          <a:xfrm>
            <a:off x="4429080" y="2428920"/>
            <a:ext cx="1041120" cy="642600"/>
          </a:xfrm>
          <a:prstGeom prst="rect">
            <a:avLst/>
          </a:prstGeom>
          <a:ln w="9360">
            <a:noFill/>
          </a:ln>
        </p:spPr>
      </p:pic>
      <p:pic>
        <p:nvPicPr>
          <p:cNvPr id="177" name="Picture 12"/>
          <p:cNvPicPr/>
          <p:nvPr/>
        </p:nvPicPr>
        <p:blipFill>
          <a:blip r:embed="rId11"/>
          <a:stretch/>
        </p:blipFill>
        <p:spPr>
          <a:xfrm>
            <a:off x="3571868" y="3500438"/>
            <a:ext cx="1145880" cy="1071360"/>
          </a:xfrm>
          <a:prstGeom prst="rect">
            <a:avLst/>
          </a:prstGeom>
          <a:ln w="9360">
            <a:noFill/>
          </a:ln>
        </p:spPr>
      </p:pic>
      <p:pic>
        <p:nvPicPr>
          <p:cNvPr id="178" name="Picture 13"/>
          <p:cNvPicPr/>
          <p:nvPr/>
        </p:nvPicPr>
        <p:blipFill>
          <a:blip r:embed="rId12"/>
          <a:stretch/>
        </p:blipFill>
        <p:spPr>
          <a:xfrm>
            <a:off x="2214720" y="3929040"/>
            <a:ext cx="925200" cy="771120"/>
          </a:xfrm>
          <a:prstGeom prst="rect">
            <a:avLst/>
          </a:prstGeom>
          <a:ln w="9360">
            <a:noFill/>
          </a:ln>
        </p:spPr>
      </p:pic>
      <p:pic>
        <p:nvPicPr>
          <p:cNvPr id="179" name="Picture 12"/>
          <p:cNvPicPr/>
          <p:nvPr/>
        </p:nvPicPr>
        <p:blipFill>
          <a:blip r:embed="rId13"/>
          <a:stretch/>
        </p:blipFill>
        <p:spPr>
          <a:xfrm>
            <a:off x="4214880" y="5214960"/>
            <a:ext cx="1044360" cy="78552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xmlns="" val="1244259884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1857240" y="2000160"/>
            <a:ext cx="4857480" cy="4285800"/>
          </a:xfrm>
          <a:prstGeom prst="ellipse">
            <a:avLst/>
          </a:prstGeom>
          <a:ln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67" name="TextShape 2"/>
          <p:cNvSpPr txBox="1"/>
          <p:nvPr/>
        </p:nvSpPr>
        <p:spPr>
          <a:xfrm>
            <a:off x="428596" y="285840"/>
            <a:ext cx="8715044" cy="19285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Calibri"/>
              </a:rPr>
              <a:t>    </a:t>
            </a:r>
            <a:r>
              <a:rPr lang="ru-RU" sz="2000" b="1" u="sng" dirty="0">
                <a:solidFill>
                  <a:srgbClr val="000000"/>
                </a:solidFill>
                <a:latin typeface="Calibri"/>
              </a:rPr>
              <a:t> «</a:t>
            </a:r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Кто что ест</a:t>
            </a:r>
            <a:r>
              <a:rPr lang="ru-RU" sz="20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закрепление формы винительного падежа имени существительного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Скажи, что любит медведь? Что любит заяц? и т.д. 
</a:t>
            </a:r>
            <a:endParaRPr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8" name="Picture 2"/>
          <p:cNvPicPr/>
          <p:nvPr/>
        </p:nvPicPr>
        <p:blipFill>
          <a:blip r:embed="rId2"/>
          <a:stretch/>
        </p:blipFill>
        <p:spPr>
          <a:xfrm>
            <a:off x="357158" y="2071678"/>
            <a:ext cx="2057040" cy="1571400"/>
          </a:xfrm>
          <a:prstGeom prst="rect">
            <a:avLst/>
          </a:prstGeom>
          <a:ln w="9360">
            <a:noFill/>
          </a:ln>
        </p:spPr>
      </p:pic>
      <p:pic>
        <p:nvPicPr>
          <p:cNvPr id="169" name="Picture 3"/>
          <p:cNvPicPr/>
          <p:nvPr/>
        </p:nvPicPr>
        <p:blipFill>
          <a:blip r:embed="rId3"/>
          <a:stretch/>
        </p:blipFill>
        <p:spPr>
          <a:xfrm>
            <a:off x="6500826" y="1928802"/>
            <a:ext cx="2280960" cy="1599840"/>
          </a:xfrm>
          <a:prstGeom prst="rect">
            <a:avLst/>
          </a:prstGeom>
          <a:ln w="9360">
            <a:noFill/>
          </a:ln>
        </p:spPr>
      </p:pic>
      <p:pic>
        <p:nvPicPr>
          <p:cNvPr id="170" name="Picture 4"/>
          <p:cNvPicPr/>
          <p:nvPr/>
        </p:nvPicPr>
        <p:blipFill>
          <a:blip r:embed="rId4"/>
          <a:stretch/>
        </p:blipFill>
        <p:spPr>
          <a:xfrm>
            <a:off x="6572264" y="4500570"/>
            <a:ext cx="2257200" cy="1928520"/>
          </a:xfrm>
          <a:prstGeom prst="rect">
            <a:avLst/>
          </a:prstGeom>
          <a:ln w="9360">
            <a:noFill/>
          </a:ln>
        </p:spPr>
      </p:pic>
      <p:pic>
        <p:nvPicPr>
          <p:cNvPr id="171" name="Picture 5"/>
          <p:cNvPicPr/>
          <p:nvPr/>
        </p:nvPicPr>
        <p:blipFill>
          <a:blip r:embed="rId5"/>
          <a:stretch/>
        </p:blipFill>
        <p:spPr>
          <a:xfrm>
            <a:off x="357120" y="4923000"/>
            <a:ext cx="1928520" cy="1506240"/>
          </a:xfrm>
          <a:prstGeom prst="rect">
            <a:avLst/>
          </a:prstGeom>
          <a:ln w="9360">
            <a:noFill/>
          </a:ln>
        </p:spPr>
      </p:pic>
      <p:pic>
        <p:nvPicPr>
          <p:cNvPr id="172" name="Picture 6"/>
          <p:cNvPicPr/>
          <p:nvPr/>
        </p:nvPicPr>
        <p:blipFill>
          <a:blip r:embed="rId6"/>
          <a:stretch/>
        </p:blipFill>
        <p:spPr>
          <a:xfrm>
            <a:off x="2500298" y="2500306"/>
            <a:ext cx="1666440" cy="1326960"/>
          </a:xfrm>
          <a:prstGeom prst="rect">
            <a:avLst/>
          </a:prstGeom>
          <a:ln w="9360">
            <a:noFill/>
          </a:ln>
        </p:spPr>
      </p:pic>
      <p:pic>
        <p:nvPicPr>
          <p:cNvPr id="173" name="Picture 7"/>
          <p:cNvPicPr/>
          <p:nvPr/>
        </p:nvPicPr>
        <p:blipFill>
          <a:blip r:embed="rId7"/>
          <a:stretch/>
        </p:blipFill>
        <p:spPr>
          <a:xfrm>
            <a:off x="2786040" y="4643280"/>
            <a:ext cx="1356840" cy="1283760"/>
          </a:xfrm>
          <a:prstGeom prst="rect">
            <a:avLst/>
          </a:prstGeom>
          <a:ln w="9360">
            <a:noFill/>
          </a:ln>
        </p:spPr>
      </p:pic>
      <p:pic>
        <p:nvPicPr>
          <p:cNvPr id="174" name="Picture 9"/>
          <p:cNvPicPr/>
          <p:nvPr/>
        </p:nvPicPr>
        <p:blipFill>
          <a:blip r:embed="rId8"/>
          <a:stretch/>
        </p:blipFill>
        <p:spPr>
          <a:xfrm>
            <a:off x="4857840" y="4214880"/>
            <a:ext cx="1325160" cy="1071360"/>
          </a:xfrm>
          <a:prstGeom prst="rect">
            <a:avLst/>
          </a:prstGeom>
          <a:ln w="9360">
            <a:noFill/>
          </a:ln>
        </p:spPr>
      </p:pic>
      <p:pic>
        <p:nvPicPr>
          <p:cNvPr id="175" name="Picture 10"/>
          <p:cNvPicPr/>
          <p:nvPr/>
        </p:nvPicPr>
        <p:blipFill>
          <a:blip r:embed="rId9"/>
          <a:stretch/>
        </p:blipFill>
        <p:spPr>
          <a:xfrm>
            <a:off x="5429160" y="3071880"/>
            <a:ext cx="1142640" cy="1142640"/>
          </a:xfrm>
          <a:prstGeom prst="rect">
            <a:avLst/>
          </a:prstGeom>
          <a:ln w="9360">
            <a:noFill/>
          </a:ln>
        </p:spPr>
      </p:pic>
      <p:pic>
        <p:nvPicPr>
          <p:cNvPr id="176" name="Picture 11"/>
          <p:cNvPicPr/>
          <p:nvPr/>
        </p:nvPicPr>
        <p:blipFill>
          <a:blip r:embed="rId10"/>
          <a:stretch/>
        </p:blipFill>
        <p:spPr>
          <a:xfrm>
            <a:off x="4429080" y="2428920"/>
            <a:ext cx="1041120" cy="642600"/>
          </a:xfrm>
          <a:prstGeom prst="rect">
            <a:avLst/>
          </a:prstGeom>
          <a:ln w="9360">
            <a:noFill/>
          </a:ln>
        </p:spPr>
      </p:pic>
      <p:pic>
        <p:nvPicPr>
          <p:cNvPr id="177" name="Picture 12"/>
          <p:cNvPicPr/>
          <p:nvPr/>
        </p:nvPicPr>
        <p:blipFill>
          <a:blip r:embed="rId11"/>
          <a:stretch/>
        </p:blipFill>
        <p:spPr>
          <a:xfrm>
            <a:off x="3571868" y="3500438"/>
            <a:ext cx="1145880" cy="1071360"/>
          </a:xfrm>
          <a:prstGeom prst="rect">
            <a:avLst/>
          </a:prstGeom>
          <a:ln w="9360">
            <a:noFill/>
          </a:ln>
        </p:spPr>
      </p:pic>
      <p:pic>
        <p:nvPicPr>
          <p:cNvPr id="178" name="Picture 13"/>
          <p:cNvPicPr/>
          <p:nvPr/>
        </p:nvPicPr>
        <p:blipFill>
          <a:blip r:embed="rId12"/>
          <a:stretch/>
        </p:blipFill>
        <p:spPr>
          <a:xfrm>
            <a:off x="2214720" y="3929040"/>
            <a:ext cx="925200" cy="771120"/>
          </a:xfrm>
          <a:prstGeom prst="rect">
            <a:avLst/>
          </a:prstGeom>
          <a:ln w="9360">
            <a:noFill/>
          </a:ln>
        </p:spPr>
      </p:pic>
      <p:pic>
        <p:nvPicPr>
          <p:cNvPr id="179" name="Picture 12"/>
          <p:cNvPicPr/>
          <p:nvPr/>
        </p:nvPicPr>
        <p:blipFill>
          <a:blip r:embed="rId13"/>
          <a:stretch/>
        </p:blipFill>
        <p:spPr>
          <a:xfrm>
            <a:off x="4214880" y="5214960"/>
            <a:ext cx="1044360" cy="78552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xmlns="" val="2913320755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2"/>
          <p:cNvSpPr txBox="1"/>
          <p:nvPr/>
        </p:nvSpPr>
        <p:spPr>
          <a:xfrm>
            <a:off x="428956" y="500042"/>
            <a:ext cx="8715044" cy="1357128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endParaRPr lang="ru-RU" sz="2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закрепление формы творительного падежа имени </a:t>
            </a:r>
            <a:r>
              <a:rPr lang="ru-RU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существительного.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-Скажи, чем </a:t>
            </a:r>
            <a:r>
              <a:rPr lang="ru-RU" sz="20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рисует девочка, чем ест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малыш, чем мальчик моет руки?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endParaRPr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AutoShape 2" descr="https://r1.nubex.ru/s4939-ba1/f2026_9b/%D0%BE%D0%BB%D0%B5%D1%81%D1%8F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s://previews.123rf.com/images/virinka/virinka1301/virinka130100137/17514724-girl-drawing-on-the-ease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https://previews.123rf.com/images/virinka/virinka1301/virinka130100137/17514724-girl-drawing-on-the-ease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0" name="AutoShape 8" descr="https://flyclipart.com/thumb2/kids-painting-png-10580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2" name="AutoShape 10" descr="https://thumbs.dreamstime.com/b/%D0%B4%D0%B5%D0%B2%D1%83%D1%88%D0%BA%D0%B0-%D0%BA%D1%80%D0%B0%D1%81%D0%B8%D1%82-%D1%86%D0%B2%D0%B5%D1%82%D0%BE%D0%BA-%D0%BD%D0%B0-%D0%BC%D0%BE-%D1%8C%D0%B1%D0%B5%D1%80%D1%82%D0%B5-770495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4" name="AutoShape 12" descr="https://yt3.ggpht.com/a/AATXAJwcIUV9NcDvuK8B8jlpkXyQhLrmNH9tGkVTDA=s900-c-k-c0xffffffff-no-rj-m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6" name="AutoShape 14" descr="https://thumbs.dreamstime.com/b/%D1%83%D1%81%D1%82%D0%B0%D0%BD%D0%BE%D0%B2%D0%BB%D0%B5%D0%BD%D0%BD%D1%8B%D0%B5-%D1%80%D0%B5%D0%B0%D0%BB%D0%B8%D1%81%D1%82%D0%B8%D1%87%D0%B5%D1%81%D0%BA%D0%B8%D0%B5-%D0%BF%D1%80%D0%BE%D0%B7%D1%80%D0%B0%D1%87%D0%BD%D1%8B%D0%B5-%D1%81%D1%82%D0%B5%D0%BA%D0%BB%D0%B0-%D1%81%D0%BE%D0%BA%D0%B0-1223811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8" name="AutoShape 16" descr="https://thumbs.dreamstime.com/b/%D1%83%D1%81%D1%82%D0%B0%D0%BD%D0%BE%D0%B2%D0%BB%D0%B5%D0%BD%D0%BD%D1%8B%D0%B5-%D1%80%D0%B5%D0%B0%D0%BB%D0%B8%D1%81%D1%82%D0%B8%D1%87%D0%B5%D1%81%D0%BA%D0%B8%D0%B5-%D0%BF%D1%80%D0%BE%D0%B7%D1%80%D0%B0%D1%87%D0%BD%D1%8B%D0%B5-%D1%81%D1%82%D0%B5%D0%BA%D0%BB%D0%B0-%D1%81%D0%BE%D0%BA%D0%B0-1223811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https://flyclipart.com/thumb2/kids-painting-png-10580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flyclipart.com/thumb2/kids-painting-png-10580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7" name="Picture 5" descr="C:\Users\USER\Desktop\kids-painting-png-10580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357430"/>
            <a:ext cx="300039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9" name="Picture 7" descr="C:\Users\USER\Desktop\scale_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000240"/>
            <a:ext cx="264320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8" descr="C:\Users\USER\Desktop\pDM2TvhpGsg.jpg"/>
          <p:cNvPicPr>
            <a:picLocks noChangeAspect="1" noChangeArrowheads="1"/>
          </p:cNvPicPr>
          <p:nvPr/>
        </p:nvPicPr>
        <p:blipFill>
          <a:blip r:embed="rId4"/>
          <a:srcRect l="2034" r="12848"/>
          <a:stretch>
            <a:fillRect/>
          </a:stretch>
        </p:blipFill>
        <p:spPr bwMode="auto">
          <a:xfrm>
            <a:off x="3071802" y="3643314"/>
            <a:ext cx="3214710" cy="25860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 flipH="1">
            <a:off x="3571868" y="785794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«Кто, чем?»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9201117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2"/>
          <p:cNvSpPr txBox="1"/>
          <p:nvPr/>
        </p:nvSpPr>
        <p:spPr>
          <a:xfrm>
            <a:off x="428596" y="285840"/>
            <a:ext cx="8715044" cy="192852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закрепление формы предложного падежа имени </a:t>
            </a:r>
            <a:r>
              <a:rPr lang="ru-RU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существительного.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Расскажи, о </a:t>
            </a:r>
            <a:r>
              <a:rPr lang="ru-RU" sz="20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мечтают мальчики?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endParaRPr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yt3.ggpht.com/a/AATXAJwcIUV9NcDvuK8B8jlpkXyQhLrmNH9tGkVTDA=s900-c-k-c0xffffffff-no-rj-m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69" name="Picture 1" descr="C:\Users\USER\Desktop\мальчик-мечтая-пространство-для-полетов-164564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71678"/>
            <a:ext cx="2438400" cy="2713037"/>
          </a:xfrm>
          <a:prstGeom prst="rect">
            <a:avLst/>
          </a:prstGeom>
          <a:noFill/>
        </p:spPr>
      </p:pic>
      <p:pic>
        <p:nvPicPr>
          <p:cNvPr id="2" name="Picture 2" descr="C:\Users\USER\Desktop\il_570xN.1751277583_dmj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285992"/>
            <a:ext cx="1952100" cy="2510332"/>
          </a:xfrm>
          <a:prstGeom prst="rect">
            <a:avLst/>
          </a:prstGeom>
          <a:noFill/>
        </p:spPr>
      </p:pic>
      <p:pic>
        <p:nvPicPr>
          <p:cNvPr id="7171" name="Picture 3" descr="C:\Users\USER\Desktop\pngtree-children-villain-png-clipart_2904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143116"/>
            <a:ext cx="2099140" cy="2722423"/>
          </a:xfrm>
          <a:prstGeom prst="rect">
            <a:avLst/>
          </a:prstGeom>
          <a:noFill/>
        </p:spPr>
      </p:pic>
      <p:pic>
        <p:nvPicPr>
          <p:cNvPr id="7173" name="Picture 5" descr="C:\Users\USER\Desktop\5456c0d3229c23092a9963381d25f5e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429388" y="2500306"/>
            <a:ext cx="885008" cy="37128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643306" y="500042"/>
            <a:ext cx="1715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«Мечтатели»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9630347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14290"/>
            <a:ext cx="80010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rgbClr val="000000"/>
              </a:solidFill>
              <a:latin typeface="Calibri"/>
            </a:endParaRPr>
          </a:p>
          <a:p>
            <a:pPr algn="ctr"/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«Что </a:t>
            </a:r>
            <a:r>
              <a:rPr lang="ru-RU" sz="20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сказала мама?»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0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чить употреблять форму повелит. наклонения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глаголов.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Мама сказала Вите …</a:t>
            </a:r>
          </a:p>
          <a:p>
            <a:pPr algn="ctr"/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USER\Desktop\hello_html_m751fee61.jpg"/>
          <p:cNvPicPr>
            <a:picLocks noChangeAspect="1" noChangeArrowheads="1"/>
          </p:cNvPicPr>
          <p:nvPr/>
        </p:nvPicPr>
        <p:blipFill>
          <a:blip r:embed="rId2"/>
          <a:srcRect l="-1163" r="53497" b="64583"/>
          <a:stretch>
            <a:fillRect/>
          </a:stretch>
        </p:blipFill>
        <p:spPr bwMode="auto">
          <a:xfrm>
            <a:off x="5929322" y="2714620"/>
            <a:ext cx="2928958" cy="2428892"/>
          </a:xfrm>
          <a:prstGeom prst="rect">
            <a:avLst/>
          </a:prstGeom>
          <a:noFill/>
        </p:spPr>
      </p:pic>
      <p:pic>
        <p:nvPicPr>
          <p:cNvPr id="6148" name="Picture 4" descr="C:\Users\USER\Desktop\hello_html_m751fee61.jpg"/>
          <p:cNvPicPr>
            <a:picLocks noChangeAspect="1" noChangeArrowheads="1"/>
          </p:cNvPicPr>
          <p:nvPr/>
        </p:nvPicPr>
        <p:blipFill>
          <a:blip r:embed="rId2"/>
          <a:srcRect l="74405" b="63541"/>
          <a:stretch>
            <a:fillRect/>
          </a:stretch>
        </p:blipFill>
        <p:spPr bwMode="auto">
          <a:xfrm>
            <a:off x="4357686" y="2571744"/>
            <a:ext cx="1572768" cy="2500330"/>
          </a:xfrm>
          <a:prstGeom prst="rect">
            <a:avLst/>
          </a:prstGeom>
          <a:noFill/>
        </p:spPr>
      </p:pic>
      <p:pic>
        <p:nvPicPr>
          <p:cNvPr id="6149" name="Picture 5" descr="C:\Users\USER\Desktop\hello_html_m751fee61.jpg"/>
          <p:cNvPicPr>
            <a:picLocks noChangeAspect="1" noChangeArrowheads="1"/>
          </p:cNvPicPr>
          <p:nvPr/>
        </p:nvPicPr>
        <p:blipFill>
          <a:blip r:embed="rId2"/>
          <a:srcRect l="1172" t="35417" r="70926" b="31250"/>
          <a:stretch>
            <a:fillRect/>
          </a:stretch>
        </p:blipFill>
        <p:spPr bwMode="auto">
          <a:xfrm>
            <a:off x="2571736" y="2643182"/>
            <a:ext cx="1821669" cy="2428892"/>
          </a:xfrm>
          <a:prstGeom prst="rect">
            <a:avLst/>
          </a:prstGeom>
          <a:noFill/>
        </p:spPr>
      </p:pic>
      <p:pic>
        <p:nvPicPr>
          <p:cNvPr id="6150" name="Picture 6" descr="C:\Users\USER\Desktop\scale_1200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57364"/>
            <a:ext cx="2678910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https://ds03.infourok.ru/uploads/ex/01d8/0004f75f-88bb4dbe/img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714356"/>
            <a:ext cx="70723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Посчитай-ка?»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
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 Учить согласовывать числительные с существительными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Скажи, сколько?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USER\Desktop\2555915837.jpg"/>
          <p:cNvPicPr>
            <a:picLocks noChangeAspect="1" noChangeArrowheads="1"/>
          </p:cNvPicPr>
          <p:nvPr/>
        </p:nvPicPr>
        <p:blipFill>
          <a:blip r:embed="rId2"/>
          <a:srcRect l="1250" r="66250" b="34551"/>
          <a:stretch>
            <a:fillRect/>
          </a:stretch>
        </p:blipFill>
        <p:spPr bwMode="auto">
          <a:xfrm>
            <a:off x="785786" y="2714620"/>
            <a:ext cx="1857388" cy="2643206"/>
          </a:xfrm>
          <a:prstGeom prst="rect">
            <a:avLst/>
          </a:prstGeom>
          <a:noFill/>
        </p:spPr>
      </p:pic>
      <p:pic>
        <p:nvPicPr>
          <p:cNvPr id="5122" name="Picture 2" descr="C:\Users\USER\Desktop\2555915832.jpg"/>
          <p:cNvPicPr>
            <a:picLocks noChangeAspect="1" noChangeArrowheads="1"/>
          </p:cNvPicPr>
          <p:nvPr/>
        </p:nvPicPr>
        <p:blipFill>
          <a:blip r:embed="rId3"/>
          <a:srcRect l="65812" b="35011"/>
          <a:stretch>
            <a:fillRect/>
          </a:stretch>
        </p:blipFill>
        <p:spPr bwMode="auto">
          <a:xfrm>
            <a:off x="6500826" y="2714620"/>
            <a:ext cx="1966886" cy="2643206"/>
          </a:xfrm>
          <a:prstGeom prst="rect">
            <a:avLst/>
          </a:prstGeom>
          <a:noFill/>
        </p:spPr>
      </p:pic>
      <p:pic>
        <p:nvPicPr>
          <p:cNvPr id="7" name="Picture 1" descr="C:\Users\USER\Desktop\2555915837.jpg"/>
          <p:cNvPicPr>
            <a:picLocks noChangeAspect="1" noChangeArrowheads="1"/>
          </p:cNvPicPr>
          <p:nvPr/>
        </p:nvPicPr>
        <p:blipFill>
          <a:blip r:embed="rId2"/>
          <a:srcRect l="33750" r="33750" b="34551"/>
          <a:stretch>
            <a:fillRect/>
          </a:stretch>
        </p:blipFill>
        <p:spPr bwMode="auto">
          <a:xfrm>
            <a:off x="2714612" y="2714620"/>
            <a:ext cx="1857388" cy="2643206"/>
          </a:xfrm>
          <a:prstGeom prst="rect">
            <a:avLst/>
          </a:prstGeom>
          <a:noFill/>
        </p:spPr>
      </p:pic>
      <p:pic>
        <p:nvPicPr>
          <p:cNvPr id="8" name="Picture 1" descr="C:\Users\USER\Desktop\2555915837.jpg"/>
          <p:cNvPicPr>
            <a:picLocks noChangeAspect="1" noChangeArrowheads="1"/>
          </p:cNvPicPr>
          <p:nvPr/>
        </p:nvPicPr>
        <p:blipFill>
          <a:blip r:embed="rId2"/>
          <a:srcRect l="33750" t="65449" r="33750"/>
          <a:stretch>
            <a:fillRect/>
          </a:stretch>
        </p:blipFill>
        <p:spPr bwMode="auto">
          <a:xfrm>
            <a:off x="4572000" y="4071942"/>
            <a:ext cx="1857388" cy="1395394"/>
          </a:xfrm>
          <a:prstGeom prst="rect">
            <a:avLst/>
          </a:prstGeom>
          <a:noFill/>
        </p:spPr>
      </p:pic>
      <p:pic>
        <p:nvPicPr>
          <p:cNvPr id="9" name="Picture 1" descr="C:\Users\USER\Desktop\2555915837.jpg"/>
          <p:cNvPicPr>
            <a:picLocks noChangeAspect="1" noChangeArrowheads="1"/>
          </p:cNvPicPr>
          <p:nvPr/>
        </p:nvPicPr>
        <p:blipFill>
          <a:blip r:embed="rId2"/>
          <a:srcRect l="1250" t="65449" r="66417"/>
          <a:stretch>
            <a:fillRect/>
          </a:stretch>
        </p:blipFill>
        <p:spPr bwMode="auto">
          <a:xfrm>
            <a:off x="4572000" y="2714620"/>
            <a:ext cx="1857388" cy="1402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e7.pngegg.com/pngimages/528/500/png-clipart-clash-of-clans-giant-character-clash-of-clans-clash-royale-giant-clash-of-clans-s-game-han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2286016" cy="3429024"/>
          </a:xfrm>
          <a:prstGeom prst="rect">
            <a:avLst/>
          </a:prstGeom>
          <a:noFill/>
        </p:spPr>
      </p:pic>
      <p:pic>
        <p:nvPicPr>
          <p:cNvPr id="1030" name="Picture 6" descr="https://e7.pngegg.com/pngimages/269/597/png-clipart-dwarf-dwarf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857760"/>
            <a:ext cx="1987533" cy="1441417"/>
          </a:xfrm>
          <a:prstGeom prst="rect">
            <a:avLst/>
          </a:prstGeom>
          <a:noFill/>
        </p:spPr>
      </p:pic>
      <p:sp>
        <p:nvSpPr>
          <p:cNvPr id="1032" name="AutoShape 8" descr="https://img2.freepng.ru/20190219/xh/kisspng-clip-art-chair-table-furniture-vector-graphics-home-5c6c06d53cab61.64442495155058350924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s://w7.pngwing.com/pngs/668/864/png-transparent-table-chair-chair-angle-furniture-rectang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2000240"/>
            <a:ext cx="1428760" cy="1877967"/>
          </a:xfrm>
          <a:prstGeom prst="rect">
            <a:avLst/>
          </a:prstGeom>
          <a:noFill/>
        </p:spPr>
      </p:pic>
      <p:pic>
        <p:nvPicPr>
          <p:cNvPr id="7" name="Picture 10" descr="https://w7.pngwing.com/pngs/668/864/png-transparent-table-chair-chair-angle-furniture-rectangl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72" y="5429264"/>
            <a:ext cx="785818" cy="1000132"/>
          </a:xfrm>
          <a:prstGeom prst="rect">
            <a:avLst/>
          </a:prstGeom>
          <a:noFill/>
        </p:spPr>
      </p:pic>
      <p:pic>
        <p:nvPicPr>
          <p:cNvPr id="1036" name="Picture 12" descr="https://png-library.net/new_gallery/148-1483074_-round-wood-table-house-clipart-cartoon-pic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2285992"/>
            <a:ext cx="1701781" cy="1671597"/>
          </a:xfrm>
          <a:prstGeom prst="rect">
            <a:avLst/>
          </a:prstGeom>
          <a:noFill/>
        </p:spPr>
      </p:pic>
      <p:pic>
        <p:nvPicPr>
          <p:cNvPr id="9" name="Picture 12" descr="https://png-library.net/new_gallery/148-1483074_-round-wood-table-house-clipart-cartoon-pics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0694" y="5429264"/>
            <a:ext cx="1071570" cy="1071570"/>
          </a:xfrm>
          <a:prstGeom prst="rect">
            <a:avLst/>
          </a:prstGeom>
          <a:noFill/>
        </p:spPr>
      </p:pic>
      <p:pic>
        <p:nvPicPr>
          <p:cNvPr id="1040" name="Picture 16" descr="https://thumbs.dreamstime.com/b/%D0%B5%D1%80%D0%B5%D0%B2%D1%8F%D0%BD%D0%BD%D0%BE%D0%B5-%D0%BE%D0%B6%D0%BA%D0%B8-%D0%BF%D1%80%D0%B5-%D0%BF%D0%BE%D1%81%D1%8B-%D0%BA%D0%B8-%D0%B1%D0%B5-%D0%BE%D0%B5-6991299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240078">
            <a:off x="5659014" y="2481794"/>
            <a:ext cx="2036700" cy="973797"/>
          </a:xfrm>
          <a:prstGeom prst="rect">
            <a:avLst/>
          </a:prstGeom>
          <a:noFill/>
        </p:spPr>
      </p:pic>
      <p:pic>
        <p:nvPicPr>
          <p:cNvPr id="14" name="Picture 16" descr="https://thumbs.dreamstime.com/b/%D0%B5%D1%80%D0%B5%D0%B2%D1%8F%D0%BD%D0%BD%D0%BE%D0%B5-%D0%BE%D0%B6%D0%BA%D0%B8-%D0%BF%D1%80%D0%B5-%D0%BF%D0%BE%D1%81%D1%8B-%D0%BA%D0%B8-%D0%B1%D0%B5-%D0%BE%D0%B5-6991299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29454" y="5357826"/>
            <a:ext cx="714380" cy="928693"/>
          </a:xfrm>
          <a:prstGeom prst="rect">
            <a:avLst/>
          </a:prstGeom>
          <a:noFill/>
        </p:spPr>
      </p:pic>
      <p:cxnSp>
        <p:nvCxnSpPr>
          <p:cNvPr id="16" name="Прямая со стрелкой 15"/>
          <p:cNvCxnSpPr/>
          <p:nvPr/>
        </p:nvCxnSpPr>
        <p:spPr>
          <a:xfrm>
            <a:off x="2786050" y="2714620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786050" y="5572140"/>
            <a:ext cx="221457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857488" y="357166"/>
            <a:ext cx="585791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«Гном и великан»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
</a:t>
            </a:r>
            <a:r>
              <a:rPr lang="ru-RU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Цель:поз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</a:rPr>
              <a:t>накомить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 детей со словообразованием суффиксальным способом. 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-У великана большие предметы, а у гнома маленькие. Назови их.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785794"/>
            <a:ext cx="368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Относительные прилагательные</a:t>
            </a:r>
            <a:endParaRPr lang="ru-RU" dirty="0"/>
          </a:p>
        </p:txBody>
      </p:sp>
      <p:sp>
        <p:nvSpPr>
          <p:cNvPr id="34818" name="AutoShape 2" descr="https://i.pinimg.com/736x/5c/b4/bd/5cb4bdcbcc4ea8ff4274e57e776c898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19" name="Picture 3" descr="C:\Users\USER\Desktop\5cb4bdcbcc4ea8ff4274e57e776c89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3214710" cy="4357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AutoShape 8" descr="https://img2.freepng.ru/20190219/xh/kisspng-clip-art-chair-table-furniture-vector-graphics-home-5c6c06d53cab61.64442495155058350924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99592" y="357166"/>
            <a:ext cx="7815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«Кто что делает?»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
</a:t>
            </a:r>
            <a:r>
              <a:rPr lang="ru-RU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Цель:поз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</a:rPr>
              <a:t>накомить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 детей со словообразованием префиксальным способом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Посмотри на картинки. Назови, кто что делает.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https://img2.freepng.ru/20180317/vkq/kisspng-orange-juice-tomato-juice-fizzy-drinks-apple-juice-various-juices-picture-5aad9bd1afedc4.906364621521327057720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thumbs.dreamstime.com/b/%D1%83%D1%81%D1%82%D0%B0%D0%BD%D0%BE%D0%B2%D0%BB%D0%B5%D0%BD%D0%BD%D1%8B%D0%B5-%D1%80%D0%B5%D0%B0%D0%BB%D0%B8%D1%81%D1%82%D0%B8%D1%87%D0%B5%D1%81%D0%BA%D0%B8%D0%B5-%D0%BF%D1%80%D0%BE%D0%B7%D1%80%D0%B0%D1%87%D0%BD%D1%8B%D0%B5-%D1%81%D1%82%D0%B5%D0%BA%D0%BB%D0%B0-%D1%81%D0%BE%D0%BA%D0%B0-1223811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" name="Picture 1" descr="C:\Users\USER\Desktop\img19.jpg"/>
          <p:cNvPicPr>
            <a:picLocks noChangeAspect="1" noChangeArrowheads="1"/>
          </p:cNvPicPr>
          <p:nvPr/>
        </p:nvPicPr>
        <p:blipFill>
          <a:blip r:embed="rId2"/>
          <a:srcRect l="50000" t="27083" r="14844"/>
          <a:stretch>
            <a:fillRect/>
          </a:stretch>
        </p:blipFill>
        <p:spPr bwMode="auto">
          <a:xfrm>
            <a:off x="857224" y="1428736"/>
            <a:ext cx="3214710" cy="50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C:\Users\USER\Desktop\slide-23.jpg"/>
          <p:cNvPicPr>
            <a:picLocks noChangeAspect="1" noChangeArrowheads="1"/>
          </p:cNvPicPr>
          <p:nvPr/>
        </p:nvPicPr>
        <p:blipFill>
          <a:blip r:embed="rId3"/>
          <a:srcRect l="72888" t="50000" r="1934" b="5085"/>
          <a:stretch>
            <a:fillRect/>
          </a:stretch>
        </p:blipFill>
        <p:spPr bwMode="auto">
          <a:xfrm>
            <a:off x="4643438" y="1285860"/>
            <a:ext cx="278608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USER\Desktop\slide-23.jpg"/>
          <p:cNvPicPr>
            <a:picLocks noChangeAspect="1" noChangeArrowheads="1"/>
          </p:cNvPicPr>
          <p:nvPr/>
        </p:nvPicPr>
        <p:blipFill>
          <a:blip r:embed="rId3"/>
          <a:srcRect l="45422" t="50000" r="26120" b="5085"/>
          <a:stretch>
            <a:fillRect/>
          </a:stretch>
        </p:blipFill>
        <p:spPr bwMode="auto">
          <a:xfrm>
            <a:off x="4643438" y="3786190"/>
            <a:ext cx="2815368" cy="2490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86787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700808"/>
            <a:ext cx="799288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/>
              <a:t>Грамматический строй</a:t>
            </a:r>
            <a:r>
              <a:rPr lang="ru-RU" sz="2800" u="sng" dirty="0"/>
              <a:t> </a:t>
            </a:r>
            <a:r>
              <a:rPr lang="ru-RU" sz="2800" dirty="0"/>
              <a:t>– это система взаимодействия слов между собой в словосочетаниях и предложениях. </a:t>
            </a:r>
          </a:p>
          <a:p>
            <a:pPr algn="ctr"/>
            <a:r>
              <a:rPr lang="ru-RU" sz="2800" dirty="0"/>
              <a:t>Развитие грамматического строя речи у детей с ОНР – одна из основных задач коррекционного обучения и воспитания детей.</a:t>
            </a:r>
          </a:p>
          <a:p>
            <a:pPr algn="ctr"/>
            <a:endParaRPr lang="ru-RU" sz="28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8124404"/>
      </p:ext>
    </p:extLst>
  </p:cSld>
  <p:clrMapOvr>
    <a:masterClrMapping/>
  </p:clrMapOvr>
  <p:transition spd="slow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28" y="428604"/>
            <a:ext cx="60722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«Соня рисует»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
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продолжать учить детей  составлению простых распространенных предложений. </a:t>
            </a:r>
            <a:endParaRPr lang="ru-RU" u="sng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-Что (кого) 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нарисовала Соня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30724" name="Picture 4" descr="https://fs00.infourok.ru/images/doc/101/120352/img10.jpg"/>
          <p:cNvPicPr>
            <a:picLocks noChangeAspect="1" noChangeArrowheads="1"/>
          </p:cNvPicPr>
          <p:nvPr/>
        </p:nvPicPr>
        <p:blipFill>
          <a:blip r:embed="rId2"/>
          <a:srcRect t="10769"/>
          <a:stretch>
            <a:fillRect/>
          </a:stretch>
        </p:blipFill>
        <p:spPr bwMode="auto">
          <a:xfrm>
            <a:off x="1071538" y="1857364"/>
            <a:ext cx="7072362" cy="4143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0731" y="1772816"/>
            <a:ext cx="799288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Teddy Bear" panose="02000600000000000000" pitchFamily="2" charset="0"/>
              </a:rPr>
              <a:t>Спасибо за внимание!</a:t>
            </a:r>
          </a:p>
          <a:p>
            <a:endParaRPr lang="ru-RU" sz="3200" b="1" dirty="0">
              <a:solidFill>
                <a:srgbClr val="00B0F0"/>
              </a:solidFill>
              <a:latin typeface="Calibri"/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9753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76262"/>
            <a:ext cx="770485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FF0000"/>
                </a:solidFill>
              </a:rPr>
              <a:t>При ОНР формирование грамматического строя речи происходит с большими трудностями.</a:t>
            </a:r>
          </a:p>
          <a:p>
            <a:pPr algn="ctr"/>
            <a:endParaRPr lang="ru-RU" dirty="0"/>
          </a:p>
          <a:p>
            <a:pPr algn="just"/>
            <a:r>
              <a:rPr lang="ru-RU" sz="2000" b="1" dirty="0"/>
              <a:t>II уровень речевого развития</a:t>
            </a:r>
            <a:r>
              <a:rPr lang="ru-RU" sz="2000" b="1" dirty="0">
                <a:solidFill>
                  <a:srgbClr val="0070C0"/>
                </a:solidFill>
              </a:rPr>
              <a:t> </a:t>
            </a:r>
            <a:r>
              <a:rPr lang="ru-RU" sz="2000" dirty="0"/>
              <a:t>характеризуется возросшей речевой активностью ребенка. Общение осуществляется посредством постоянного, хотя всё ещё искаженного и ограниченного запаса общеупотребительных слов. Дети пользуются только простыми предложениями состоящими из 2–3, редко 4 слов. Словарный запас значительно отстает от возрастной нормы: выявляется незнание многих слов, обозначающих части тела, одежды, мебели, профессий. Нередко дети заменяют слова другими близкими по смыслу. Навыками словообразования они практически не владеют. Отмечаются грубые ошибки в употреблении ряда грамматических конструкций: · смешение падежных форм; · ошибки в употреблении существительных мужского и женского рода; · отсутствие согласования прилагательных и числительных с существительными</a:t>
            </a:r>
            <a:r>
              <a:rPr lang="ru-RU" dirty="0"/>
              <a:t>. 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9966920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9694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u="sng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процессе формирования и развития грамматического строя речи у детей необходимо вести работу по следующим направлениям:</a:t>
            </a:r>
          </a:p>
          <a:p>
            <a:pPr fontAlgn="t"/>
            <a:endParaRPr lang="ru-RU" dirty="0"/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формирование предложно-падежных конструкций с использованием предлогов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В, НА, ПОД, ЗА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образовывание и употребление имен существительных в форме  мн. числа в именительном и родительном падежах; 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употребление имен существительных  в косвенных падежах; 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образование и употребление формы повелительного наклонения глаголов;</a:t>
            </a:r>
            <a:b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согласовывание имен числительных и прилагательных с именами существительными;</a:t>
            </a:r>
            <a:endParaRPr lang="ru-RU" sz="2200" b="1" dirty="0">
              <a:solidFill>
                <a:prstClr val="black"/>
              </a:solidFill>
            </a:endParaRPr>
          </a:p>
          <a:p>
            <a:pPr marL="285750" lvl="0" indent="-285750" fontAlgn="t">
              <a:buFont typeface="Arial" panose="020B0604020202020204" pitchFamily="34" charset="0"/>
              <a:buChar char="•"/>
              <a:defRPr/>
            </a:pP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словообразование  приставочным и суффиксальным способами;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  <a:defRPr/>
            </a:pP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простых распространенные предложений.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36836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700808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Teddy Bear" panose="02000600000000000000" pitchFamily="2" charset="0"/>
              </a:rPr>
              <a:t>Дидактические игры и упражнения, 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eddy Bear" panose="02000600000000000000" pitchFamily="2" charset="0"/>
              </a:rPr>
              <a:t>способствующие формированию и развитию грамматического строя речи </a:t>
            </a:r>
          </a:p>
          <a:p>
            <a:pPr algn="ctr"/>
            <a:r>
              <a:rPr lang="ru-RU" sz="2800" b="1" dirty="0">
                <a:solidFill>
                  <a:srgbClr val="00B050"/>
                </a:solidFill>
                <a:latin typeface="Teddy Bear" panose="02000600000000000000" pitchFamily="2" charset="0"/>
              </a:rPr>
              <a:t>у детей с речевой патологией</a:t>
            </a:r>
          </a:p>
        </p:txBody>
      </p:sp>
    </p:spTree>
    <p:extLst>
      <p:ext uri="{BB962C8B-B14F-4D97-AF65-F5344CB8AC3E}">
        <p14:creationId xmlns:p14="http://schemas.microsoft.com/office/powerpoint/2010/main" xmlns="" val="4004523863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46059"/>
            <a:ext cx="807705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«Покажи, где гусеница?»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формирование навыка понимания предлогов  НА,  ПОД,  ЗА, В.</a:t>
            </a:r>
            <a:endParaRPr lang="ru-RU" sz="2000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Покажи, где гусеница находится  ЗА грибом?</a:t>
            </a:r>
            <a:endParaRPr lang="ru-RU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/>
        </p:blipFill>
        <p:spPr>
          <a:xfrm>
            <a:off x="664379" y="1630944"/>
            <a:ext cx="2774682" cy="2431524"/>
          </a:xfrm>
          <a:prstGeom prst="rect">
            <a:avLst/>
          </a:prstGeom>
          <a:ln w="9360">
            <a:noFill/>
          </a:ln>
        </p:spPr>
      </p:pic>
      <p:pic>
        <p:nvPicPr>
          <p:cNvPr id="4" name="Picture 2"/>
          <p:cNvPicPr/>
          <p:nvPr/>
        </p:nvPicPr>
        <p:blipFill>
          <a:blip r:embed="rId3"/>
          <a:stretch/>
        </p:blipFill>
        <p:spPr>
          <a:xfrm>
            <a:off x="1115615" y="3717032"/>
            <a:ext cx="2082003" cy="2431524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/>
          <p:cNvPicPr/>
          <p:nvPr/>
        </p:nvPicPr>
        <p:blipFill>
          <a:blip r:embed="rId4"/>
          <a:stretch/>
        </p:blipFill>
        <p:spPr>
          <a:xfrm>
            <a:off x="4572000" y="3699084"/>
            <a:ext cx="2520280" cy="2431523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2"/>
          <p:cNvPicPr/>
          <p:nvPr/>
        </p:nvPicPr>
        <p:blipFill rotWithShape="1">
          <a:blip r:embed="rId5"/>
          <a:srcRect t="15964"/>
          <a:stretch/>
        </p:blipFill>
        <p:spPr>
          <a:xfrm>
            <a:off x="4498360" y="1844824"/>
            <a:ext cx="2665928" cy="2043354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46059"/>
            <a:ext cx="807705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«Скажи, где гусеница?»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формирование навыка употребление предложно-падежных конструкций с предлогами  НА,  ПОД,  ЗА, В.</a:t>
            </a:r>
            <a:endParaRPr lang="ru-RU" sz="2000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Скажи, где гусеница?</a:t>
            </a:r>
            <a:endParaRPr lang="ru-RU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/>
          <p:nvPr/>
        </p:nvPicPr>
        <p:blipFill rotWithShape="1">
          <a:blip r:embed="rId2"/>
          <a:srcRect t="8796" b="7167"/>
          <a:stretch/>
        </p:blipFill>
        <p:spPr>
          <a:xfrm>
            <a:off x="714348" y="1928802"/>
            <a:ext cx="2774682" cy="2043354"/>
          </a:xfrm>
          <a:prstGeom prst="rect">
            <a:avLst/>
          </a:prstGeom>
          <a:ln w="9360">
            <a:noFill/>
          </a:ln>
        </p:spPr>
      </p:pic>
      <p:pic>
        <p:nvPicPr>
          <p:cNvPr id="4" name="Picture 2"/>
          <p:cNvPicPr/>
          <p:nvPr/>
        </p:nvPicPr>
        <p:blipFill>
          <a:blip r:embed="rId3"/>
          <a:stretch/>
        </p:blipFill>
        <p:spPr>
          <a:xfrm>
            <a:off x="1285852" y="3786190"/>
            <a:ext cx="2082003" cy="2431524"/>
          </a:xfrm>
          <a:prstGeom prst="rect">
            <a:avLst/>
          </a:prstGeom>
          <a:ln w="9360">
            <a:noFill/>
          </a:ln>
        </p:spPr>
      </p:pic>
      <p:pic>
        <p:nvPicPr>
          <p:cNvPr id="5" name="Picture 2"/>
          <p:cNvPicPr/>
          <p:nvPr/>
        </p:nvPicPr>
        <p:blipFill>
          <a:blip r:embed="rId4"/>
          <a:stretch/>
        </p:blipFill>
        <p:spPr>
          <a:xfrm>
            <a:off x="5000628" y="3714752"/>
            <a:ext cx="2520280" cy="2431523"/>
          </a:xfrm>
          <a:prstGeom prst="rect">
            <a:avLst/>
          </a:prstGeom>
          <a:ln w="9360">
            <a:noFill/>
          </a:ln>
        </p:spPr>
      </p:pic>
      <p:pic>
        <p:nvPicPr>
          <p:cNvPr id="6" name="Picture 2"/>
          <p:cNvPicPr/>
          <p:nvPr/>
        </p:nvPicPr>
        <p:blipFill rotWithShape="1">
          <a:blip r:embed="rId5"/>
          <a:srcRect t="15964"/>
          <a:stretch/>
        </p:blipFill>
        <p:spPr>
          <a:xfrm>
            <a:off x="4572000" y="1857364"/>
            <a:ext cx="2665928" cy="2043354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xmlns="" val="2895395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sun9-46.userapi.com/Ck2mhkZQE1TXZTaEw4MbvmYPGZ97FoNUhUOR7Q/jdQ_qwj0KJ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14818"/>
            <a:ext cx="2331576" cy="2111344"/>
          </a:xfrm>
          <a:prstGeom prst="rect">
            <a:avLst/>
          </a:prstGeom>
          <a:noFill/>
        </p:spPr>
      </p:pic>
      <p:pic>
        <p:nvPicPr>
          <p:cNvPr id="3" name="Picture 2" descr="https://sun9-46.userapi.com/Ck2mhkZQE1TXZTaEw4MbvmYPGZ97FoNUhUOR7Q/jdQ_qwj0KJ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929066"/>
            <a:ext cx="2331576" cy="2111344"/>
          </a:xfrm>
          <a:prstGeom prst="rect">
            <a:avLst/>
          </a:prstGeom>
          <a:noFill/>
        </p:spPr>
      </p:pic>
      <p:pic>
        <p:nvPicPr>
          <p:cNvPr id="4" name="Picture 2" descr="https://sun9-46.userapi.com/Ck2mhkZQE1TXZTaEw4MbvmYPGZ97FoNUhUOR7Q/jdQ_qwj0KJ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071942"/>
            <a:ext cx="2331576" cy="2111344"/>
          </a:xfrm>
          <a:prstGeom prst="rect">
            <a:avLst/>
          </a:prstGeom>
          <a:noFill/>
        </p:spPr>
      </p:pic>
      <p:pic>
        <p:nvPicPr>
          <p:cNvPr id="38916" name="Picture 4" descr="https://ds04.infourok.ru/uploads/ex/0d63/0006feba-d31f3821/hello_html_208075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857628"/>
            <a:ext cx="857256" cy="785817"/>
          </a:xfrm>
          <a:prstGeom prst="rect">
            <a:avLst/>
          </a:prstGeom>
          <a:noFill/>
        </p:spPr>
      </p:pic>
      <p:pic>
        <p:nvPicPr>
          <p:cNvPr id="11" name="Picture 4" descr="https://ds04.infourok.ru/uploads/ex/0d63/0006feba-d31f3821/hello_html_208075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929066"/>
            <a:ext cx="857256" cy="785817"/>
          </a:xfrm>
          <a:prstGeom prst="rect">
            <a:avLst/>
          </a:prstGeom>
          <a:noFill/>
        </p:spPr>
      </p:pic>
      <p:pic>
        <p:nvPicPr>
          <p:cNvPr id="13" name="Picture 4" descr="https://ds04.infourok.ru/uploads/ex/0d63/0006feba-d31f3821/hello_html_208075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214818"/>
            <a:ext cx="857256" cy="785817"/>
          </a:xfrm>
          <a:prstGeom prst="rect">
            <a:avLst/>
          </a:prstGeom>
          <a:noFill/>
        </p:spPr>
      </p:pic>
      <p:pic>
        <p:nvPicPr>
          <p:cNvPr id="14" name="Picture 4" descr="https://ds04.infourok.ru/uploads/ex/0d63/0006feba-d31f3821/hello_html_208075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3643314"/>
            <a:ext cx="857256" cy="785817"/>
          </a:xfrm>
          <a:prstGeom prst="rect">
            <a:avLst/>
          </a:prstGeom>
          <a:noFill/>
        </p:spPr>
      </p:pic>
      <p:pic>
        <p:nvPicPr>
          <p:cNvPr id="15" name="Picture 4" descr="https://ds04.infourok.ru/uploads/ex/0d63/0006feba-d31f3821/hello_html_208075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3643314"/>
            <a:ext cx="857256" cy="785817"/>
          </a:xfrm>
          <a:prstGeom prst="rect">
            <a:avLst/>
          </a:prstGeom>
          <a:noFill/>
        </p:spPr>
      </p:pic>
      <p:pic>
        <p:nvPicPr>
          <p:cNvPr id="16" name="Picture 4" descr="https://ds04.infourok.ru/uploads/ex/0d63/0006feba-d31f3821/hello_html_208075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4000504"/>
            <a:ext cx="857256" cy="785817"/>
          </a:xfrm>
          <a:prstGeom prst="rect">
            <a:avLst/>
          </a:prstGeom>
          <a:noFill/>
        </p:spPr>
      </p:pic>
      <p:pic>
        <p:nvPicPr>
          <p:cNvPr id="17" name="Picture 4" descr="https://ds04.infourok.ru/uploads/ex/0d63/0006feba-d31f3821/hello_html_208075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929066"/>
            <a:ext cx="857256" cy="785817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3566453" y="471524"/>
            <a:ext cx="23682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000" b="1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r>
              <a:rPr lang="en-US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000" b="1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</a:t>
            </a:r>
            <a:r>
              <a:rPr lang="en-US" sz="2000" b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28662" y="1000108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образование и употребление</a:t>
            </a:r>
            <a:r>
              <a:rPr lang="en-US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имен </a:t>
            </a:r>
            <a:r>
              <a:rPr lang="en-US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существительны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 в форме</a:t>
            </a:r>
            <a:r>
              <a:rPr lang="en-US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множественного</a:t>
            </a:r>
            <a:r>
              <a:rPr lang="en-US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числа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именительном и родительном падежах.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-Посмотри и скажи, что несет ежик?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0" y="714356"/>
            <a:ext cx="8658000" cy="71438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Calibri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«Что без чего?»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закрепление формы родительного падежа  имени существительного</a:t>
            </a:r>
            <a:r>
              <a:rPr lang="ru-RU" sz="24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endParaRPr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1" name="Picture 2"/>
          <p:cNvPicPr/>
          <p:nvPr/>
        </p:nvPicPr>
        <p:blipFill>
          <a:blip r:embed="rId2"/>
          <a:stretch/>
        </p:blipFill>
        <p:spPr>
          <a:xfrm rot="20919600">
            <a:off x="856992" y="2318562"/>
            <a:ext cx="1213920" cy="1571400"/>
          </a:xfrm>
          <a:prstGeom prst="rect">
            <a:avLst/>
          </a:prstGeom>
          <a:ln w="9360">
            <a:noFill/>
          </a:ln>
        </p:spPr>
      </p:pic>
      <p:pic>
        <p:nvPicPr>
          <p:cNvPr id="122" name="Picture 4"/>
          <p:cNvPicPr/>
          <p:nvPr/>
        </p:nvPicPr>
        <p:blipFill>
          <a:blip r:embed="rId3"/>
          <a:stretch/>
        </p:blipFill>
        <p:spPr>
          <a:xfrm>
            <a:off x="3428992" y="2928934"/>
            <a:ext cx="1238040" cy="1699920"/>
          </a:xfrm>
          <a:prstGeom prst="rect">
            <a:avLst/>
          </a:prstGeom>
          <a:ln w="9360">
            <a:noFill/>
          </a:ln>
        </p:spPr>
      </p:pic>
      <p:pic>
        <p:nvPicPr>
          <p:cNvPr id="123" name="Picture 5"/>
          <p:cNvPicPr/>
          <p:nvPr/>
        </p:nvPicPr>
        <p:blipFill>
          <a:blip r:embed="rId4"/>
          <a:stretch/>
        </p:blipFill>
        <p:spPr>
          <a:xfrm>
            <a:off x="5429256" y="4643446"/>
            <a:ext cx="2228400" cy="1409400"/>
          </a:xfrm>
          <a:prstGeom prst="rect">
            <a:avLst/>
          </a:prstGeom>
          <a:ln w="9360">
            <a:noFill/>
          </a:ln>
        </p:spPr>
      </p:pic>
      <p:pic>
        <p:nvPicPr>
          <p:cNvPr id="124" name="Picture 6"/>
          <p:cNvPicPr/>
          <p:nvPr/>
        </p:nvPicPr>
        <p:blipFill>
          <a:blip r:embed="rId5"/>
          <a:srcRect l="12905" r="14749" b="5202"/>
          <a:stretch/>
        </p:blipFill>
        <p:spPr>
          <a:xfrm>
            <a:off x="1000100" y="4143380"/>
            <a:ext cx="1412640" cy="1961640"/>
          </a:xfrm>
          <a:prstGeom prst="rect">
            <a:avLst/>
          </a:prstGeom>
          <a:ln w="9360">
            <a:noFill/>
          </a:ln>
        </p:spPr>
      </p:pic>
      <p:pic>
        <p:nvPicPr>
          <p:cNvPr id="125" name="Picture 3"/>
          <p:cNvPicPr/>
          <p:nvPr/>
        </p:nvPicPr>
        <p:blipFill>
          <a:blip r:embed="rId6"/>
          <a:srcRect l="634750" r="190250" b="1015750"/>
          <a:stretch/>
        </p:blipFill>
        <p:spPr>
          <a:xfrm>
            <a:off x="4429124" y="1428736"/>
            <a:ext cx="2285640" cy="1928564"/>
          </a:xfrm>
          <a:prstGeom prst="rect">
            <a:avLst/>
          </a:prstGeom>
          <a:ln w="9360">
            <a:noFill/>
          </a:ln>
        </p:spPr>
      </p:pic>
      <p:sp>
        <p:nvSpPr>
          <p:cNvPr id="126" name="CustomShape 2"/>
          <p:cNvSpPr/>
          <p:nvPr/>
        </p:nvSpPr>
        <p:spPr>
          <a:xfrm>
            <a:off x="0" y="1571612"/>
            <a:ext cx="8857800" cy="1071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П</a:t>
            </a:r>
            <a:r>
              <a:rPr lang="en-US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осмотр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картинки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Скажи, без чего шар (дом, машина и т.д.)?</a:t>
            </a:r>
            <a:endParaRPr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avatars.mds.yandex.net/i?id=d5048b6ca3833b038db54c36295401c3-5294324-images-thumbs&amp;n=13&amp;exp=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2000240"/>
            <a:ext cx="3119431" cy="24050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57629687"/>
      </p:ext>
    </p:extLst>
  </p:cSld>
  <p:clrMapOvr>
    <a:masterClrMapping/>
  </p:clrMapOvr>
  <p:transition spd="slow"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1277</TotalTime>
  <Words>214</Words>
  <Application>Microsoft Office PowerPoint</Application>
  <PresentationFormat>Экран (4:3)</PresentationFormat>
  <Paragraphs>64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131</cp:revision>
  <dcterms:created xsi:type="dcterms:W3CDTF">2013-08-25T16:42:31Z</dcterms:created>
  <dcterms:modified xsi:type="dcterms:W3CDTF">2022-02-08T06:56:09Z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2727476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D5.1.3</vt:lpwstr>
  </property>
</Properties>
</file>