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718" r:id="rId2"/>
    <p:sldId id="719" r:id="rId3"/>
    <p:sldId id="570" r:id="rId4"/>
    <p:sldId id="646" r:id="rId5"/>
    <p:sldId id="647" r:id="rId6"/>
    <p:sldId id="645" r:id="rId7"/>
    <p:sldId id="727" r:id="rId8"/>
    <p:sldId id="644" r:id="rId9"/>
    <p:sldId id="643" r:id="rId10"/>
    <p:sldId id="561" r:id="rId11"/>
    <p:sldId id="573" r:id="rId12"/>
    <p:sldId id="574" r:id="rId13"/>
    <p:sldId id="575" r:id="rId14"/>
    <p:sldId id="720" r:id="rId15"/>
    <p:sldId id="649" r:id="rId16"/>
    <p:sldId id="728" r:id="rId17"/>
  </p:sldIdLst>
  <p:sldSz cx="12192000" cy="6858000"/>
  <p:notesSz cx="6797675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66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cros" initials="r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18" y="132"/>
      </p:cViewPr>
      <p:guideLst>
        <p:guide orient="horz" pos="236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78" d="100"/>
          <a:sy n="78" d="100"/>
        </p:scale>
        <p:origin x="-3558" y="-9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1">
  <dgm:title val=""/>
  <dgm:desc val=""/>
  <dgm:catLst>
    <dgm:cat type="colorful" pri="10100"/>
  </dgm:catLst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2">
  <dgm:title val=""/>
  <dgm:desc val=""/>
  <dgm:catLst>
    <dgm:cat type="colorful" pri="10100"/>
  </dgm:catLst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AAA87E-459A-42B9-A820-FFFAE8FF63D9}" type="doc">
      <dgm:prSet loTypeId="urn:microsoft.com/office/officeart/2005/8/layout/vList2#1" loCatId="list" qsTypeId="urn:microsoft.com/office/officeart/2005/8/quickstyle/simple1#1" qsCatId="simple" csTypeId="urn:microsoft.com/office/officeart/2005/8/colors/colorful1#11" csCatId="colorful" phldr="1"/>
      <dgm:spPr/>
      <dgm:t>
        <a:bodyPr/>
        <a:lstStyle/>
        <a:p>
          <a:endParaRPr lang="ru-RU"/>
        </a:p>
      </dgm:t>
    </dgm:pt>
    <dgm:pt modelId="{4BA8A0D8-9DA1-4A44-B77D-3DFEF852DEDB}">
      <dgm:prSet phldrT="[Текст]"/>
      <dgm:spPr/>
      <dgm:t>
        <a:bodyPr/>
        <a:lstStyle/>
        <a:p>
          <a:r>
            <a:rPr lang="ru-RU" alt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1. Определить порядок действий комиссии ОАО "РЖД" на месте нарушения безопасности движения</a:t>
          </a:r>
          <a:endParaRPr lang="ru-RU" dirty="0"/>
        </a:p>
      </dgm:t>
    </dgm:pt>
    <dgm:pt modelId="{C45B3160-26D9-4C53-A475-344DFDACCFB5}" type="parTrans" cxnId="{63403FA3-51B7-4E4F-AAAC-C6A363378689}">
      <dgm:prSet/>
      <dgm:spPr/>
      <dgm:t>
        <a:bodyPr/>
        <a:lstStyle/>
        <a:p>
          <a:endParaRPr lang="ru-RU"/>
        </a:p>
      </dgm:t>
    </dgm:pt>
    <dgm:pt modelId="{32315B2F-D04F-4047-9EA3-914F3C8B1478}" type="sibTrans" cxnId="{63403FA3-51B7-4E4F-AAAC-C6A363378689}">
      <dgm:prSet/>
      <dgm:spPr/>
      <dgm:t>
        <a:bodyPr/>
        <a:lstStyle/>
        <a:p>
          <a:endParaRPr lang="ru-RU"/>
        </a:p>
      </dgm:t>
    </dgm:pt>
    <dgm:pt modelId="{20698E1A-ADA8-4832-A9C7-C4233AB543FC}">
      <dgm:prSet phldrT="[Текст]"/>
      <dgm:spPr/>
      <dgm:t>
        <a:bodyPr/>
        <a:lstStyle/>
        <a:p>
          <a:r>
            <a:rPr lang="ru-RU" alt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2. Предложить порядок взаимодействия при расследовании нарушений безопасности движения</a:t>
          </a:r>
          <a:endParaRPr lang="ru-RU" dirty="0"/>
        </a:p>
      </dgm:t>
    </dgm:pt>
    <dgm:pt modelId="{F8ACB932-5D83-42D8-9E4D-7BB96EF1A984}" type="parTrans" cxnId="{5D789569-F137-4271-9414-922CD6C0FFD7}">
      <dgm:prSet/>
      <dgm:spPr/>
      <dgm:t>
        <a:bodyPr/>
        <a:lstStyle/>
        <a:p>
          <a:endParaRPr lang="ru-RU"/>
        </a:p>
      </dgm:t>
    </dgm:pt>
    <dgm:pt modelId="{65708B06-2AFC-4C2D-B0E8-339149D9950A}" type="sibTrans" cxnId="{5D789569-F137-4271-9414-922CD6C0FFD7}">
      <dgm:prSet/>
      <dgm:spPr/>
      <dgm:t>
        <a:bodyPr/>
        <a:lstStyle/>
        <a:p>
          <a:endParaRPr lang="ru-RU"/>
        </a:p>
      </dgm:t>
    </dgm:pt>
    <dgm:pt modelId="{B36BCF86-14A3-468F-BF8D-6BC32EA09BDE}">
      <dgm:prSet phldrT="[Текст]"/>
      <dgm:spPr/>
      <dgm:t>
        <a:bodyPr/>
        <a:lstStyle/>
        <a:p>
          <a:r>
            <a:rPr lang="ru-RU" alt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3. Составить список мероприятий по результатам расследования  для обеспечения гарантированной  безопасности движения и эксплуатации </a:t>
          </a:r>
          <a:r>
            <a:rPr lang="ru-RU" altLang="en-US" dirty="0" err="1">
              <a:latin typeface="Times New Roman" panose="02020603050405020304" pitchFamily="18" charset="0"/>
              <a:cs typeface="Times New Roman" panose="02020603050405020304" pitchFamily="18" charset="0"/>
            </a:rPr>
            <a:t>ж.д</a:t>
          </a:r>
          <a:r>
            <a:rPr lang="ru-RU" alt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. транспорта </a:t>
          </a:r>
          <a:endParaRPr lang="ru-RU" dirty="0"/>
        </a:p>
      </dgm:t>
    </dgm:pt>
    <dgm:pt modelId="{CBCE2FE8-A0A2-4313-BF2E-5135B92C50E9}" type="parTrans" cxnId="{DC7DF953-7440-467D-B713-3B1DAEFEF008}">
      <dgm:prSet/>
      <dgm:spPr/>
      <dgm:t>
        <a:bodyPr/>
        <a:lstStyle/>
        <a:p>
          <a:endParaRPr lang="ru-RU"/>
        </a:p>
      </dgm:t>
    </dgm:pt>
    <dgm:pt modelId="{3E0E1632-C6CE-445E-8304-F81026D13F0D}" type="sibTrans" cxnId="{DC7DF953-7440-467D-B713-3B1DAEFEF008}">
      <dgm:prSet/>
      <dgm:spPr/>
      <dgm:t>
        <a:bodyPr/>
        <a:lstStyle/>
        <a:p>
          <a:endParaRPr lang="ru-RU"/>
        </a:p>
      </dgm:t>
    </dgm:pt>
    <dgm:pt modelId="{71AC43A0-9FC4-434E-866F-AE894E983CE0}" type="pres">
      <dgm:prSet presAssocID="{06AAA87E-459A-42B9-A820-FFFAE8FF63D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10B836A-535B-4B43-9900-7AB0433D666A}" type="pres">
      <dgm:prSet presAssocID="{4BA8A0D8-9DA1-4A44-B77D-3DFEF852DED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F56875-18A0-40C5-A71E-2EC9E1BACD22}" type="pres">
      <dgm:prSet presAssocID="{32315B2F-D04F-4047-9EA3-914F3C8B1478}" presName="spacer" presStyleCnt="0"/>
      <dgm:spPr/>
    </dgm:pt>
    <dgm:pt modelId="{5E579AB4-4E5C-43D8-AFAE-C9AB531B196F}" type="pres">
      <dgm:prSet presAssocID="{20698E1A-ADA8-4832-A9C7-C4233AB543F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C00D3F-65CE-4AB1-9B5C-DE06BF6689B9}" type="pres">
      <dgm:prSet presAssocID="{65708B06-2AFC-4C2D-B0E8-339149D9950A}" presName="spacer" presStyleCnt="0"/>
      <dgm:spPr/>
    </dgm:pt>
    <dgm:pt modelId="{91EC6481-414A-469F-BD75-88CE9AFBD281}" type="pres">
      <dgm:prSet presAssocID="{B36BCF86-14A3-468F-BF8D-6BC32EA09BD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8CE6E8A-78EE-494F-BEC6-82C9594FA30D}" type="presOf" srcId="{20698E1A-ADA8-4832-A9C7-C4233AB543FC}" destId="{5E579AB4-4E5C-43D8-AFAE-C9AB531B196F}" srcOrd="0" destOrd="0" presId="urn:microsoft.com/office/officeart/2005/8/layout/vList2#1"/>
    <dgm:cxn modelId="{63403FA3-51B7-4E4F-AAAC-C6A363378689}" srcId="{06AAA87E-459A-42B9-A820-FFFAE8FF63D9}" destId="{4BA8A0D8-9DA1-4A44-B77D-3DFEF852DEDB}" srcOrd="0" destOrd="0" parTransId="{C45B3160-26D9-4C53-A475-344DFDACCFB5}" sibTransId="{32315B2F-D04F-4047-9EA3-914F3C8B1478}"/>
    <dgm:cxn modelId="{5A873CF1-AE94-42B4-9424-32008B907B68}" type="presOf" srcId="{B36BCF86-14A3-468F-BF8D-6BC32EA09BDE}" destId="{91EC6481-414A-469F-BD75-88CE9AFBD281}" srcOrd="0" destOrd="0" presId="urn:microsoft.com/office/officeart/2005/8/layout/vList2#1"/>
    <dgm:cxn modelId="{DC7DF953-7440-467D-B713-3B1DAEFEF008}" srcId="{06AAA87E-459A-42B9-A820-FFFAE8FF63D9}" destId="{B36BCF86-14A3-468F-BF8D-6BC32EA09BDE}" srcOrd="2" destOrd="0" parTransId="{CBCE2FE8-A0A2-4313-BF2E-5135B92C50E9}" sibTransId="{3E0E1632-C6CE-445E-8304-F81026D13F0D}"/>
    <dgm:cxn modelId="{5D789569-F137-4271-9414-922CD6C0FFD7}" srcId="{06AAA87E-459A-42B9-A820-FFFAE8FF63D9}" destId="{20698E1A-ADA8-4832-A9C7-C4233AB543FC}" srcOrd="1" destOrd="0" parTransId="{F8ACB932-5D83-42D8-9E4D-7BB96EF1A984}" sibTransId="{65708B06-2AFC-4C2D-B0E8-339149D9950A}"/>
    <dgm:cxn modelId="{27732008-DC81-4AEB-9008-F9947C26CB65}" type="presOf" srcId="{4BA8A0D8-9DA1-4A44-B77D-3DFEF852DEDB}" destId="{610B836A-535B-4B43-9900-7AB0433D666A}" srcOrd="0" destOrd="0" presId="urn:microsoft.com/office/officeart/2005/8/layout/vList2#1"/>
    <dgm:cxn modelId="{C6EAF58B-4558-4A09-B6B0-119291F841C9}" type="presOf" srcId="{06AAA87E-459A-42B9-A820-FFFAE8FF63D9}" destId="{71AC43A0-9FC4-434E-866F-AE894E983CE0}" srcOrd="0" destOrd="0" presId="urn:microsoft.com/office/officeart/2005/8/layout/vList2#1"/>
    <dgm:cxn modelId="{A6C7DE66-8E92-4CDE-A8C2-A06F791026FE}" type="presParOf" srcId="{71AC43A0-9FC4-434E-866F-AE894E983CE0}" destId="{610B836A-535B-4B43-9900-7AB0433D666A}" srcOrd="0" destOrd="0" presId="urn:microsoft.com/office/officeart/2005/8/layout/vList2#1"/>
    <dgm:cxn modelId="{2976EBF5-9274-490F-B157-5702E92E2B78}" type="presParOf" srcId="{71AC43A0-9FC4-434E-866F-AE894E983CE0}" destId="{C4F56875-18A0-40C5-A71E-2EC9E1BACD22}" srcOrd="1" destOrd="0" presId="urn:microsoft.com/office/officeart/2005/8/layout/vList2#1"/>
    <dgm:cxn modelId="{1FE2AEC0-51F5-44B4-94F8-46C5591D08CC}" type="presParOf" srcId="{71AC43A0-9FC4-434E-866F-AE894E983CE0}" destId="{5E579AB4-4E5C-43D8-AFAE-C9AB531B196F}" srcOrd="2" destOrd="0" presId="urn:microsoft.com/office/officeart/2005/8/layout/vList2#1"/>
    <dgm:cxn modelId="{43DB9133-BBF2-4CD9-B0B5-59A3E4E77F3E}" type="presParOf" srcId="{71AC43A0-9FC4-434E-866F-AE894E983CE0}" destId="{38C00D3F-65CE-4AB1-9B5C-DE06BF6689B9}" srcOrd="3" destOrd="0" presId="urn:microsoft.com/office/officeart/2005/8/layout/vList2#1"/>
    <dgm:cxn modelId="{8EA6991E-AC99-4F1C-ACC6-F42D2B958892}" type="presParOf" srcId="{71AC43A0-9FC4-434E-866F-AE894E983CE0}" destId="{91EC6481-414A-469F-BD75-88CE9AFBD281}" srcOrd="4" destOrd="0" presId="urn:microsoft.com/office/officeart/2005/8/layout/vList2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F0A226B-0594-4A1B-8364-B8893A38928B}" type="doc">
      <dgm:prSet loTypeId="urn:microsoft.com/office/officeart/2005/8/layout/vList5" loCatId="list" qsTypeId="urn:microsoft.com/office/officeart/2005/8/quickstyle/simple1#2" qsCatId="simple" csTypeId="urn:microsoft.com/office/officeart/2005/8/colors/colorful1#12" csCatId="colorful" phldr="1"/>
      <dgm:spPr/>
      <dgm:t>
        <a:bodyPr/>
        <a:lstStyle/>
        <a:p>
          <a:endParaRPr lang="ru-RU"/>
        </a:p>
      </dgm:t>
    </dgm:pt>
    <dgm:pt modelId="{78452471-4D26-442F-95B2-67033E9DDD05}">
      <dgm:prSet phldrT="[Текст]" custT="1"/>
      <dgm:spPr/>
      <dgm:t>
        <a:bodyPr/>
        <a:lstStyle/>
        <a:p>
          <a:r>
            <a:rPr lang="ru-RU" sz="1500" b="0">
              <a:latin typeface="Times New Roman" panose="02020603050405020304" pitchFamily="18" charset="0"/>
              <a:cs typeface="Times New Roman" panose="02020603050405020304" pitchFamily="18" charset="0"/>
            </a:rPr>
            <a:t>1. </a:t>
          </a:r>
          <a:r>
            <a:rPr lang="ru-RU" altLang="en-US" sz="1500" b="0">
              <a:latin typeface="Times New Roman" panose="02020603050405020304" pitchFamily="18" charset="0"/>
              <a:cs typeface="Times New Roman" panose="02020603050405020304" pitchFamily="18" charset="0"/>
            </a:rPr>
            <a:t>Определение виновных в нарушение  безопасности движения  и степени их вины.</a:t>
          </a:r>
          <a:endParaRPr lang="ru-RU" sz="1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6845F1A-A26F-4120-86DE-4F81F82055C7}" type="parTrans" cxnId="{E1DD75C1-88C0-4F18-9295-3E8EF94D4B4B}">
      <dgm:prSet/>
      <dgm:spPr/>
      <dgm:t>
        <a:bodyPr/>
        <a:lstStyle/>
        <a:p>
          <a:endParaRPr lang="ru-RU" sz="15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327FAA8-6F48-4160-9BB8-2CABECFE230C}" type="sibTrans" cxnId="{E1DD75C1-88C0-4F18-9295-3E8EF94D4B4B}">
      <dgm:prSet/>
      <dgm:spPr/>
      <dgm:t>
        <a:bodyPr/>
        <a:lstStyle/>
        <a:p>
          <a:endParaRPr lang="ru-RU" sz="15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9995F56-F6ED-4B52-A173-F3ADE64FB42F}">
      <dgm:prSet phldrT="[Текст]" custT="1"/>
      <dgm:spPr/>
      <dgm:t>
        <a:bodyPr/>
        <a:lstStyle/>
        <a:p>
          <a:r>
            <a:rPr lang="ru-RU" sz="1500" b="0">
              <a:latin typeface="Times New Roman" panose="02020603050405020304" pitchFamily="18" charset="0"/>
              <a:cs typeface="Times New Roman" panose="02020603050405020304" pitchFamily="18" charset="0"/>
            </a:rPr>
            <a:t>1. Организация совместного осмотра места нарушения безопасности движения, а также обнаруженных на нем элементов верхнего строения пути, деталей железнодорожного подвижного состава и других предметов, которые могут иметь значение для выявления причины его возникновения</a:t>
          </a:r>
          <a:r>
            <a:rPr lang="ru-RU" altLang="en-US" sz="1500" b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18E3536-29CA-4EB4-8775-5CC9920E9AB7}" type="parTrans" cxnId="{DA79A554-98CD-4241-BDF0-16A7049057C9}">
      <dgm:prSet/>
      <dgm:spPr/>
      <dgm:t>
        <a:bodyPr/>
        <a:lstStyle/>
        <a:p>
          <a:endParaRPr lang="ru-RU" sz="15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139C322-B6B1-4DD2-AAEF-4ECAB51D7BCD}" type="sibTrans" cxnId="{DA79A554-98CD-4241-BDF0-16A7049057C9}">
      <dgm:prSet/>
      <dgm:spPr/>
      <dgm:t>
        <a:bodyPr/>
        <a:lstStyle/>
        <a:p>
          <a:endParaRPr lang="ru-RU" sz="15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5EAF73E-05D5-4E14-820B-0E7B896FC6A9}">
      <dgm:prSet custT="1"/>
      <dgm:spPr/>
      <dgm:t>
        <a:bodyPr/>
        <a:lstStyle/>
        <a:p>
          <a:r>
            <a:rPr lang="ru-RU" sz="1500" b="0">
              <a:latin typeface="Times New Roman" panose="02020603050405020304" pitchFamily="18" charset="0"/>
              <a:cs typeface="Times New Roman" panose="02020603050405020304" pitchFamily="18" charset="0"/>
            </a:rPr>
            <a:t>2. Предоставление копий документов, необходимых для объективного выявления причин и обстоятельств допущенного нарушения безопасности</a:t>
          </a:r>
          <a:r>
            <a:rPr lang="ru-RU" altLang="en-US" sz="1500" b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5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E5FEE56-6843-44BE-964C-07CE9ED7BF11}" type="parTrans" cxnId="{B8C96677-1007-4BA1-B12D-A9F5D414ED9B}">
      <dgm:prSet/>
      <dgm:spPr/>
      <dgm:t>
        <a:bodyPr/>
        <a:lstStyle/>
        <a:p>
          <a:endParaRPr lang="ru-RU" sz="15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A2A9B29-D3E5-4749-9084-40AB9799679D}" type="sibTrans" cxnId="{B8C96677-1007-4BA1-B12D-A9F5D414ED9B}">
      <dgm:prSet/>
      <dgm:spPr/>
      <dgm:t>
        <a:bodyPr/>
        <a:lstStyle/>
        <a:p>
          <a:endParaRPr lang="ru-RU" sz="15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DD4055F-BCDC-40B6-AB79-CD4B75381EB6}">
      <dgm:prSet custT="1"/>
      <dgm:spPr/>
      <dgm:t>
        <a:bodyPr/>
        <a:lstStyle/>
        <a:p>
          <a:r>
            <a:rPr lang="ru-RU" sz="1500" b="0">
              <a:latin typeface="Times New Roman" panose="02020603050405020304" pitchFamily="18" charset="0"/>
              <a:cs typeface="Times New Roman" panose="02020603050405020304" pitchFamily="18" charset="0"/>
            </a:rPr>
            <a:t>3. Обмен мнениями о причинах возникновения нарушения безопасности движения.</a:t>
          </a:r>
          <a:endParaRPr lang="ru-RU" sz="15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E4E57E1-5A17-4C05-9DC2-EEEA344DE5DA}" type="parTrans" cxnId="{1A8900DA-F6D1-47A9-BF5E-B70638E46DF4}">
      <dgm:prSet/>
      <dgm:spPr/>
      <dgm:t>
        <a:bodyPr/>
        <a:lstStyle/>
        <a:p>
          <a:endParaRPr lang="ru-RU" sz="15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1364D7E-1619-4B84-A65C-17D0AA9C5FB9}" type="sibTrans" cxnId="{1A8900DA-F6D1-47A9-BF5E-B70638E46DF4}">
      <dgm:prSet/>
      <dgm:spPr/>
      <dgm:t>
        <a:bodyPr/>
        <a:lstStyle/>
        <a:p>
          <a:endParaRPr lang="ru-RU" sz="15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0B283EB-49D6-468C-97BF-25C680E41101}">
      <dgm:prSet custT="1"/>
      <dgm:spPr/>
      <dgm:t>
        <a:bodyPr/>
        <a:lstStyle/>
        <a:p>
          <a:r>
            <a:rPr lang="ru-RU" sz="1500" b="0">
              <a:latin typeface="Times New Roman" panose="02020603050405020304" pitchFamily="18" charset="0"/>
              <a:cs typeface="Times New Roman" panose="02020603050405020304" pitchFamily="18" charset="0"/>
            </a:rPr>
            <a:t>4. При выявлении причастности сторонней организации к нарушению безопасности движения председатель комиссии ОАО "РЖД" в течение суток направляет в адрес этой организации уведомление с предложением принять участие в расследовании и в суточный срок с момента его получения проинформировать о своем решении. </a:t>
          </a:r>
          <a:endParaRPr lang="ru-RU" altLang="en-US" sz="1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A0F1CE6-115B-4C08-96F4-093100C959C8}" type="parTrans" cxnId="{254DE987-7E05-43A5-ADED-51E1F5081F13}">
      <dgm:prSet/>
      <dgm:spPr/>
      <dgm:t>
        <a:bodyPr/>
        <a:lstStyle/>
        <a:p>
          <a:endParaRPr lang="ru-RU" sz="15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B9EF2EF-A922-4145-A371-FE2A162D359C}" type="sibTrans" cxnId="{254DE987-7E05-43A5-ADED-51E1F5081F13}">
      <dgm:prSet/>
      <dgm:spPr/>
      <dgm:t>
        <a:bodyPr/>
        <a:lstStyle/>
        <a:p>
          <a:endParaRPr lang="ru-RU" sz="15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76A7E85-50F7-4FFD-8C93-2E14E4E2B59F}">
      <dgm:prSet phldrT="[Текст]" custT="1"/>
      <dgm:spPr/>
      <dgm:t>
        <a:bodyPr/>
        <a:lstStyle/>
        <a:p>
          <a:r>
            <a:rPr lang="ru-RU" sz="1500" b="0">
              <a:latin typeface="Times New Roman" panose="02020603050405020304" pitchFamily="18" charset="0"/>
              <a:cs typeface="Times New Roman" panose="02020603050405020304" pitchFamily="18" charset="0"/>
            </a:rPr>
            <a:t>1. Организация совместного осмотра места нарушения безопасности движения, а также обнаруженных на нем элементов верхнего строения пути, деталей железнодорожного подвижного состава и других предметов, которые могут иметь значение для выявления причины его возникновения</a:t>
          </a:r>
          <a:r>
            <a:rPr lang="ru-RU" altLang="en-US" sz="1500" b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1769066-DEB8-48CE-8230-D379DFB2DA80}" type="parTrans" cxnId="{ACB069EB-0983-4508-8794-0B3BB5193435}">
      <dgm:prSet/>
      <dgm:spPr/>
      <dgm:t>
        <a:bodyPr/>
        <a:lstStyle/>
        <a:p>
          <a:endParaRPr lang="ru-RU" sz="15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D1E4D89-2CBA-4A30-8D2E-0F3C3916D964}" type="sibTrans" cxnId="{ACB069EB-0983-4508-8794-0B3BB5193435}">
      <dgm:prSet/>
      <dgm:spPr/>
      <dgm:t>
        <a:bodyPr/>
        <a:lstStyle/>
        <a:p>
          <a:endParaRPr lang="ru-RU" sz="15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F850EBB-D246-4377-B028-75AA49CE00C2}">
      <dgm:prSet phldrT="[Текст]" custT="1"/>
      <dgm:spPr/>
      <dgm:t>
        <a:bodyPr/>
        <a:lstStyle/>
        <a:p>
          <a:r>
            <a:rPr lang="ru-RU" sz="1500" b="0">
              <a:latin typeface="Times New Roman" panose="02020603050405020304" pitchFamily="18" charset="0"/>
              <a:cs typeface="Times New Roman" panose="02020603050405020304" pitchFamily="18" charset="0"/>
            </a:rPr>
            <a:t>2. Предоставление копий документов, необходимых для объективного выявления причин и обстоятельств допущенного нарушения безопасности</a:t>
          </a:r>
          <a:r>
            <a:rPr lang="ru-RU" altLang="en-US" sz="1500" b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5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60AEA69-BB25-4C25-BD31-A39EFF265008}" type="parTrans" cxnId="{BB24B835-70C9-430F-AE64-0CD406812E99}">
      <dgm:prSet/>
      <dgm:spPr/>
      <dgm:t>
        <a:bodyPr/>
        <a:lstStyle/>
        <a:p>
          <a:endParaRPr lang="ru-RU" sz="15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447712C-DC8A-4C86-A172-245291E9EE0A}" type="sibTrans" cxnId="{BB24B835-70C9-430F-AE64-0CD406812E99}">
      <dgm:prSet/>
      <dgm:spPr/>
      <dgm:t>
        <a:bodyPr/>
        <a:lstStyle/>
        <a:p>
          <a:endParaRPr lang="ru-RU" sz="15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35D295-3BBA-4036-9328-67C40363775A}">
      <dgm:prSet phldrT="[Текст]" custT="1"/>
      <dgm:spPr/>
      <dgm:t>
        <a:bodyPr/>
        <a:lstStyle/>
        <a:p>
          <a:r>
            <a:rPr lang="ru-RU" sz="1500" b="0">
              <a:latin typeface="Times New Roman" panose="02020603050405020304" pitchFamily="18" charset="0"/>
              <a:cs typeface="Times New Roman" panose="02020603050405020304" pitchFamily="18" charset="0"/>
            </a:rPr>
            <a:t>3. Обмен мнениями о причинах возникновения нарушения безопасности движения.</a:t>
          </a:r>
          <a:endParaRPr lang="ru-RU" sz="15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67D507B-34CA-4554-ABC5-05EBFEDAC128}" type="parTrans" cxnId="{B35A878E-26BF-4681-A6D1-F90483EE6876}">
      <dgm:prSet/>
      <dgm:spPr/>
      <dgm:t>
        <a:bodyPr/>
        <a:lstStyle/>
        <a:p>
          <a:endParaRPr lang="ru-RU" sz="15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CCEE8F0-D752-45C9-8C26-E8B397501C8D}" type="sibTrans" cxnId="{B35A878E-26BF-4681-A6D1-F90483EE6876}">
      <dgm:prSet/>
      <dgm:spPr/>
      <dgm:t>
        <a:bodyPr/>
        <a:lstStyle/>
        <a:p>
          <a:endParaRPr lang="ru-RU" sz="15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9AB04A4-4B88-4B11-8259-8207EB6A9356}">
      <dgm:prSet phldrT="[Текст]" custT="1"/>
      <dgm:spPr/>
      <dgm:t>
        <a:bodyPr/>
        <a:lstStyle/>
        <a:p>
          <a:r>
            <a:rPr lang="ru-RU" sz="1500" b="0">
              <a:latin typeface="Times New Roman" panose="02020603050405020304" pitchFamily="18" charset="0"/>
              <a:cs typeface="Times New Roman" panose="02020603050405020304" pitchFamily="18" charset="0"/>
            </a:rPr>
            <a:t>4. При выявлении причастности сторонней организации к нарушению безопасности движения председатель комиссии ОАО "РЖД" в течение суток направляет в адрес этой организации уведомление с предложением принять участие в расследовании и в суточный срок с момента его получения проинформировать о своем решении. </a:t>
          </a:r>
          <a:endParaRPr lang="ru-RU" altLang="en-US" sz="15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4D0197F-553C-4394-924C-14743B1347D5}" type="parTrans" cxnId="{30905680-9314-4EF7-9FA3-EA0F1151CC31}">
      <dgm:prSet/>
      <dgm:spPr/>
      <dgm:t>
        <a:bodyPr/>
        <a:lstStyle/>
        <a:p>
          <a:endParaRPr lang="ru-RU" sz="15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C188594-ED59-4FB2-865A-068CCD16804A}" type="sibTrans" cxnId="{30905680-9314-4EF7-9FA3-EA0F1151CC31}">
      <dgm:prSet/>
      <dgm:spPr/>
      <dgm:t>
        <a:bodyPr/>
        <a:lstStyle/>
        <a:p>
          <a:endParaRPr lang="ru-RU" sz="15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DD15D44-2150-4B70-9A5F-A3EA0C9DE934}">
      <dgm:prSet custT="1"/>
      <dgm:spPr/>
      <dgm:t>
        <a:bodyPr/>
        <a:lstStyle/>
        <a:p>
          <a:r>
            <a:rPr lang="ru-RU" sz="1500" b="0">
              <a:latin typeface="Times New Roman" panose="02020603050405020304" pitchFamily="18" charset="0"/>
              <a:cs typeface="Times New Roman" panose="02020603050405020304" pitchFamily="18" charset="0"/>
            </a:rPr>
            <a:t>2. Предоставление копий документов, необходимых для объективного выявления причин и обстоятельств допущенного нарушения безопасности</a:t>
          </a:r>
          <a:r>
            <a:rPr lang="ru-RU" altLang="en-US" sz="1500" b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5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FC63F3A-8D96-486E-8E21-845B5708D4FE}" type="parTrans" cxnId="{BD0D925E-58A2-41C0-9EF6-052CF2DE45A4}">
      <dgm:prSet/>
      <dgm:spPr/>
      <dgm:t>
        <a:bodyPr/>
        <a:lstStyle/>
        <a:p>
          <a:endParaRPr lang="ru-RU" sz="15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F669E09-7616-4FEB-989C-72737712BC40}" type="sibTrans" cxnId="{BD0D925E-58A2-41C0-9EF6-052CF2DE45A4}">
      <dgm:prSet/>
      <dgm:spPr/>
      <dgm:t>
        <a:bodyPr/>
        <a:lstStyle/>
        <a:p>
          <a:endParaRPr lang="ru-RU" sz="15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0574162-EAE2-4450-AC3B-BC493CFF10CB}">
      <dgm:prSet custT="1"/>
      <dgm:spPr/>
      <dgm:t>
        <a:bodyPr/>
        <a:lstStyle/>
        <a:p>
          <a:r>
            <a:rPr lang="ru-RU" sz="1500" b="0">
              <a:latin typeface="Times New Roman" panose="02020603050405020304" pitchFamily="18" charset="0"/>
              <a:cs typeface="Times New Roman" panose="02020603050405020304" pitchFamily="18" charset="0"/>
            </a:rPr>
            <a:t>3. Обмен мнениями о причинах возникновения нарушения безопасности движения.</a:t>
          </a:r>
          <a:endParaRPr lang="ru-RU" sz="15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FFA859D-0A40-4BF9-9D06-04712B6E0E36}" type="parTrans" cxnId="{F2E96B09-37F5-4D5E-9953-3987D92428B0}">
      <dgm:prSet/>
      <dgm:spPr/>
      <dgm:t>
        <a:bodyPr/>
        <a:lstStyle/>
        <a:p>
          <a:endParaRPr lang="ru-RU" sz="15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E1CDCE-F28D-4089-AAC9-16577E1B6AEE}" type="sibTrans" cxnId="{F2E96B09-37F5-4D5E-9953-3987D92428B0}">
      <dgm:prSet/>
      <dgm:spPr/>
      <dgm:t>
        <a:bodyPr/>
        <a:lstStyle/>
        <a:p>
          <a:endParaRPr lang="ru-RU" sz="15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D9A22C4-3137-4547-A4EE-E44AE1934A7D}">
      <dgm:prSet custT="1"/>
      <dgm:spPr/>
      <dgm:t>
        <a:bodyPr/>
        <a:lstStyle/>
        <a:p>
          <a:r>
            <a:rPr lang="ru-RU" sz="1500" b="0">
              <a:latin typeface="Times New Roman" panose="02020603050405020304" pitchFamily="18" charset="0"/>
              <a:cs typeface="Times New Roman" panose="02020603050405020304" pitchFamily="18" charset="0"/>
            </a:rPr>
            <a:t>4. </a:t>
          </a:r>
          <a:r>
            <a:rPr lang="ru-RU" altLang="en-US" sz="1500" b="0">
              <a:latin typeface="Times New Roman" panose="02020603050405020304" pitchFamily="18" charset="0"/>
              <a:cs typeface="Times New Roman" panose="02020603050405020304" pitchFamily="18" charset="0"/>
            </a:rPr>
            <a:t> Предотвращение  нарушений  безопасности движения ссмежными службами.</a:t>
          </a:r>
          <a:endParaRPr lang="ru-RU" altLang="en-US" sz="15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DB62BC8-FD59-4034-9374-DBA8390B8414}" type="parTrans" cxnId="{66262071-265E-4526-88F4-C494FC6DC256}">
      <dgm:prSet/>
      <dgm:spPr/>
      <dgm:t>
        <a:bodyPr/>
        <a:lstStyle/>
        <a:p>
          <a:endParaRPr lang="ru-RU" sz="15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B92AEDD-36F6-4FB9-A7E9-D76CF7D61ECD}" type="sibTrans" cxnId="{66262071-265E-4526-88F4-C494FC6DC256}">
      <dgm:prSet/>
      <dgm:spPr/>
      <dgm:t>
        <a:bodyPr/>
        <a:lstStyle/>
        <a:p>
          <a:endParaRPr lang="ru-RU" sz="15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81BAF40-805F-49A9-AE13-38014926C6C4}">
      <dgm:prSet phldrT="[Текст]" custT="1"/>
      <dgm:spPr/>
      <dgm:t>
        <a:bodyPr/>
        <a:lstStyle/>
        <a:p>
          <a:r>
            <a:rPr lang="ru-RU" sz="4000" dirty="0">
              <a:latin typeface="Times New Roman" panose="02020603050405020304" pitchFamily="18" charset="0"/>
              <a:cs typeface="Times New Roman" panose="02020603050405020304" pitchFamily="18" charset="0"/>
            </a:rPr>
            <a:t>А</a:t>
          </a:r>
        </a:p>
      </dgm:t>
    </dgm:pt>
    <dgm:pt modelId="{EB47E17E-08D6-496C-91F7-1213AA760D7C}" type="parTrans" cxnId="{86E782B9-4FF9-4CFE-93B3-51F3F9D9D888}">
      <dgm:prSet/>
      <dgm:spPr/>
      <dgm:t>
        <a:bodyPr/>
        <a:lstStyle/>
        <a:p>
          <a:endParaRPr lang="ru-RU" sz="1500"/>
        </a:p>
      </dgm:t>
    </dgm:pt>
    <dgm:pt modelId="{24A85345-17E1-4EA6-AED5-667BEB4CB946}" type="sibTrans" cxnId="{86E782B9-4FF9-4CFE-93B3-51F3F9D9D888}">
      <dgm:prSet/>
      <dgm:spPr/>
      <dgm:t>
        <a:bodyPr/>
        <a:lstStyle/>
        <a:p>
          <a:endParaRPr lang="ru-RU" sz="1500"/>
        </a:p>
      </dgm:t>
    </dgm:pt>
    <dgm:pt modelId="{1E33A7F3-8017-41D0-8146-79D277A64974}">
      <dgm:prSet phldrT="[Текст]" custT="1"/>
      <dgm:spPr/>
      <dgm:t>
        <a:bodyPr/>
        <a:lstStyle/>
        <a:p>
          <a:r>
            <a:rPr lang="ru-RU" sz="4000" dirty="0">
              <a:latin typeface="Times New Roman" panose="02020603050405020304" pitchFamily="18" charset="0"/>
              <a:cs typeface="Times New Roman" panose="02020603050405020304" pitchFamily="18" charset="0"/>
            </a:rPr>
            <a:t>Б</a:t>
          </a:r>
        </a:p>
      </dgm:t>
    </dgm:pt>
    <dgm:pt modelId="{B0A0BD92-E3CC-4F13-A779-65FD9B0013B9}" type="parTrans" cxnId="{20BD293F-B64E-44B5-A85E-B508C28CE774}">
      <dgm:prSet/>
      <dgm:spPr/>
      <dgm:t>
        <a:bodyPr/>
        <a:lstStyle/>
        <a:p>
          <a:endParaRPr lang="ru-RU" sz="1500"/>
        </a:p>
      </dgm:t>
    </dgm:pt>
    <dgm:pt modelId="{5FE2CF32-AD05-4E8D-BB06-C6713B4EB48C}" type="sibTrans" cxnId="{20BD293F-B64E-44B5-A85E-B508C28CE774}">
      <dgm:prSet/>
      <dgm:spPr/>
      <dgm:t>
        <a:bodyPr/>
        <a:lstStyle/>
        <a:p>
          <a:endParaRPr lang="ru-RU" sz="1500"/>
        </a:p>
      </dgm:t>
    </dgm:pt>
    <dgm:pt modelId="{B50466EB-2CE6-43EF-9315-DEBF6C8E1C8E}">
      <dgm:prSet phldrT="[Текст]" custT="1"/>
      <dgm:spPr/>
      <dgm:t>
        <a:bodyPr/>
        <a:lstStyle/>
        <a:p>
          <a:r>
            <a:rPr lang="ru-RU" sz="4000" dirty="0">
              <a:latin typeface="Times New Roman" panose="02020603050405020304" pitchFamily="18" charset="0"/>
              <a:cs typeface="Times New Roman" panose="02020603050405020304" pitchFamily="18" charset="0"/>
            </a:rPr>
            <a:t>В</a:t>
          </a:r>
        </a:p>
      </dgm:t>
    </dgm:pt>
    <dgm:pt modelId="{5BE0D2C5-5732-49B0-A68D-3806345306D0}" type="parTrans" cxnId="{03632D9C-A738-4639-9150-CCE92CFB3270}">
      <dgm:prSet/>
      <dgm:spPr/>
      <dgm:t>
        <a:bodyPr/>
        <a:lstStyle/>
        <a:p>
          <a:endParaRPr lang="ru-RU" sz="1500"/>
        </a:p>
      </dgm:t>
    </dgm:pt>
    <dgm:pt modelId="{5C9C8822-576C-4065-A7CB-E1822AC720B7}" type="sibTrans" cxnId="{03632D9C-A738-4639-9150-CCE92CFB3270}">
      <dgm:prSet/>
      <dgm:spPr/>
      <dgm:t>
        <a:bodyPr/>
        <a:lstStyle/>
        <a:p>
          <a:endParaRPr lang="ru-RU" sz="1500"/>
        </a:p>
      </dgm:t>
    </dgm:pt>
    <dgm:pt modelId="{B3455CD9-006B-447E-B3CF-E294235F80CA}" type="pres">
      <dgm:prSet presAssocID="{5F0A226B-0594-4A1B-8364-B8893A38928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3466CA6-3535-4B75-9FEB-A24CEFB7E90F}" type="pres">
      <dgm:prSet presAssocID="{A81BAF40-805F-49A9-AE13-38014926C6C4}" presName="linNode" presStyleCnt="0"/>
      <dgm:spPr/>
    </dgm:pt>
    <dgm:pt modelId="{B68CC2E9-0F8C-4A6D-9579-03BE0ED60650}" type="pres">
      <dgm:prSet presAssocID="{A81BAF40-805F-49A9-AE13-38014926C6C4}" presName="parentText" presStyleLbl="node1" presStyleIdx="0" presStyleCnt="3" custScaleX="29419" custScaleY="50168" custLinFactNeighborX="-11719" custLinFactNeighborY="79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13AC7C-6DDF-4E70-B2F6-9F18E2440BC9}" type="pres">
      <dgm:prSet presAssocID="{A81BAF40-805F-49A9-AE13-38014926C6C4}" presName="descendantText" presStyleLbl="alignAccFollowNode1" presStyleIdx="0" presStyleCnt="3" custScaleX="135085" custScaleY="1061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FDCBD7-6A0F-4AA4-972C-0CED7D625ACB}" type="pres">
      <dgm:prSet presAssocID="{24A85345-17E1-4EA6-AED5-667BEB4CB946}" presName="sp" presStyleCnt="0"/>
      <dgm:spPr/>
    </dgm:pt>
    <dgm:pt modelId="{28C2C410-CD2B-4F99-9A22-C4EE39C59AE4}" type="pres">
      <dgm:prSet presAssocID="{1E33A7F3-8017-41D0-8146-79D277A64974}" presName="linNode" presStyleCnt="0"/>
      <dgm:spPr/>
    </dgm:pt>
    <dgm:pt modelId="{6AD4B1EC-A3CD-4AD4-B484-E517C69975D4}" type="pres">
      <dgm:prSet presAssocID="{1E33A7F3-8017-41D0-8146-79D277A64974}" presName="parentText" presStyleLbl="node1" presStyleIdx="1" presStyleCnt="3" custScaleX="29419" custScaleY="50168" custLinFactNeighborX="-11719" custLinFactNeighborY="79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7CF3B0-1341-43B9-8FEE-767FFD9C7B0F}" type="pres">
      <dgm:prSet presAssocID="{1E33A7F3-8017-41D0-8146-79D277A64974}" presName="descendantText" presStyleLbl="alignAccFollowNode1" presStyleIdx="1" presStyleCnt="3" custScaleX="135085" custScaleY="1061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1C89FB-CFF0-42A1-8512-2688E3C9D046}" type="pres">
      <dgm:prSet presAssocID="{5FE2CF32-AD05-4E8D-BB06-C6713B4EB48C}" presName="sp" presStyleCnt="0"/>
      <dgm:spPr/>
    </dgm:pt>
    <dgm:pt modelId="{39C17BE5-CBF6-4BA7-ADB1-4707C00CE8CB}" type="pres">
      <dgm:prSet presAssocID="{B50466EB-2CE6-43EF-9315-DEBF6C8E1C8E}" presName="linNode" presStyleCnt="0"/>
      <dgm:spPr/>
    </dgm:pt>
    <dgm:pt modelId="{23662CA2-B615-4FCA-953F-822CE2ED4115}" type="pres">
      <dgm:prSet presAssocID="{B50466EB-2CE6-43EF-9315-DEBF6C8E1C8E}" presName="parentText" presStyleLbl="node1" presStyleIdx="2" presStyleCnt="3" custScaleX="29419" custScaleY="50168" custLinFactNeighborX="-11719" custLinFactNeighborY="79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4B5199-BEA0-4962-BDCC-08A13FA40B2F}" type="pres">
      <dgm:prSet presAssocID="{B50466EB-2CE6-43EF-9315-DEBF6C8E1C8E}" presName="descendantText" presStyleLbl="alignAccFollowNode1" presStyleIdx="2" presStyleCnt="3" custScaleX="135085" custScaleY="1061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87AB1A6-9097-4327-A5C7-CC54F95339D3}" type="presOf" srcId="{B50466EB-2CE6-43EF-9315-DEBF6C8E1C8E}" destId="{23662CA2-B615-4FCA-953F-822CE2ED4115}" srcOrd="0" destOrd="0" presId="urn:microsoft.com/office/officeart/2005/8/layout/vList5"/>
    <dgm:cxn modelId="{DE5901A6-494B-439F-9F41-6C21D57A7499}" type="presOf" srcId="{BF850EBB-D246-4377-B028-75AA49CE00C2}" destId="{6B7CF3B0-1341-43B9-8FEE-767FFD9C7B0F}" srcOrd="0" destOrd="1" presId="urn:microsoft.com/office/officeart/2005/8/layout/vList5"/>
    <dgm:cxn modelId="{3B41FEA3-2C87-44D1-ACA2-9268E968523C}" type="presOf" srcId="{78452471-4D26-442F-95B2-67033E9DDD05}" destId="{3B13AC7C-6DDF-4E70-B2F6-9F18E2440BC9}" srcOrd="0" destOrd="0" presId="urn:microsoft.com/office/officeart/2005/8/layout/vList5"/>
    <dgm:cxn modelId="{03632D9C-A738-4639-9150-CCE92CFB3270}" srcId="{5F0A226B-0594-4A1B-8364-B8893A38928B}" destId="{B50466EB-2CE6-43EF-9315-DEBF6C8E1C8E}" srcOrd="2" destOrd="0" parTransId="{5BE0D2C5-5732-49B0-A68D-3806345306D0}" sibTransId="{5C9C8822-576C-4065-A7CB-E1822AC720B7}"/>
    <dgm:cxn modelId="{1A8900DA-F6D1-47A9-BF5E-B70638E46DF4}" srcId="{A81BAF40-805F-49A9-AE13-38014926C6C4}" destId="{9DD4055F-BCDC-40B6-AB79-CD4B75381EB6}" srcOrd="2" destOrd="0" parTransId="{9E4E57E1-5A17-4C05-9DC2-EEEA344DE5DA}" sibTransId="{31364D7E-1619-4B84-A65C-17D0AA9C5FB9}"/>
    <dgm:cxn modelId="{9E8538B5-1E40-4CF0-99A6-5B316E2CDA1F}" type="presOf" srcId="{69995F56-F6ED-4B52-A173-F3ADE64FB42F}" destId="{6B7CF3B0-1341-43B9-8FEE-767FFD9C7B0F}" srcOrd="0" destOrd="0" presId="urn:microsoft.com/office/officeart/2005/8/layout/vList5"/>
    <dgm:cxn modelId="{256421C3-8F24-445B-B018-06950AF685EA}" type="presOf" srcId="{09AB04A4-4B88-4B11-8259-8207EB6A9356}" destId="{6B7CF3B0-1341-43B9-8FEE-767FFD9C7B0F}" srcOrd="0" destOrd="3" presId="urn:microsoft.com/office/officeart/2005/8/layout/vList5"/>
    <dgm:cxn modelId="{30905680-9314-4EF7-9FA3-EA0F1151CC31}" srcId="{1E33A7F3-8017-41D0-8146-79D277A64974}" destId="{09AB04A4-4B88-4B11-8259-8207EB6A9356}" srcOrd="3" destOrd="0" parTransId="{B4D0197F-553C-4394-924C-14743B1347D5}" sibTransId="{9C188594-ED59-4FB2-865A-068CCD16804A}"/>
    <dgm:cxn modelId="{90F501BA-2D4A-4D38-AB62-4500C9D25559}" type="presOf" srcId="{A0574162-EAE2-4450-AC3B-BC493CFF10CB}" destId="{984B5199-BEA0-4962-BDCC-08A13FA40B2F}" srcOrd="0" destOrd="2" presId="urn:microsoft.com/office/officeart/2005/8/layout/vList5"/>
    <dgm:cxn modelId="{F964D18E-2B9A-4CFA-9046-252F512F2187}" type="presOf" srcId="{BD9A22C4-3137-4547-A4EE-E44AE1934A7D}" destId="{984B5199-BEA0-4962-BDCC-08A13FA40B2F}" srcOrd="0" destOrd="3" presId="urn:microsoft.com/office/officeart/2005/8/layout/vList5"/>
    <dgm:cxn modelId="{B8C96677-1007-4BA1-B12D-A9F5D414ED9B}" srcId="{A81BAF40-805F-49A9-AE13-38014926C6C4}" destId="{85EAF73E-05D5-4E14-820B-0E7B896FC6A9}" srcOrd="1" destOrd="0" parTransId="{CE5FEE56-6843-44BE-964C-07CE9ED7BF11}" sibTransId="{BA2A9B29-D3E5-4749-9084-40AB9799679D}"/>
    <dgm:cxn modelId="{DA79A554-98CD-4241-BDF0-16A7049057C9}" srcId="{1E33A7F3-8017-41D0-8146-79D277A64974}" destId="{69995F56-F6ED-4B52-A173-F3ADE64FB42F}" srcOrd="0" destOrd="0" parTransId="{218E3536-29CA-4EB4-8775-5CC9920E9AB7}" sibTransId="{B139C322-B6B1-4DD2-AAEF-4ECAB51D7BCD}"/>
    <dgm:cxn modelId="{3EC5336A-EF8C-4965-BF76-10916FB40871}" type="presOf" srcId="{85EAF73E-05D5-4E14-820B-0E7B896FC6A9}" destId="{3B13AC7C-6DDF-4E70-B2F6-9F18E2440BC9}" srcOrd="0" destOrd="1" presId="urn:microsoft.com/office/officeart/2005/8/layout/vList5"/>
    <dgm:cxn modelId="{BB24B835-70C9-430F-AE64-0CD406812E99}" srcId="{1E33A7F3-8017-41D0-8146-79D277A64974}" destId="{BF850EBB-D246-4377-B028-75AA49CE00C2}" srcOrd="1" destOrd="0" parTransId="{860AEA69-BB25-4C25-BD31-A39EFF265008}" sibTransId="{8447712C-DC8A-4C86-A172-245291E9EE0A}"/>
    <dgm:cxn modelId="{F2E96B09-37F5-4D5E-9953-3987D92428B0}" srcId="{B50466EB-2CE6-43EF-9315-DEBF6C8E1C8E}" destId="{A0574162-EAE2-4450-AC3B-BC493CFF10CB}" srcOrd="2" destOrd="0" parTransId="{0FFA859D-0A40-4BF9-9D06-04712B6E0E36}" sibTransId="{5FE1CDCE-F28D-4089-AAC9-16577E1B6AEE}"/>
    <dgm:cxn modelId="{254DE987-7E05-43A5-ADED-51E1F5081F13}" srcId="{A81BAF40-805F-49A9-AE13-38014926C6C4}" destId="{30B283EB-49D6-468C-97BF-25C680E41101}" srcOrd="3" destOrd="0" parTransId="{BA0F1CE6-115B-4C08-96F4-093100C959C8}" sibTransId="{FB9EF2EF-A922-4145-A371-FE2A162D359C}"/>
    <dgm:cxn modelId="{0DBA5A26-0676-4C12-8913-19BAD41C7FD2}" type="presOf" srcId="{5F0A226B-0594-4A1B-8364-B8893A38928B}" destId="{B3455CD9-006B-447E-B3CF-E294235F80CA}" srcOrd="0" destOrd="0" presId="urn:microsoft.com/office/officeart/2005/8/layout/vList5"/>
    <dgm:cxn modelId="{D5709F6C-2E8C-464E-B861-71F2BCB85BFD}" type="presOf" srcId="{9DD4055F-BCDC-40B6-AB79-CD4B75381EB6}" destId="{3B13AC7C-6DDF-4E70-B2F6-9F18E2440BC9}" srcOrd="0" destOrd="2" presId="urn:microsoft.com/office/officeart/2005/8/layout/vList5"/>
    <dgm:cxn modelId="{86E782B9-4FF9-4CFE-93B3-51F3F9D9D888}" srcId="{5F0A226B-0594-4A1B-8364-B8893A38928B}" destId="{A81BAF40-805F-49A9-AE13-38014926C6C4}" srcOrd="0" destOrd="0" parTransId="{EB47E17E-08D6-496C-91F7-1213AA760D7C}" sibTransId="{24A85345-17E1-4EA6-AED5-667BEB4CB946}"/>
    <dgm:cxn modelId="{0186F199-1725-4D73-BE25-10C6E3D606FF}" type="presOf" srcId="{D76A7E85-50F7-4FFD-8C93-2E14E4E2B59F}" destId="{984B5199-BEA0-4962-BDCC-08A13FA40B2F}" srcOrd="0" destOrd="0" presId="urn:microsoft.com/office/officeart/2005/8/layout/vList5"/>
    <dgm:cxn modelId="{D8B7B4F5-492F-478E-84F9-A8B83B96F6B2}" type="presOf" srcId="{1535D295-3BBA-4036-9328-67C40363775A}" destId="{6B7CF3B0-1341-43B9-8FEE-767FFD9C7B0F}" srcOrd="0" destOrd="2" presId="urn:microsoft.com/office/officeart/2005/8/layout/vList5"/>
    <dgm:cxn modelId="{BD0D925E-58A2-41C0-9EF6-052CF2DE45A4}" srcId="{B50466EB-2CE6-43EF-9315-DEBF6C8E1C8E}" destId="{5DD15D44-2150-4B70-9A5F-A3EA0C9DE934}" srcOrd="1" destOrd="0" parTransId="{8FC63F3A-8D96-486E-8E21-845B5708D4FE}" sibTransId="{1F669E09-7616-4FEB-989C-72737712BC40}"/>
    <dgm:cxn modelId="{691883B6-DB90-4083-A1C9-ED7EF08DF387}" type="presOf" srcId="{30B283EB-49D6-468C-97BF-25C680E41101}" destId="{3B13AC7C-6DDF-4E70-B2F6-9F18E2440BC9}" srcOrd="0" destOrd="3" presId="urn:microsoft.com/office/officeart/2005/8/layout/vList5"/>
    <dgm:cxn modelId="{E1DD75C1-88C0-4F18-9295-3E8EF94D4B4B}" srcId="{A81BAF40-805F-49A9-AE13-38014926C6C4}" destId="{78452471-4D26-442F-95B2-67033E9DDD05}" srcOrd="0" destOrd="0" parTransId="{B6845F1A-A26F-4120-86DE-4F81F82055C7}" sibTransId="{D327FAA8-6F48-4160-9BB8-2CABECFE230C}"/>
    <dgm:cxn modelId="{B35A878E-26BF-4681-A6D1-F90483EE6876}" srcId="{1E33A7F3-8017-41D0-8146-79D277A64974}" destId="{1535D295-3BBA-4036-9328-67C40363775A}" srcOrd="2" destOrd="0" parTransId="{167D507B-34CA-4554-ABC5-05EBFEDAC128}" sibTransId="{7CCEE8F0-D752-45C9-8C26-E8B397501C8D}"/>
    <dgm:cxn modelId="{0FF69D92-9949-4D7C-89E6-C8576E8F0B75}" type="presOf" srcId="{A81BAF40-805F-49A9-AE13-38014926C6C4}" destId="{B68CC2E9-0F8C-4A6D-9579-03BE0ED60650}" srcOrd="0" destOrd="0" presId="urn:microsoft.com/office/officeart/2005/8/layout/vList5"/>
    <dgm:cxn modelId="{1298531E-85C9-4CA5-A4B3-39DF8FC29A64}" type="presOf" srcId="{5DD15D44-2150-4B70-9A5F-A3EA0C9DE934}" destId="{984B5199-BEA0-4962-BDCC-08A13FA40B2F}" srcOrd="0" destOrd="1" presId="urn:microsoft.com/office/officeart/2005/8/layout/vList5"/>
    <dgm:cxn modelId="{20BD293F-B64E-44B5-A85E-B508C28CE774}" srcId="{5F0A226B-0594-4A1B-8364-B8893A38928B}" destId="{1E33A7F3-8017-41D0-8146-79D277A64974}" srcOrd="1" destOrd="0" parTransId="{B0A0BD92-E3CC-4F13-A779-65FD9B0013B9}" sibTransId="{5FE2CF32-AD05-4E8D-BB06-C6713B4EB48C}"/>
    <dgm:cxn modelId="{ACB069EB-0983-4508-8794-0B3BB5193435}" srcId="{B50466EB-2CE6-43EF-9315-DEBF6C8E1C8E}" destId="{D76A7E85-50F7-4FFD-8C93-2E14E4E2B59F}" srcOrd="0" destOrd="0" parTransId="{61769066-DEB8-48CE-8230-D379DFB2DA80}" sibTransId="{CD1E4D89-2CBA-4A30-8D2E-0F3C3916D964}"/>
    <dgm:cxn modelId="{66262071-265E-4526-88F4-C494FC6DC256}" srcId="{B50466EB-2CE6-43EF-9315-DEBF6C8E1C8E}" destId="{BD9A22C4-3137-4547-A4EE-E44AE1934A7D}" srcOrd="3" destOrd="0" parTransId="{8DB62BC8-FD59-4034-9374-DBA8390B8414}" sibTransId="{1B92AEDD-36F6-4FB9-A7E9-D76CF7D61ECD}"/>
    <dgm:cxn modelId="{80873E52-49E0-4CC8-B191-D6771063D02F}" type="presOf" srcId="{1E33A7F3-8017-41D0-8146-79D277A64974}" destId="{6AD4B1EC-A3CD-4AD4-B484-E517C69975D4}" srcOrd="0" destOrd="0" presId="urn:microsoft.com/office/officeart/2005/8/layout/vList5"/>
    <dgm:cxn modelId="{38C20F95-3E1C-433C-ABA2-7A4A2D853E80}" type="presParOf" srcId="{B3455CD9-006B-447E-B3CF-E294235F80CA}" destId="{E3466CA6-3535-4B75-9FEB-A24CEFB7E90F}" srcOrd="0" destOrd="0" presId="urn:microsoft.com/office/officeart/2005/8/layout/vList5"/>
    <dgm:cxn modelId="{A5800EAE-D731-4CE7-8906-39EBA148E123}" type="presParOf" srcId="{E3466CA6-3535-4B75-9FEB-A24CEFB7E90F}" destId="{B68CC2E9-0F8C-4A6D-9579-03BE0ED60650}" srcOrd="0" destOrd="0" presId="urn:microsoft.com/office/officeart/2005/8/layout/vList5"/>
    <dgm:cxn modelId="{DBB41DF6-5D37-4F1F-BDDC-99A019913A73}" type="presParOf" srcId="{E3466CA6-3535-4B75-9FEB-A24CEFB7E90F}" destId="{3B13AC7C-6DDF-4E70-B2F6-9F18E2440BC9}" srcOrd="1" destOrd="0" presId="urn:microsoft.com/office/officeart/2005/8/layout/vList5"/>
    <dgm:cxn modelId="{A40FA7AB-197D-40E4-98A3-52AB38CEDEFC}" type="presParOf" srcId="{B3455CD9-006B-447E-B3CF-E294235F80CA}" destId="{75FDCBD7-6A0F-4AA4-972C-0CED7D625ACB}" srcOrd="1" destOrd="0" presId="urn:microsoft.com/office/officeart/2005/8/layout/vList5"/>
    <dgm:cxn modelId="{4A5B7BF7-31CA-46ED-8360-237FBC1DD48D}" type="presParOf" srcId="{B3455CD9-006B-447E-B3CF-E294235F80CA}" destId="{28C2C410-CD2B-4F99-9A22-C4EE39C59AE4}" srcOrd="2" destOrd="0" presId="urn:microsoft.com/office/officeart/2005/8/layout/vList5"/>
    <dgm:cxn modelId="{2B619625-E476-4EA6-B58A-12BAA6B0AD4C}" type="presParOf" srcId="{28C2C410-CD2B-4F99-9A22-C4EE39C59AE4}" destId="{6AD4B1EC-A3CD-4AD4-B484-E517C69975D4}" srcOrd="0" destOrd="0" presId="urn:microsoft.com/office/officeart/2005/8/layout/vList5"/>
    <dgm:cxn modelId="{9995C0D6-F6B6-4509-8666-6A467CF39360}" type="presParOf" srcId="{28C2C410-CD2B-4F99-9A22-C4EE39C59AE4}" destId="{6B7CF3B0-1341-43B9-8FEE-767FFD9C7B0F}" srcOrd="1" destOrd="0" presId="urn:microsoft.com/office/officeart/2005/8/layout/vList5"/>
    <dgm:cxn modelId="{AAE81B95-E193-4430-8FE9-175964C6015D}" type="presParOf" srcId="{B3455CD9-006B-447E-B3CF-E294235F80CA}" destId="{941C89FB-CFF0-42A1-8512-2688E3C9D046}" srcOrd="3" destOrd="0" presId="urn:microsoft.com/office/officeart/2005/8/layout/vList5"/>
    <dgm:cxn modelId="{2D11C199-D47B-4866-874C-6690370F3189}" type="presParOf" srcId="{B3455CD9-006B-447E-B3CF-E294235F80CA}" destId="{39C17BE5-CBF6-4BA7-ADB1-4707C00CE8CB}" srcOrd="4" destOrd="0" presId="urn:microsoft.com/office/officeart/2005/8/layout/vList5"/>
    <dgm:cxn modelId="{9FBCD07F-A568-430A-8E4B-3D7A4FA4FE19}" type="presParOf" srcId="{39C17BE5-CBF6-4BA7-ADB1-4707C00CE8CB}" destId="{23662CA2-B615-4FCA-953F-822CE2ED4115}" srcOrd="0" destOrd="0" presId="urn:microsoft.com/office/officeart/2005/8/layout/vList5"/>
    <dgm:cxn modelId="{015E9351-BC0E-4490-912E-BBBC264FABCD}" type="presParOf" srcId="{39C17BE5-CBF6-4BA7-ADB1-4707C00CE8CB}" destId="{984B5199-BEA0-4962-BDCC-08A13FA40B2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0B836A-535B-4B43-9900-7AB0433D666A}">
      <dsp:nvSpPr>
        <dsp:cNvPr id="0" name=""/>
        <dsp:cNvSpPr/>
      </dsp:nvSpPr>
      <dsp:spPr bwMode="white">
        <a:xfrm>
          <a:off x="0" y="71761"/>
          <a:ext cx="10344149" cy="159266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en-US" sz="3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1. Определить порядок действий комиссии ОАО "РЖД" на месте нарушения безопасности движения</a:t>
          </a:r>
          <a:endParaRPr lang="ru-RU" sz="3000" kern="1200" dirty="0"/>
        </a:p>
      </dsp:txBody>
      <dsp:txXfrm>
        <a:off x="77747" y="149508"/>
        <a:ext cx="10188655" cy="1437168"/>
      </dsp:txXfrm>
    </dsp:sp>
    <dsp:sp modelId="{5E579AB4-4E5C-43D8-AFAE-C9AB531B196F}">
      <dsp:nvSpPr>
        <dsp:cNvPr id="0" name=""/>
        <dsp:cNvSpPr/>
      </dsp:nvSpPr>
      <dsp:spPr bwMode="white">
        <a:xfrm>
          <a:off x="0" y="1750824"/>
          <a:ext cx="10344149" cy="159266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en-US" sz="3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2. Предложить порядок взаимодействия при расследовании нарушений безопасности движения</a:t>
          </a:r>
          <a:endParaRPr lang="ru-RU" sz="3000" kern="1200" dirty="0"/>
        </a:p>
      </dsp:txBody>
      <dsp:txXfrm>
        <a:off x="77747" y="1828571"/>
        <a:ext cx="10188655" cy="1437168"/>
      </dsp:txXfrm>
    </dsp:sp>
    <dsp:sp modelId="{91EC6481-414A-469F-BD75-88CE9AFBD281}">
      <dsp:nvSpPr>
        <dsp:cNvPr id="0" name=""/>
        <dsp:cNvSpPr/>
      </dsp:nvSpPr>
      <dsp:spPr bwMode="white">
        <a:xfrm>
          <a:off x="0" y="3429886"/>
          <a:ext cx="10344149" cy="159266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en-US" sz="3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3. Составить список мероприятий по результатам расследования  для обеспечения гарантированной  безопасности движения и эксплуатации </a:t>
          </a:r>
          <a:r>
            <a:rPr lang="ru-RU" altLang="en-US" sz="30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ж.д</a:t>
          </a:r>
          <a:r>
            <a:rPr lang="ru-RU" altLang="en-US" sz="3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. транспорта </a:t>
          </a:r>
          <a:endParaRPr lang="ru-RU" sz="3000" kern="1200" dirty="0"/>
        </a:p>
      </dsp:txBody>
      <dsp:txXfrm>
        <a:off x="77747" y="3507633"/>
        <a:ext cx="10188655" cy="14371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13AC7C-6DDF-4E70-B2F6-9F18E2440BC9}">
      <dsp:nvSpPr>
        <dsp:cNvPr id="0" name=""/>
        <dsp:cNvSpPr/>
      </dsp:nvSpPr>
      <dsp:spPr>
        <a:xfrm rot="5400000">
          <a:off x="5898965" y="-4404617"/>
          <a:ext cx="1869166" cy="10684254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0" kern="1200">
              <a:latin typeface="Times New Roman" panose="02020603050405020304" pitchFamily="18" charset="0"/>
              <a:cs typeface="Times New Roman" panose="02020603050405020304" pitchFamily="18" charset="0"/>
            </a:rPr>
            <a:t>1. </a:t>
          </a:r>
          <a:r>
            <a:rPr lang="ru-RU" altLang="en-US" sz="1500" b="0" kern="1200">
              <a:latin typeface="Times New Roman" panose="02020603050405020304" pitchFamily="18" charset="0"/>
              <a:cs typeface="Times New Roman" panose="02020603050405020304" pitchFamily="18" charset="0"/>
            </a:rPr>
            <a:t>Определение виновных в нарушение  безопасности движения  и степени их вины.</a:t>
          </a:r>
          <a:endParaRPr lang="ru-RU" sz="1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0" kern="1200">
              <a:latin typeface="Times New Roman" panose="02020603050405020304" pitchFamily="18" charset="0"/>
              <a:cs typeface="Times New Roman" panose="02020603050405020304" pitchFamily="18" charset="0"/>
            </a:rPr>
            <a:t>2. Предоставление копий документов, необходимых для объективного выявления причин и обстоятельств допущенного нарушения безопасности</a:t>
          </a:r>
          <a:r>
            <a:rPr lang="ru-RU" altLang="en-US" sz="1500" b="0" kern="120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5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0" kern="1200">
              <a:latin typeface="Times New Roman" panose="02020603050405020304" pitchFamily="18" charset="0"/>
              <a:cs typeface="Times New Roman" panose="02020603050405020304" pitchFamily="18" charset="0"/>
            </a:rPr>
            <a:t>3. Обмен мнениями о причинах возникновения нарушения безопасности движения.</a:t>
          </a:r>
          <a:endParaRPr lang="ru-RU" sz="15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0" kern="1200">
              <a:latin typeface="Times New Roman" panose="02020603050405020304" pitchFamily="18" charset="0"/>
              <a:cs typeface="Times New Roman" panose="02020603050405020304" pitchFamily="18" charset="0"/>
            </a:rPr>
            <a:t>4. При выявлении причастности сторонней организации к нарушению безопасности движения председатель комиссии ОАО "РЖД" в течение суток направляет в адрес этой организации уведомление с предложением принять участие в расследовании и в суточный срок с момента его получения проинформировать о своем решении. </a:t>
          </a:r>
          <a:endParaRPr lang="ru-RU" altLang="en-US" sz="1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491422" y="94171"/>
        <a:ext cx="10593009" cy="1686676"/>
      </dsp:txXfrm>
    </dsp:sp>
    <dsp:sp modelId="{B68CC2E9-0F8C-4A6D-9579-03BE0ED60650}">
      <dsp:nvSpPr>
        <dsp:cNvPr id="0" name=""/>
        <dsp:cNvSpPr/>
      </dsp:nvSpPr>
      <dsp:spPr>
        <a:xfrm>
          <a:off x="0" y="402665"/>
          <a:ext cx="1308842" cy="110460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А</a:t>
          </a:r>
        </a:p>
      </dsp:txBody>
      <dsp:txXfrm>
        <a:off x="53922" y="456587"/>
        <a:ext cx="1200998" cy="996763"/>
      </dsp:txXfrm>
    </dsp:sp>
    <dsp:sp modelId="{6B7CF3B0-1341-43B9-8FEE-767FFD9C7B0F}">
      <dsp:nvSpPr>
        <dsp:cNvPr id="0" name=""/>
        <dsp:cNvSpPr/>
      </dsp:nvSpPr>
      <dsp:spPr>
        <a:xfrm rot="5400000">
          <a:off x="5898965" y="-2425360"/>
          <a:ext cx="1869166" cy="10684254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0" kern="1200">
              <a:latin typeface="Times New Roman" panose="02020603050405020304" pitchFamily="18" charset="0"/>
              <a:cs typeface="Times New Roman" panose="02020603050405020304" pitchFamily="18" charset="0"/>
            </a:rPr>
            <a:t>1. Организация совместного осмотра места нарушения безопасности движения, а также обнаруженных на нем элементов верхнего строения пути, деталей железнодорожного подвижного состава и других предметов, которые могут иметь значение для выявления причины его возникновения</a:t>
          </a:r>
          <a:r>
            <a:rPr lang="ru-RU" altLang="en-US" sz="1500" b="0" kern="120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0" kern="1200">
              <a:latin typeface="Times New Roman" panose="02020603050405020304" pitchFamily="18" charset="0"/>
              <a:cs typeface="Times New Roman" panose="02020603050405020304" pitchFamily="18" charset="0"/>
            </a:rPr>
            <a:t>2. Предоставление копий документов, необходимых для объективного выявления причин и обстоятельств допущенного нарушения безопасности</a:t>
          </a:r>
          <a:r>
            <a:rPr lang="ru-RU" altLang="en-US" sz="1500" b="0" kern="120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5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0" kern="1200">
              <a:latin typeface="Times New Roman" panose="02020603050405020304" pitchFamily="18" charset="0"/>
              <a:cs typeface="Times New Roman" panose="02020603050405020304" pitchFamily="18" charset="0"/>
            </a:rPr>
            <a:t>3. Обмен мнениями о причинах возникновения нарушения безопасности движения.</a:t>
          </a:r>
          <a:endParaRPr lang="ru-RU" sz="15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0" kern="1200">
              <a:latin typeface="Times New Roman" panose="02020603050405020304" pitchFamily="18" charset="0"/>
              <a:cs typeface="Times New Roman" panose="02020603050405020304" pitchFamily="18" charset="0"/>
            </a:rPr>
            <a:t>4. При выявлении причастности сторонней организации к нарушению безопасности движения председатель комиссии ОАО "РЖД" в течение суток направляет в адрес этой организации уведомление с предложением принять участие в расследовании и в суточный срок с момента его получения проинформировать о своем решении. </a:t>
          </a:r>
          <a:endParaRPr lang="ru-RU" altLang="en-US" sz="1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491422" y="2073428"/>
        <a:ext cx="10593009" cy="1686676"/>
      </dsp:txXfrm>
    </dsp:sp>
    <dsp:sp modelId="{6AD4B1EC-A3CD-4AD4-B484-E517C69975D4}">
      <dsp:nvSpPr>
        <dsp:cNvPr id="0" name=""/>
        <dsp:cNvSpPr/>
      </dsp:nvSpPr>
      <dsp:spPr>
        <a:xfrm>
          <a:off x="0" y="2381923"/>
          <a:ext cx="1308842" cy="110460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Б</a:t>
          </a:r>
        </a:p>
      </dsp:txBody>
      <dsp:txXfrm>
        <a:off x="53922" y="2435845"/>
        <a:ext cx="1200998" cy="996763"/>
      </dsp:txXfrm>
    </dsp:sp>
    <dsp:sp modelId="{984B5199-BEA0-4962-BDCC-08A13FA40B2F}">
      <dsp:nvSpPr>
        <dsp:cNvPr id="0" name=""/>
        <dsp:cNvSpPr/>
      </dsp:nvSpPr>
      <dsp:spPr>
        <a:xfrm rot="5400000">
          <a:off x="5898965" y="-446102"/>
          <a:ext cx="1869166" cy="10684254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0" kern="1200">
              <a:latin typeface="Times New Roman" panose="02020603050405020304" pitchFamily="18" charset="0"/>
              <a:cs typeface="Times New Roman" panose="02020603050405020304" pitchFamily="18" charset="0"/>
            </a:rPr>
            <a:t>1. Организация совместного осмотра места нарушения безопасности движения, а также обнаруженных на нем элементов верхнего строения пути, деталей железнодорожного подвижного состава и других предметов, которые могут иметь значение для выявления причины его возникновения</a:t>
          </a:r>
          <a:r>
            <a:rPr lang="ru-RU" altLang="en-US" sz="1500" b="0" kern="120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0" kern="1200">
              <a:latin typeface="Times New Roman" panose="02020603050405020304" pitchFamily="18" charset="0"/>
              <a:cs typeface="Times New Roman" panose="02020603050405020304" pitchFamily="18" charset="0"/>
            </a:rPr>
            <a:t>2. Предоставление копий документов, необходимых для объективного выявления причин и обстоятельств допущенного нарушения безопасности</a:t>
          </a:r>
          <a:r>
            <a:rPr lang="ru-RU" altLang="en-US" sz="1500" b="0" kern="120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5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0" kern="1200">
              <a:latin typeface="Times New Roman" panose="02020603050405020304" pitchFamily="18" charset="0"/>
              <a:cs typeface="Times New Roman" panose="02020603050405020304" pitchFamily="18" charset="0"/>
            </a:rPr>
            <a:t>3. Обмен мнениями о причинах возникновения нарушения безопасности движения.</a:t>
          </a:r>
          <a:endParaRPr lang="ru-RU" sz="15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0" kern="1200">
              <a:latin typeface="Times New Roman" panose="02020603050405020304" pitchFamily="18" charset="0"/>
              <a:cs typeface="Times New Roman" panose="02020603050405020304" pitchFamily="18" charset="0"/>
            </a:rPr>
            <a:t>4. </a:t>
          </a:r>
          <a:r>
            <a:rPr lang="ru-RU" altLang="en-US" sz="1500" b="0" kern="1200">
              <a:latin typeface="Times New Roman" panose="02020603050405020304" pitchFamily="18" charset="0"/>
              <a:cs typeface="Times New Roman" panose="02020603050405020304" pitchFamily="18" charset="0"/>
            </a:rPr>
            <a:t> Предотвращение  нарушений  безопасности движения ссмежными службами.</a:t>
          </a:r>
          <a:endParaRPr lang="ru-RU" altLang="en-US" sz="15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491422" y="4052686"/>
        <a:ext cx="10593009" cy="1686676"/>
      </dsp:txXfrm>
    </dsp:sp>
    <dsp:sp modelId="{23662CA2-B615-4FCA-953F-822CE2ED4115}">
      <dsp:nvSpPr>
        <dsp:cNvPr id="0" name=""/>
        <dsp:cNvSpPr/>
      </dsp:nvSpPr>
      <dsp:spPr>
        <a:xfrm>
          <a:off x="0" y="4361181"/>
          <a:ext cx="1308842" cy="110460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В</a:t>
          </a:r>
        </a:p>
      </dsp:txBody>
      <dsp:txXfrm>
        <a:off x="53922" y="4415103"/>
        <a:ext cx="1200998" cy="9967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#1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lnSpAfChP" val="20"/>
              <dgm:param type="stBulletLvl" val="1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8A8AC3-457C-4390-9BF1-D10A14828486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F85C0E-A39F-474E-9888-1655D30EA6C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302B25-2A05-4C00-A4EA-1E0DB717E628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51983"/>
            <a:ext cx="543814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6EC658-679A-4F4A-BB20-E41DE5A1D17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881AF9E7-BF91-4B03-9858-243A6EE1AB2A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514E5C4B-25B5-4A76-AC01-BD7FCBC9796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F9E7-BF91-4B03-9858-243A6EE1AB2A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E5C4B-25B5-4A76-AC01-BD7FCBC97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F9E7-BF91-4B03-9858-243A6EE1AB2A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E5C4B-25B5-4A76-AC01-BD7FCBC9796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F9E7-BF91-4B03-9858-243A6EE1AB2A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E5C4B-25B5-4A76-AC01-BD7FCBC9796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F9E7-BF91-4B03-9858-243A6EE1AB2A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E5C4B-25B5-4A76-AC01-BD7FCBC97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F9E7-BF91-4B03-9858-243A6EE1AB2A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E5C4B-25B5-4A76-AC01-BD7FCBC9796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F9E7-BF91-4B03-9858-243A6EE1AB2A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E5C4B-25B5-4A76-AC01-BD7FCBC9796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F9E7-BF91-4B03-9858-243A6EE1AB2A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E5C4B-25B5-4A76-AC01-BD7FCBC9796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F9E7-BF91-4B03-9858-243A6EE1AB2A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E5C4B-25B5-4A76-AC01-BD7FCBC9796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877B3-D348-4611-9BDB-C5374591D95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ChangeArrowheads="1"/>
          </p:cNvSpPr>
          <p:nvPr userDrawn="1"/>
        </p:nvSpPr>
        <p:spPr bwMode="auto">
          <a:xfrm>
            <a:off x="-499533" y="-17463"/>
            <a:ext cx="488949" cy="366713"/>
          </a:xfrm>
          <a:prstGeom prst="rect">
            <a:avLst/>
          </a:prstGeom>
          <a:solidFill>
            <a:srgbClr val="CD202C"/>
          </a:solidFill>
          <a:ln>
            <a:noFill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rgbClr val="FFFFFF"/>
              </a:solidFill>
              <a:latin typeface="Calibri" panose="020F0502020204030204" pitchFamily="34" charset="0"/>
              <a:ea typeface="Arial" panose="020B0604020202020204" pitchFamily="34" charset="0"/>
            </a:endParaRPr>
          </a:p>
        </p:txBody>
      </p:sp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-499533" y="349251"/>
            <a:ext cx="488949" cy="366713"/>
          </a:xfrm>
          <a:prstGeom prst="rect">
            <a:avLst/>
          </a:prstGeom>
          <a:solidFill>
            <a:srgbClr val="455D70"/>
          </a:solidFill>
          <a:ln>
            <a:noFill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rgbClr val="FFFFFF"/>
              </a:solidFill>
              <a:latin typeface="Calibri" panose="020F0502020204030204" pitchFamily="34" charset="0"/>
              <a:ea typeface="Arial" panose="020B0604020202020204" pitchFamily="34" charset="0"/>
            </a:endParaRPr>
          </a:p>
        </p:txBody>
      </p:sp>
      <p:sp>
        <p:nvSpPr>
          <p:cNvPr id="5" name="Rectangle 8"/>
          <p:cNvSpPr>
            <a:spLocks noChangeArrowheads="1"/>
          </p:cNvSpPr>
          <p:nvPr userDrawn="1"/>
        </p:nvSpPr>
        <p:spPr bwMode="auto">
          <a:xfrm>
            <a:off x="-499533" y="715963"/>
            <a:ext cx="488949" cy="366712"/>
          </a:xfrm>
          <a:prstGeom prst="rect">
            <a:avLst/>
          </a:prstGeom>
          <a:solidFill>
            <a:srgbClr val="68798B"/>
          </a:solidFill>
          <a:ln>
            <a:noFill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rgbClr val="FFFFFF"/>
              </a:solidFill>
              <a:latin typeface="Calibri" panose="020F0502020204030204" pitchFamily="34" charset="0"/>
              <a:ea typeface="Arial" panose="020B0604020202020204" pitchFamily="34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 userDrawn="1"/>
        </p:nvSpPr>
        <p:spPr bwMode="auto">
          <a:xfrm>
            <a:off x="-499533" y="1081088"/>
            <a:ext cx="488949" cy="366712"/>
          </a:xfrm>
          <a:prstGeom prst="rect">
            <a:avLst/>
          </a:prstGeom>
          <a:solidFill>
            <a:srgbClr val="909CAA"/>
          </a:solidFill>
          <a:ln>
            <a:noFill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rgbClr val="FFFFFF"/>
              </a:solidFill>
              <a:latin typeface="Calibri" panose="020F0502020204030204" pitchFamily="34" charset="0"/>
              <a:ea typeface="Arial" panose="020B0604020202020204" pitchFamily="34" charset="0"/>
            </a:endParaRPr>
          </a:p>
        </p:txBody>
      </p:sp>
      <p:sp>
        <p:nvSpPr>
          <p:cNvPr id="7" name="Rectangle 13"/>
          <p:cNvSpPr>
            <a:spLocks noChangeArrowheads="1"/>
          </p:cNvSpPr>
          <p:nvPr userDrawn="1"/>
        </p:nvSpPr>
        <p:spPr bwMode="auto">
          <a:xfrm>
            <a:off x="-499533" y="1447801"/>
            <a:ext cx="488949" cy="366713"/>
          </a:xfrm>
          <a:prstGeom prst="rect">
            <a:avLst/>
          </a:prstGeom>
          <a:solidFill>
            <a:srgbClr val="BFC5CE"/>
          </a:solidFill>
          <a:ln>
            <a:noFill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rgbClr val="FFFFFF"/>
              </a:solidFill>
              <a:latin typeface="Calibri" panose="020F0502020204030204" pitchFamily="34" charset="0"/>
              <a:ea typeface="Arial" panose="020B0604020202020204" pitchFamily="34" charset="0"/>
            </a:endParaRPr>
          </a:p>
        </p:txBody>
      </p:sp>
      <p:sp>
        <p:nvSpPr>
          <p:cNvPr id="8" name="Rectangle 16"/>
          <p:cNvSpPr>
            <a:spLocks noChangeArrowheads="1"/>
          </p:cNvSpPr>
          <p:nvPr userDrawn="1"/>
        </p:nvSpPr>
        <p:spPr bwMode="auto">
          <a:xfrm>
            <a:off x="0" y="1"/>
            <a:ext cx="12192000" cy="1374775"/>
          </a:xfrm>
          <a:prstGeom prst="rect">
            <a:avLst/>
          </a:prstGeom>
          <a:solidFill>
            <a:srgbClr val="BFC5CE"/>
          </a:solidFill>
          <a:ln>
            <a:noFill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rgbClr val="FFFFFF"/>
              </a:solidFill>
              <a:latin typeface="Calibri" panose="020F0502020204030204" pitchFamily="34" charset="0"/>
              <a:ea typeface="Arial" panose="020B0604020202020204" pitchFamily="34" charset="0"/>
            </a:endParaRPr>
          </a:p>
        </p:txBody>
      </p:sp>
      <p:sp>
        <p:nvSpPr>
          <p:cNvPr id="10" name="Rectangle 17"/>
          <p:cNvSpPr>
            <a:spLocks noChangeArrowheads="1"/>
          </p:cNvSpPr>
          <p:nvPr userDrawn="1"/>
        </p:nvSpPr>
        <p:spPr bwMode="auto">
          <a:xfrm>
            <a:off x="0" y="6507164"/>
            <a:ext cx="12192000" cy="350837"/>
          </a:xfrm>
          <a:prstGeom prst="rect">
            <a:avLst/>
          </a:prstGeom>
          <a:solidFill>
            <a:srgbClr val="BFC5CE"/>
          </a:solidFill>
          <a:ln>
            <a:noFill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rgbClr val="FFFFFF"/>
              </a:solidFill>
              <a:latin typeface="Calibri" panose="020F0502020204030204" pitchFamily="34" charset="0"/>
              <a:ea typeface="Arial" panose="020B0604020202020204" pitchFamily="34" charset="0"/>
            </a:endParaRPr>
          </a:p>
        </p:txBody>
      </p:sp>
      <p:pic>
        <p:nvPicPr>
          <p:cNvPr id="11" name="Picture 17" descr="rzd_logo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40534" y="6510338"/>
            <a:ext cx="764117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30201" y="1"/>
            <a:ext cx="11671300" cy="1413368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9FB73-9824-4EC8-9964-650FF6449BAE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F9E7-BF91-4B03-9858-243A6EE1AB2A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E5C4B-25B5-4A76-AC01-BD7FCBC97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F9E7-BF91-4B03-9858-243A6EE1AB2A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E5C4B-25B5-4A76-AC01-BD7FCBC9796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F9E7-BF91-4B03-9858-243A6EE1AB2A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E5C4B-25B5-4A76-AC01-BD7FCBC97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0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0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F9E7-BF91-4B03-9858-243A6EE1AB2A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E5C4B-25B5-4A76-AC01-BD7FCBC9796C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F9E7-BF91-4B03-9858-243A6EE1AB2A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E5C4B-25B5-4A76-AC01-BD7FCBC9796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F9E7-BF91-4B03-9858-243A6EE1AB2A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E5C4B-25B5-4A76-AC01-BD7FCBC97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F9E7-BF91-4B03-9858-243A6EE1AB2A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E5C4B-25B5-4A76-AC01-BD7FCBC9796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AF9E7-BF91-4B03-9858-243A6EE1AB2A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E5C4B-25B5-4A76-AC01-BD7FCBC97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81AF9E7-BF91-4B03-9858-243A6EE1AB2A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14E5C4B-25B5-4A76-AC01-BD7FCBC9796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27313" y="636814"/>
            <a:ext cx="4855029" cy="5857648"/>
          </a:xfrm>
        </p:spPr>
        <p:txBody>
          <a:bodyPr/>
          <a:lstStyle/>
          <a:p>
            <a:pPr algn="just" defTabSz="914400"/>
            <a:r>
              <a:rPr lang="ru-RU" sz="1800" b="1" dirty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Кейс </a:t>
            </a:r>
            <a:r>
              <a:rPr lang="ru-RU" sz="1800" b="1" dirty="0" smtClean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по </a:t>
            </a:r>
            <a:r>
              <a:rPr lang="ru-RU" sz="1800" b="1" dirty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теме: «</a:t>
            </a:r>
            <a:r>
              <a:rPr lang="ru-RU" altLang="ru-RU" sz="1800" b="1" dirty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События, связанные с нарушением правил безопасности движения и эксплуатации железнодорожного транспорта</a:t>
            </a:r>
            <a:r>
              <a:rPr lang="ru-RU" sz="1800" b="1" dirty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»</a:t>
            </a:r>
          </a:p>
          <a:p>
            <a:pPr algn="ctr" defTabSz="914400"/>
            <a:endParaRPr lang="ru-RU" sz="1600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 defTabSz="914400"/>
            <a:r>
              <a:rPr lang="ru-RU" sz="1600" b="1" i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Компетенция: </a:t>
            </a:r>
          </a:p>
          <a:p>
            <a:pPr algn="just" defTabSz="914400"/>
            <a:r>
              <a:rPr lang="ru-RU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Организация движения поездов</a:t>
            </a:r>
          </a:p>
          <a:p>
            <a:pPr algn="just" defTabSz="914400"/>
            <a:endParaRPr lang="ru-RU" sz="1600" b="1" u="sng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 defTabSz="914400"/>
            <a:r>
              <a:rPr lang="ru-RU" sz="1600" b="1" i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Трудовые действия: </a:t>
            </a:r>
          </a:p>
          <a:p>
            <a:pPr algn="just" defTabSz="914400"/>
            <a:r>
              <a:rPr lang="ru-RU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Анализ расследования случаев отказов в работе технических средств и подвижного состава на закрепленном участке железнодорожного транспорта</a:t>
            </a:r>
          </a:p>
          <a:p>
            <a:pPr algn="just" defTabSz="914400"/>
            <a:endParaRPr lang="ru-RU" sz="1600" b="1" u="sng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 defTabSz="914400"/>
            <a:r>
              <a:rPr lang="ru-RU" sz="1600" b="1" i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Необходимые умения: </a:t>
            </a:r>
          </a:p>
          <a:p>
            <a:pPr algn="just" defTabSz="914400"/>
            <a:r>
              <a:rPr lang="ru-RU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Оценивать ситуацию при расследовании случаев отказов в работе технических средств и подвижного состава на закрепленном участке железнодорожного транспорта</a:t>
            </a:r>
            <a:endParaRPr lang="en-US" sz="16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l"/>
            <a:endParaRPr lang="en-US" sz="1600" dirty="0">
              <a:solidFill>
                <a:schemeClr val="tx1"/>
              </a:solidFill>
              <a:latin typeface="Segoe UI Semibold" panose="020B0702040204020203" charset="0"/>
              <a:ea typeface="Tahoma" panose="020B0604030504040204" pitchFamily="34" charset="0"/>
              <a:cs typeface="Segoe UI Semibold" panose="020B0702040204020203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02020" y="636270"/>
            <a:ext cx="5406390" cy="54889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Текстовое поле 99"/>
          <p:cNvSpPr txBox="1"/>
          <p:nvPr/>
        </p:nvSpPr>
        <p:spPr>
          <a:xfrm>
            <a:off x="873578" y="1065175"/>
            <a:ext cx="10466614" cy="22453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indent="450215" algn="just"/>
            <a:r>
              <a:rPr lang="ru-RU" sz="2000" dirty="0">
                <a:latin typeface="Times New Roman" panose="02020603050405020304" pitchFamily="18" charset="0"/>
              </a:rPr>
              <a:t>2.3 </a:t>
            </a:r>
            <a:r>
              <a:rPr lang="ru-RU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работ – зам. ПМС Тихорецкая Федотов О.В. и мастер дорожный ПМС Гудермес Абдулхаликов Р.Р. в нарушение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Инструкции по обеспечению безопасности движения поездов при производстве путевых работ и </a:t>
            </a:r>
            <a:r>
              <a:rPr lang="ru-RU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Инструкции о порядке организации движения поездов и обеспечению безопасности движения при производстве работ  </a:t>
            </a:r>
            <a:r>
              <a:rPr lang="ru-RU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среднему ремонту четного пути перегона Зверево – Сулин, , не обеспечили постоянный контроль за безопасностью движения поездов и производством маневровой работы. На момент производства маневров на месте работ отсутствовали. </a:t>
            </a:r>
            <a:endParaRPr lang="ru-RU" altLang="en-US" sz="2000" dirty="0"/>
          </a:p>
        </p:txBody>
      </p:sp>
      <p:sp>
        <p:nvSpPr>
          <p:cNvPr id="4" name="Текстовое поле 99"/>
          <p:cNvSpPr txBox="1"/>
          <p:nvPr/>
        </p:nvSpPr>
        <p:spPr>
          <a:xfrm>
            <a:off x="942975" y="4077846"/>
            <a:ext cx="10327821" cy="193899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0215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</a:rPr>
              <a:t>2.4. </a:t>
            </a:r>
            <a:r>
              <a:rPr lang="ru-RU" sz="2000" b="0" dirty="0">
                <a:latin typeface="Times New Roman" panose="02020603050405020304" pitchFamily="18" charset="0"/>
                <a:cs typeface="Calibri" panose="020F0502020204030204" pitchFamily="34" charset="0"/>
              </a:rPr>
              <a:t>Руководители ПМС Глубокая не организовали выполнение пункта 4 </a:t>
            </a:r>
            <a:r>
              <a:rPr lang="ru-RU" sz="2000" dirty="0">
                <a:latin typeface="Times New Roman" panose="02020603050405020304" pitchFamily="18" charset="0"/>
                <a:cs typeface="Calibri" panose="020F0502020204030204" pitchFamily="34" charset="0"/>
              </a:rPr>
              <a:t>Особенностей режима рабочего времени и времени отдыха, условий труда отдельных категорий работников железнодорожного транспорта общего пользования, </a:t>
            </a:r>
            <a:r>
              <a:rPr lang="ru-RU" sz="2000" b="0" dirty="0">
                <a:latin typeface="Times New Roman" panose="02020603050405020304" pitchFamily="18" charset="0"/>
                <a:cs typeface="Calibri" panose="020F0502020204030204" pitchFamily="34" charset="0"/>
              </a:rPr>
              <a:t>работа которых непосредственно связана с движением поездов, утвержденных приказом Минтранса России от 09.03.2016 № 44, в результате составитель поездов </a:t>
            </a:r>
            <a:r>
              <a:rPr lang="ru-RU" sz="2000" b="0" dirty="0" err="1">
                <a:latin typeface="Times New Roman" panose="02020603050405020304" pitchFamily="18" charset="0"/>
                <a:cs typeface="Calibri" panose="020F0502020204030204" pitchFamily="34" charset="0"/>
              </a:rPr>
              <a:t>Титяев</a:t>
            </a:r>
            <a:r>
              <a:rPr lang="ru-RU" sz="2000" b="0" dirty="0">
                <a:latin typeface="Times New Roman" panose="02020603050405020304" pitchFamily="18" charset="0"/>
                <a:cs typeface="Calibri" panose="020F0502020204030204" pitchFamily="34" charset="0"/>
              </a:rPr>
              <a:t> А.С. 03.04.2022 находился на работе 16 часов подряд.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</a:rPr>
              <a:t> </a:t>
            </a:r>
            <a:endParaRPr lang="ru-RU" altLang="en-US" sz="2000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5" name="Заголовок 1"/>
          <p:cNvSpPr txBox="1"/>
          <p:nvPr/>
        </p:nvSpPr>
        <p:spPr>
          <a:xfrm>
            <a:off x="470807" y="0"/>
            <a:ext cx="11250386" cy="51261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altLang="en-US" sz="2400" b="1" i="0" u="none" strike="noStrike" kern="1200" cap="none" spc="0" normalizeH="0" baseline="0" noProof="0">
                <a:ln w="3175" cmpd="sng"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Причины проишествия</a:t>
            </a:r>
            <a:endParaRPr kumimoji="0" lang="ru-RU" sz="2400" b="1" i="0" u="none" strike="noStrike" kern="1200" cap="none" spc="0" normalizeH="0" baseline="0" noProof="0" dirty="0">
              <a:ln w="3175" cmpd="sng"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Текстовое поле 99"/>
          <p:cNvSpPr txBox="1"/>
          <p:nvPr/>
        </p:nvSpPr>
        <p:spPr>
          <a:xfrm>
            <a:off x="873579" y="697782"/>
            <a:ext cx="10466614" cy="50167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indent="450215" algn="just"/>
            <a:r>
              <a:rPr lang="ru-RU" sz="2000" dirty="0">
                <a:latin typeface="Times New Roman" panose="02020603050405020304" pitchFamily="18" charset="0"/>
              </a:rPr>
              <a:t>2.5 </a:t>
            </a:r>
            <a:r>
              <a:rPr lang="ru-RU" sz="2000" b="0" dirty="0">
                <a:latin typeface="Times New Roman" panose="02020603050405020304" pitchFamily="18" charset="0"/>
                <a:cs typeface="Calibri" panose="020F0502020204030204" pitchFamily="34" charset="0"/>
              </a:rPr>
              <a:t>На станции Зверево систематически допускаются нарушения требований нормативно-распорядительных документов ОАО «РЖД» при организации движения хозяйственных поездов в период производства работ на инфраструктуре. Так, в нарушение пункта 8.3.15 </a:t>
            </a:r>
            <a:r>
              <a:rPr lang="ru-RU" sz="2000" dirty="0">
                <a:latin typeface="Times New Roman" panose="02020603050405020304" pitchFamily="18" charset="0"/>
                <a:cs typeface="Calibri" panose="020F0502020204030204" pitchFamily="34" charset="0"/>
              </a:rPr>
              <a:t>Инструкции № 348/р </a:t>
            </a:r>
            <a:r>
              <a:rPr lang="ru-RU" sz="2000" b="0" dirty="0">
                <a:latin typeface="Times New Roman" panose="02020603050405020304" pitchFamily="18" charset="0"/>
                <a:cs typeface="Calibri" panose="020F0502020204030204" pitchFamily="34" charset="0"/>
              </a:rPr>
              <a:t>перед началом производства работ в «окна» ДС </a:t>
            </a:r>
            <a:r>
              <a:rPr lang="ru-RU" sz="2000" b="0" dirty="0" err="1">
                <a:latin typeface="Times New Roman" panose="02020603050405020304" pitchFamily="18" charset="0"/>
                <a:cs typeface="Calibri" panose="020F0502020204030204" pitchFamily="34" charset="0"/>
              </a:rPr>
              <a:t>Зименко</a:t>
            </a:r>
            <a:r>
              <a:rPr lang="ru-RU" sz="2000" b="0" dirty="0">
                <a:latin typeface="Times New Roman" panose="02020603050405020304" pitchFamily="18" charset="0"/>
                <a:cs typeface="Calibri" panose="020F0502020204030204" pitchFamily="34" charset="0"/>
              </a:rPr>
              <a:t> Н.Г. не производит ознакомление причастных работников с порядком проведения технологических «окон» и телеграммами-разрешениями. В нарушение пункта 6 </a:t>
            </a:r>
            <a:r>
              <a:rPr lang="ru-RU" sz="2000" dirty="0">
                <a:latin typeface="Times New Roman" panose="02020603050405020304" pitchFamily="18" charset="0"/>
                <a:cs typeface="Calibri" panose="020F0502020204030204" pitchFamily="34" charset="0"/>
              </a:rPr>
              <a:t>№ 348/р </a:t>
            </a:r>
            <a:r>
              <a:rPr lang="ru-RU" sz="2000" b="0" dirty="0" smtClean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sz="2000" b="0" dirty="0">
                <a:latin typeface="Times New Roman" panose="02020603050405020304" pitchFamily="18" charset="0"/>
                <a:cs typeface="Calibri" panose="020F0502020204030204" pitchFamily="34" charset="0"/>
              </a:rPr>
              <a:t>не выдерживаются интервалы не менее 1 км при первоначальной остановке попутных хозяйственных поездов на перегоне. </a:t>
            </a:r>
          </a:p>
          <a:p>
            <a:pPr indent="450215" algn="just"/>
            <a:r>
              <a:rPr lang="ru-RU" sz="2000" b="0" dirty="0">
                <a:latin typeface="Times New Roman" panose="02020603050405020304" pitchFamily="18" charset="0"/>
                <a:cs typeface="Calibri" panose="020F0502020204030204" pitchFamily="34" charset="0"/>
              </a:rPr>
              <a:t>Данные нарушения закладываются на стадии оформления заявок руководителями работ. Как пример, в заявке № 1 на отправление хозяйственных поездов на закрытый четный путь перегона Зверево – Сулин, оформленной 02.04.2022 </a:t>
            </a:r>
            <a:r>
              <a:rPr lang="ru-RU" sz="2000" b="0" dirty="0" err="1">
                <a:latin typeface="Times New Roman" panose="02020603050405020304" pitchFamily="18" charset="0"/>
                <a:cs typeface="Calibri" panose="020F0502020204030204" pitchFamily="34" charset="0"/>
              </a:rPr>
              <a:t>и.о</a:t>
            </a:r>
            <a:r>
              <a:rPr lang="ru-RU" sz="2000" b="0" dirty="0">
                <a:latin typeface="Times New Roman" panose="02020603050405020304" pitchFamily="18" charset="0"/>
                <a:cs typeface="Calibri" panose="020F0502020204030204" pitchFamily="34" charset="0"/>
              </a:rPr>
              <a:t>. ПМС Тихорецкая Зеленским Д.Ю. в журнале ф. ДУ-58, указано об отправлении хозяйственных поездов до 1087 км ПК 10 и до 1088 км ПК 1, соответственно. Аналогичные нарушения допущены 03.04.2022 зам. ПМС Тихорецкая Федотовым О.В. При этом ДНЦ и ДСП такие нарушения не выявляют и не пресекают.</a:t>
            </a:r>
            <a:endParaRPr lang="ru-RU" altLang="en-US" sz="2000" dirty="0"/>
          </a:p>
          <a:p>
            <a:pPr indent="450215" algn="just"/>
            <a:endParaRPr lang="ru-RU" altLang="en-US" sz="2000" dirty="0"/>
          </a:p>
        </p:txBody>
      </p:sp>
      <p:sp>
        <p:nvSpPr>
          <p:cNvPr id="4" name="Заголовок 1"/>
          <p:cNvSpPr txBox="1"/>
          <p:nvPr/>
        </p:nvSpPr>
        <p:spPr>
          <a:xfrm>
            <a:off x="470807" y="0"/>
            <a:ext cx="11250386" cy="51261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altLang="en-US" sz="2400" b="1" i="0" u="none" strike="noStrike" kern="1200" cap="none" spc="0" normalizeH="0" baseline="0" noProof="0">
                <a:ln w="3175" cmpd="sng"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Причины проишествия</a:t>
            </a:r>
            <a:endParaRPr kumimoji="0" lang="ru-RU" sz="2400" b="1" i="0" u="none" strike="noStrike" kern="1200" cap="none" spc="0" normalizeH="0" baseline="0" noProof="0" dirty="0">
              <a:ln w="3175" cmpd="sng"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Текстовое поле 99"/>
          <p:cNvSpPr txBox="1"/>
          <p:nvPr/>
        </p:nvSpPr>
        <p:spPr>
          <a:xfrm>
            <a:off x="873579" y="697782"/>
            <a:ext cx="10466614" cy="22453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indent="450215" algn="just"/>
            <a:r>
              <a:rPr lang="ru-RU" sz="2000" dirty="0">
                <a:latin typeface="Times New Roman" panose="02020603050405020304" pitchFamily="18" charset="0"/>
              </a:rPr>
              <a:t>2.6 </a:t>
            </a:r>
            <a:r>
              <a:rPr lang="ru-RU" sz="2000" b="0" dirty="0">
                <a:latin typeface="Times New Roman" panose="02020603050405020304" pitchFamily="18" charset="0"/>
              </a:rPr>
              <a:t>Руководители ДРП в нарушение Инструкции </a:t>
            </a:r>
            <a:r>
              <a:rPr lang="ru-RU" sz="2000" dirty="0">
                <a:latin typeface="Times New Roman" panose="02020603050405020304" pitchFamily="18" charset="0"/>
              </a:rPr>
              <a:t>о порядке планирования, разработки, предоставления и использования технологических «окон» для ремонтных и строительно-монтажных работ в ОАО «РЖД»</a:t>
            </a:r>
            <a:r>
              <a:rPr lang="ru-RU" sz="2000" b="0" dirty="0">
                <a:latin typeface="Times New Roman" panose="02020603050405020304" pitchFamily="18" charset="0"/>
              </a:rPr>
              <a:t>,</a:t>
            </a:r>
            <a:r>
              <a:rPr lang="ru-RU" sz="2000" b="0" dirty="0">
                <a:latin typeface="Times New Roman" panose="02020603050405020304" pitchFamily="18" charset="0"/>
                <a:cs typeface="Calibri" panose="020F0502020204030204" pitchFamily="34" charset="0"/>
              </a:rPr>
              <a:t> в ППР не указали порядок организации связи между участниками ремонтно-строительных работ, руководителем работ (единым руководителем работ), ответственными работниками и дежурно-диспетчерским персоналом. В</a:t>
            </a:r>
            <a:r>
              <a:rPr lang="ru-RU" sz="2000" b="0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0" dirty="0">
                <a:latin typeface="Times New Roman" panose="02020603050405020304" pitchFamily="18" charset="0"/>
              </a:rPr>
              <a:t>нарушение требований Временной инструкции вывод хозяйственных поездов с перегона Зверево – Сулин осуществляли на станцию Сулин, а не на станцию Зверево.</a:t>
            </a:r>
            <a:endParaRPr lang="ru-RU" altLang="en-US" sz="2000" dirty="0"/>
          </a:p>
        </p:txBody>
      </p:sp>
      <p:sp>
        <p:nvSpPr>
          <p:cNvPr id="4" name="Текстовое поле 99"/>
          <p:cNvSpPr txBox="1"/>
          <p:nvPr/>
        </p:nvSpPr>
        <p:spPr>
          <a:xfrm>
            <a:off x="943610" y="3535465"/>
            <a:ext cx="10327821" cy="18764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0215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</a:rPr>
              <a:t>2.7. </a:t>
            </a:r>
            <a:r>
              <a:rPr lang="ru-RU" sz="2400" b="0" dirty="0">
                <a:latin typeface="Times New Roman" panose="02020603050405020304" pitchFamily="18" charset="0"/>
                <a:cs typeface="Calibri" panose="020F0502020204030204" pitchFamily="34" charset="0"/>
              </a:rPr>
              <a:t>В нарушение </a:t>
            </a:r>
            <a:r>
              <a:rPr lang="ru-RU" sz="2400" dirty="0">
                <a:latin typeface="Times New Roman" panose="02020603050405020304" pitchFamily="18" charset="0"/>
                <a:cs typeface="Calibri" panose="020F0502020204030204" pitchFamily="34" charset="0"/>
              </a:rPr>
              <a:t>регламента служебных переговоров при поездной и маневровой работе, </a:t>
            </a:r>
            <a:r>
              <a:rPr lang="ru-RU" sz="2400" b="0" dirty="0">
                <a:latin typeface="Times New Roman" panose="02020603050405020304" pitchFamily="18" charset="0"/>
                <a:cs typeface="Calibri" panose="020F0502020204030204" pitchFamily="34" charset="0"/>
              </a:rPr>
              <a:t>руководители ДРП в 2021 и 2022 годах не осуществляли контроль за выполнением работниками, участвующими в перевозочном процессе, регламента служебных переговоров.</a:t>
            </a:r>
            <a:endParaRPr lang="ru-RU" altLang="en-US" sz="2400" dirty="0"/>
          </a:p>
          <a:p>
            <a:pPr indent="450215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</a:rPr>
              <a:t> </a:t>
            </a:r>
            <a:endParaRPr lang="ru-RU" altLang="en-US" sz="2000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5" name="Заголовок 1"/>
          <p:cNvSpPr txBox="1"/>
          <p:nvPr/>
        </p:nvSpPr>
        <p:spPr>
          <a:xfrm>
            <a:off x="470807" y="0"/>
            <a:ext cx="11250386" cy="51261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altLang="en-US" sz="2400" b="1" i="0" u="none" strike="noStrike" kern="1200" cap="none" spc="0" normalizeH="0" baseline="0" noProof="0">
                <a:ln w="3175" cmpd="sng"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Причины проишествия</a:t>
            </a:r>
            <a:endParaRPr kumimoji="0" lang="ru-RU" sz="2400" b="1" i="0" u="none" strike="noStrike" kern="1200" cap="none" spc="0" normalizeH="0" baseline="0" noProof="0" dirty="0">
              <a:ln w="3175" cmpd="sng"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Текстовое поле 99"/>
          <p:cNvSpPr txBox="1"/>
          <p:nvPr/>
        </p:nvSpPr>
        <p:spPr>
          <a:xfrm>
            <a:off x="622935" y="582295"/>
            <a:ext cx="10976610" cy="5692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indent="450215" algn="just"/>
            <a:r>
              <a:rPr lang="ru-RU" sz="2800" dirty="0">
                <a:latin typeface="Times New Roman" panose="02020603050405020304" pitchFamily="18" charset="0"/>
              </a:rPr>
              <a:t>2.8 </a:t>
            </a:r>
            <a:r>
              <a:rPr lang="ru-RU" sz="2800" b="0" dirty="0">
                <a:latin typeface="Times New Roman" panose="02020603050405020304" pitchFamily="18" charset="0"/>
              </a:rPr>
              <a:t>В Ю-З ДПМ и ПЧМ Новочеркасск не выполняются требования пункта 5.4 </a:t>
            </a:r>
            <a:r>
              <a:rPr lang="ru-RU" sz="2800" dirty="0">
                <a:latin typeface="Times New Roman" panose="02020603050405020304" pitchFamily="18" charset="0"/>
              </a:rPr>
              <a:t>Правил эксплуатации специального железнодорожного подвижного состава на инфраструктуре ОАО «РЖД», </a:t>
            </a:r>
            <a:r>
              <a:rPr lang="ru-RU" sz="2800" b="0" dirty="0">
                <a:latin typeface="Times New Roman" panose="02020603050405020304" pitchFamily="18" charset="0"/>
              </a:rPr>
              <a:t>утвержденных распоряжением ОАО «РЖД» от 26.12.2016 № 2676р. Для самостоятельной работы на</a:t>
            </a:r>
            <a:r>
              <a:rPr lang="ru-RU" sz="2800" b="0" dirty="0"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sz="2800" b="0" dirty="0">
                <a:latin typeface="Times New Roman" panose="02020603050405020304" pitchFamily="18" charset="0"/>
              </a:rPr>
              <a:t>перегоне Зверево – Сулин допущен машинист</a:t>
            </a:r>
            <a:r>
              <a:rPr lang="ru-RU" sz="2800" b="0" dirty="0">
                <a:latin typeface="Times New Roman" panose="02020603050405020304" pitchFamily="18" charset="0"/>
                <a:cs typeface="Calibri" panose="020F0502020204030204" pitchFamily="34" charset="0"/>
              </a:rPr>
              <a:t> ТЭС-1400 № 22 Ахременко Р.И., не имеющий соответствующего заключения ТЧМИ о допуске к самостоятельному управлению на данном участке. При этом работниками ПЧМ Новочеркасск для обхода барьерных функций АСУ СПС в маршрутный лист внесено присутствие ТЧМИ Семенова М.Г., который фактически при производстве работ отсутствовал. Данные нарушения в дирекции носят системный характер. В 2021-2022 годах выявлено 10 аналогичных случаев.</a:t>
            </a:r>
            <a:endParaRPr lang="ru-RU" altLang="en-US" sz="2800" dirty="0"/>
          </a:p>
        </p:txBody>
      </p:sp>
      <p:sp>
        <p:nvSpPr>
          <p:cNvPr id="4" name="Заголовок 1"/>
          <p:cNvSpPr txBox="1"/>
          <p:nvPr/>
        </p:nvSpPr>
        <p:spPr>
          <a:xfrm>
            <a:off x="470807" y="0"/>
            <a:ext cx="11250386" cy="51261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altLang="en-US" sz="2400" b="1" i="0" u="none" strike="noStrike" kern="1200" cap="none" spc="0" normalizeH="0" baseline="0" noProof="0">
                <a:ln w="3175" cmpd="sng"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Причины проишествия</a:t>
            </a:r>
            <a:endParaRPr kumimoji="0" lang="ru-RU" sz="2400" b="1" i="0" u="none" strike="noStrike" kern="1200" cap="none" spc="0" normalizeH="0" baseline="0" noProof="0" dirty="0">
              <a:ln w="3175" cmpd="sng"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191999" cy="603250"/>
          </a:xfrm>
        </p:spPr>
        <p:txBody>
          <a:bodyPr>
            <a:noAutofit/>
          </a:bodyPr>
          <a:lstStyle/>
          <a:p>
            <a:pPr lvl="0"/>
            <a:r>
              <a:rPr lang="ru-RU" altLang="en-US" sz="2000" b="1" dirty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>3. </a:t>
            </a:r>
            <a:r>
              <a:rPr lang="ru-RU" altLang="en-US" sz="2000" b="1" dirty="0">
                <a:solidFill>
                  <a:srgbClr val="C00000"/>
                </a:solidFill>
                <a:latin typeface="+mn-lt"/>
              </a:rPr>
              <a:t>Составить список мероприятий по результатам расследования  для обеспечения гарантированной  безопасности движения и эксплуатации ж.д. транспорта </a:t>
            </a:r>
          </a:p>
        </p:txBody>
      </p:sp>
      <p:sp>
        <p:nvSpPr>
          <p:cNvPr id="5" name="Текстовое поле 4"/>
          <p:cNvSpPr txBox="1"/>
          <p:nvPr/>
        </p:nvSpPr>
        <p:spPr>
          <a:xfrm>
            <a:off x="0" y="665018"/>
            <a:ext cx="12192000" cy="62471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>
              <a:lnSpc>
                <a:spcPts val="1920"/>
              </a:lnSpc>
            </a:pPr>
            <a:r>
              <a:rPr lang="ru-RU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№3.1  По результатам  расследования происшествия  составлен  список  мероприятия. Уберите лишние  пункты.</a:t>
            </a:r>
          </a:p>
          <a:p>
            <a:pPr>
              <a:lnSpc>
                <a:spcPts val="1920"/>
              </a:lnSpc>
            </a:pPr>
            <a:endParaRPr lang="ru-RU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920"/>
              </a:lnSpc>
            </a:pPr>
            <a:r>
              <a:rPr lang="ru-RU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Ознакомить под роспись всех работников.</a:t>
            </a:r>
          </a:p>
          <a:p>
            <a:pPr algn="just">
              <a:lnSpc>
                <a:spcPts val="1920"/>
              </a:lnSpc>
            </a:pPr>
            <a:r>
              <a:rPr lang="ru-RU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Организовать разработку регламента взаимодействия между Ю-З ДПМ и Т по порядку передачи управления тормозным оборудованием при производстве путевых и маневровых работ;</a:t>
            </a:r>
          </a:p>
          <a:p>
            <a:pPr algn="just">
              <a:lnSpc>
                <a:spcPts val="1920"/>
              </a:lnSpc>
            </a:pPr>
            <a:r>
              <a:rPr lang="ru-RU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Организовать проведение собеседований с машинистами СПС и ССПС, имеющими стаж работы в должности менее года;</a:t>
            </a:r>
          </a:p>
          <a:p>
            <a:pPr algn="just">
              <a:lnSpc>
                <a:spcPts val="1920"/>
              </a:lnSpc>
            </a:pPr>
            <a:r>
              <a:rPr lang="ru-RU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Организовать проведение технических занятий с принятием зачетов.</a:t>
            </a:r>
          </a:p>
          <a:p>
            <a:pPr algn="just">
              <a:lnSpc>
                <a:spcPts val="1920"/>
              </a:lnSpc>
            </a:pPr>
            <a:r>
              <a:rPr lang="ru-RU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Силами руководителей и специалистов дирекции провести внезапные проверки выполнения руководителями работ и ответственными работниками требований.</a:t>
            </a:r>
          </a:p>
          <a:p>
            <a:pPr algn="just">
              <a:lnSpc>
                <a:spcPts val="1920"/>
              </a:lnSpc>
            </a:pPr>
            <a:r>
              <a:rPr lang="ru-RU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Провести внеплановые инструктажи работникам.</a:t>
            </a:r>
          </a:p>
          <a:p>
            <a:pPr algn="just">
              <a:lnSpc>
                <a:spcPts val="1920"/>
              </a:lnSpc>
            </a:pPr>
            <a:r>
              <a:rPr lang="ru-RU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Повторно изучить с составителями поездов (кондукторами) с принятием зачетов.</a:t>
            </a:r>
          </a:p>
          <a:p>
            <a:pPr algn="just">
              <a:lnSpc>
                <a:spcPts val="1920"/>
              </a:lnSpc>
            </a:pPr>
            <a:r>
              <a:rPr lang="ru-RU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 Организовать и провести проверки выполнения работниками, участвующими в перевозочном процессе, установленного регламента служебных переговоров. Результаты проверок ДРП рассмотреть лично, выработать необходимые корректирующие и предупреждающие меры.</a:t>
            </a:r>
          </a:p>
          <a:p>
            <a:pPr algn="just">
              <a:lnSpc>
                <a:spcPts val="1920"/>
              </a:lnSpc>
            </a:pPr>
            <a:r>
              <a:rPr lang="ru-RU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Организовать семинары по изучению с начальниками станций и их заместителями раздела 8 Инструкции о порядке планирования, разработки, предоставления и использования технологических «окон» для ремонтных и строительно-монтажных работ в ОАО «РЖД», утвержденной распоряжением ОАО «РЖД» от 25.02.2019 № 348/р;</a:t>
            </a:r>
          </a:p>
          <a:p>
            <a:pPr algn="just">
              <a:lnSpc>
                <a:spcPts val="1920"/>
              </a:lnSpc>
            </a:pPr>
            <a:r>
              <a:rPr lang="ru-RU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 Силами руководителей и специалистов дирекции, центров провести проверки выполнения причастными работниками требований Приложения </a:t>
            </a:r>
            <a:r>
              <a:rPr lang="ru-RU" altLang="en-US" sz="1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altLang="en-US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 </a:t>
            </a:r>
            <a:r>
              <a:rPr lang="ru-RU" altLang="en-US" sz="1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ИДП. </a:t>
            </a:r>
            <a:r>
              <a:rPr lang="ru-RU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проверок Д рассмотреть лично, выработать необходимые корректирующие и предупреждающие меры.</a:t>
            </a:r>
          </a:p>
          <a:p>
            <a:pPr algn="just">
              <a:lnSpc>
                <a:spcPts val="1920"/>
              </a:lnSpc>
            </a:pPr>
            <a:r>
              <a:rPr lang="ru-RU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11. Провести внеплановые инструктажи причастным работникам станций по </a:t>
            </a:r>
            <a:r>
              <a:rPr lang="ru-RU" altLang="en-US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Приложению </a:t>
            </a:r>
            <a:r>
              <a:rPr lang="ru-RU" altLang="en-US" sz="1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altLang="en-US" sz="1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 </a:t>
            </a:r>
            <a:r>
              <a:rPr lang="ru-RU" altLang="en-US" sz="1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ИДП.</a:t>
            </a:r>
          </a:p>
          <a:p>
            <a:pPr algn="just">
              <a:lnSpc>
                <a:spcPts val="1920"/>
              </a:lnSpc>
            </a:pPr>
            <a:r>
              <a:rPr lang="ru-RU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12. Проверить действующие проекты производства работ на соответствие требованиям.</a:t>
            </a:r>
          </a:p>
          <a:p>
            <a:pPr algn="just">
              <a:lnSpc>
                <a:spcPts val="1920"/>
              </a:lnSpc>
            </a:pPr>
            <a:r>
              <a:rPr lang="ru-RU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13. Выявленные несоответствия устранить установленным порядком, принять действенные меры к недопущению их в дальнейшем.</a:t>
            </a:r>
          </a:p>
          <a:p>
            <a:pPr algn="just">
              <a:lnSpc>
                <a:spcPts val="1920"/>
              </a:lnSpc>
            </a:pPr>
            <a:r>
              <a:rPr lang="ru-RU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14. Всем зам. РБ организовать и в срок до 06.05.2022 провести проверки выполнения в структурных подразделениях региональных дирекций, эксплуатирующих СПС, ССПС, пункта 5.4 Правил эксплуатации специального железнодорожного подвижного состава на инфраструктуре ОАО «РЖД», утвержденных распоряжением ОАО «РЖД» от 26.12.2016 № 2676р. О результатах доложить.</a:t>
            </a:r>
          </a:p>
          <a:p>
            <a:pPr algn="just">
              <a:lnSpc>
                <a:spcPts val="1920"/>
              </a:lnSpc>
            </a:pPr>
            <a:r>
              <a:rPr lang="ru-RU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15. Всех НЗ-РБ железных дорог России прошу учесть вышеуказанные несоответствия при проведении мероприятий внутреннего контроля.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83598" y="0"/>
            <a:ext cx="11258550" cy="447040"/>
          </a:xfrm>
        </p:spPr>
        <p:txBody>
          <a:bodyPr>
            <a:noAutofit/>
          </a:bodyPr>
          <a:lstStyle/>
          <a:p>
            <a:pPr lvl="0"/>
            <a:r>
              <a:rPr lang="ru-RU" altLang="en-US" sz="2400" b="1" dirty="0">
                <a:solidFill>
                  <a:srgbClr val="FF0000"/>
                </a:solidFill>
                <a:latin typeface="+mn-lt"/>
              </a:rPr>
              <a:t>Эталонный ответ </a:t>
            </a:r>
          </a:p>
        </p:txBody>
      </p:sp>
      <p:sp>
        <p:nvSpPr>
          <p:cNvPr id="5" name="Текстовое поле 4"/>
          <p:cNvSpPr txBox="1"/>
          <p:nvPr/>
        </p:nvSpPr>
        <p:spPr>
          <a:xfrm>
            <a:off x="690360" y="606079"/>
            <a:ext cx="11021060" cy="48628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ru-RU" altLang="en-US" sz="1600" b="1" dirty="0"/>
              <a:t>Задание №3.1  По результатам  расследования происшествия  составлен  список  мероприятия. Уберите лишние  пункты</a:t>
            </a:r>
            <a:r>
              <a:rPr lang="ru-RU" altLang="en-US" sz="1400" dirty="0"/>
              <a:t>.</a:t>
            </a:r>
          </a:p>
          <a:p>
            <a:endParaRPr lang="ru-RU" altLang="en-US" sz="1400" dirty="0"/>
          </a:p>
          <a:p>
            <a:r>
              <a:rPr lang="ru-RU" altLang="en-US" sz="1200" dirty="0"/>
              <a:t>1. Ознакомить под роспись всех работников.</a:t>
            </a:r>
          </a:p>
          <a:p>
            <a:r>
              <a:rPr lang="ru-RU" altLang="en-US" sz="1200" dirty="0"/>
              <a:t>2. Организовать разработку регламента взаимодействия между Ю-З ДПМ и Т по порядку передачи управления тормозным оборудованием при производстве путевых и маневровых работ;</a:t>
            </a:r>
          </a:p>
          <a:p>
            <a:r>
              <a:rPr lang="ru-RU" altLang="en-US" sz="1200" dirty="0"/>
              <a:t>3. Организовать проведение собеседований с машинистами СПС и ССПС, имеющими стаж работы в должности менее года;</a:t>
            </a:r>
          </a:p>
          <a:p>
            <a:r>
              <a:rPr lang="ru-RU" altLang="en-US" sz="1200" dirty="0"/>
              <a:t>4. Организовать проведение технических занятий с принятием зачетов.</a:t>
            </a:r>
          </a:p>
          <a:p>
            <a:r>
              <a:rPr lang="ru-RU" altLang="en-US" sz="1200" dirty="0"/>
              <a:t>5. Силами руководителей и специалистов дирекции провести внезапные проверки выполнения руководителями работ и ответственными работниками требований.</a:t>
            </a:r>
          </a:p>
          <a:p>
            <a:r>
              <a:rPr lang="ru-RU" altLang="en-US" sz="1200" dirty="0"/>
              <a:t>6. Провести внеплановые инструктажи работникам.</a:t>
            </a:r>
          </a:p>
          <a:p>
            <a:r>
              <a:rPr lang="ru-RU" altLang="en-US" sz="1200" dirty="0"/>
              <a:t>7. Повторно изучить с составителями поездов (кондукторами) с принятием зачетов.</a:t>
            </a:r>
          </a:p>
          <a:p>
            <a:r>
              <a:rPr lang="ru-RU" altLang="en-US" sz="1200" dirty="0"/>
              <a:t>8.  Организовать и провести проверки выполнения работниками, участвующими в перевозочном процессе, установленного регламента служебных переговоров. Результаты проверок ДРП рассмотреть лично, выработать необходимые корректирующие и предупреждающие меры.</a:t>
            </a:r>
          </a:p>
          <a:p>
            <a:r>
              <a:rPr lang="ru-RU" altLang="en-US" sz="1200" dirty="0"/>
              <a:t>9. Организовать семинары по изучению с начальниками станций и их заместителями раздела 8 Инструкции о порядке планирования, разработки, предоставления и использования технологических «окон» для ремонтных и строительно-монтажных работ в ОАО «РЖД», утвержденной распоряжением ОАО «РЖД» от 25.02.2019 № 348/р;</a:t>
            </a:r>
          </a:p>
          <a:p>
            <a:r>
              <a:rPr lang="ru-RU" altLang="en-US" sz="1200" dirty="0"/>
              <a:t>10. Силами руководителей и специалистов дирекции, центров провести проверки выполнения причастными работниками требований Приложения № </a:t>
            </a:r>
            <a:r>
              <a:rPr lang="ru-RU" altLang="en-US" sz="1200" dirty="0" smtClean="0"/>
              <a:t>13 </a:t>
            </a:r>
            <a:r>
              <a:rPr lang="ru-RU" altLang="en-US" sz="1200" dirty="0"/>
              <a:t>к ИДП. Результаты проверок Д рассмотреть лично, выработать необходимые корректирующие и предупреждающие меры.</a:t>
            </a:r>
          </a:p>
          <a:p>
            <a:r>
              <a:rPr lang="ru-RU" altLang="en-US" sz="1200" dirty="0"/>
              <a:t>11. Провести внеплановые инструктажи причастным работникам станций </a:t>
            </a:r>
            <a:r>
              <a:rPr lang="ru-RU" altLang="en-US" sz="1200" smtClean="0"/>
              <a:t>по Приложению </a:t>
            </a:r>
            <a:r>
              <a:rPr lang="ru-RU" altLang="en-US" sz="1200"/>
              <a:t>№ </a:t>
            </a:r>
            <a:r>
              <a:rPr lang="ru-RU" altLang="en-US" sz="1200" smtClean="0"/>
              <a:t>13 </a:t>
            </a:r>
            <a:r>
              <a:rPr lang="ru-RU" altLang="en-US" sz="1200" dirty="0"/>
              <a:t>к ИДП.</a:t>
            </a:r>
          </a:p>
          <a:p>
            <a:r>
              <a:rPr lang="ru-RU" altLang="en-US" sz="1200" dirty="0"/>
              <a:t>12. Проверить действующие проекты производства работ на соответствие требованиям…</a:t>
            </a:r>
          </a:p>
          <a:p>
            <a:r>
              <a:rPr lang="ru-RU" altLang="en-US" sz="1200" dirty="0"/>
              <a:t>13. Выявленные несоответствия устранить установленным порядком, принять действенные меры к недопущению их в дальнейшем.</a:t>
            </a:r>
          </a:p>
          <a:p>
            <a:r>
              <a:rPr lang="ru-RU" altLang="en-US" sz="1200" dirty="0"/>
              <a:t>14. Всем зам. РБ организовать и в срок до 06.05.2022 провести проверки выполнения в структурных подразделениях региональных дирекций, эксплуатирующих СПС, ССПС, пункта 5.4 Правил эксплуатации специального железнодорожного подвижного состава на инфраструктуре ОАО «РЖД», утвержденных распоряжением ОАО «РЖД» от 26.12.2016 № 2676р. О результатах доложить.</a:t>
            </a:r>
          </a:p>
          <a:p>
            <a:r>
              <a:rPr lang="ru-RU" altLang="en-US" sz="1200" dirty="0"/>
              <a:t>15. Всех НЗ-РБ железных дорог России прошу учесть вышеуказанные несоответствия при проведении мероприятий внутреннего контроля.</a:t>
            </a:r>
          </a:p>
        </p:txBody>
      </p:sp>
      <p:sp>
        <p:nvSpPr>
          <p:cNvPr id="6" name="Управляющая кнопка: назад 5">
            <a:hlinkClick r:id="rId2" action="ppaction://hlinksldjump" highlightClick="1"/>
          </p:cNvPr>
          <p:cNvSpPr/>
          <p:nvPr/>
        </p:nvSpPr>
        <p:spPr>
          <a:xfrm>
            <a:off x="11194473" y="6234545"/>
            <a:ext cx="997527" cy="623455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83598" y="0"/>
            <a:ext cx="11258550" cy="447040"/>
          </a:xfrm>
        </p:spPr>
        <p:txBody>
          <a:bodyPr>
            <a:noAutofit/>
          </a:bodyPr>
          <a:lstStyle/>
          <a:p>
            <a:pPr lvl="0"/>
            <a:endParaRPr lang="ru-RU" altLang="en-US" sz="2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6" name="Управляющая кнопка: назад 5">
            <a:hlinkClick r:id="rId2" action="ppaction://hlinksldjump" highlightClick="1"/>
          </p:cNvPr>
          <p:cNvSpPr/>
          <p:nvPr/>
        </p:nvSpPr>
        <p:spPr>
          <a:xfrm>
            <a:off x="11194473" y="6234545"/>
            <a:ext cx="997527" cy="623455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271847" y="1396538"/>
            <a:ext cx="942663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altLang="ru-RU" sz="4000" b="1" dirty="0">
                <a:solidFill>
                  <a:srgbClr val="0070C0"/>
                </a:solidFill>
                <a:latin typeface="Verdana"/>
                <a:ea typeface="ＭＳ Ｐゴシック" charset="-128"/>
              </a:rPr>
              <a:t>Желаю удачи в выполнении должностных обязанностей! </a:t>
            </a:r>
            <a:endParaRPr lang="ru-RU" sz="4000" dirty="0">
              <a:solidFill>
                <a:prstClr val="black"/>
              </a:solidFill>
              <a:latin typeface="Verdana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712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Текстовое поле 99"/>
          <p:cNvSpPr txBox="1"/>
          <p:nvPr/>
        </p:nvSpPr>
        <p:spPr>
          <a:xfrm>
            <a:off x="1102179" y="790832"/>
            <a:ext cx="10115550" cy="532320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indent="450215" algn="just"/>
            <a:r>
              <a:rPr lang="ru-RU" sz="3400" dirty="0">
                <a:latin typeface="Times New Roman" panose="02020603050405020304" pitchFamily="18" charset="0"/>
              </a:rPr>
              <a:t>03.04.2022 в 22 час. 34 мин. после производства путевых работ на 1089 км ПК 10 четного пути перегона Зверево – Сулин, закрытого для движения поездов по причине производства работ по среднему ремонту пути в соответствии с телеграммой-разрешением НЗ-1 от 31.03.2022 № 7714/СКАВ, допущено столкновение щебнеочистительной машины ЩОМ-1400 № 22 с вагоном-</a:t>
            </a:r>
            <a:r>
              <a:rPr lang="ru-RU" sz="3400" dirty="0" err="1">
                <a:latin typeface="Times New Roman" panose="02020603050405020304" pitchFamily="18" charset="0"/>
              </a:rPr>
              <a:t>засорителем</a:t>
            </a:r>
            <a:r>
              <a:rPr lang="ru-RU" sz="3400" dirty="0">
                <a:latin typeface="Times New Roman" panose="02020603050405020304" pitchFamily="18" charset="0"/>
              </a:rPr>
              <a:t> № 19168707, находившимся в составе СЗ-240-6-128 с тепловозом 2ТЭ25КМ № 273</a:t>
            </a:r>
            <a:r>
              <a:rPr lang="ru-RU" sz="3400" dirty="0">
                <a:latin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ru-RU" altLang="en-US" sz="3400" dirty="0"/>
          </a:p>
        </p:txBody>
      </p:sp>
      <p:sp>
        <p:nvSpPr>
          <p:cNvPr id="6" name="Заголовок 1"/>
          <p:cNvSpPr txBox="1"/>
          <p:nvPr/>
        </p:nvSpPr>
        <p:spPr>
          <a:xfrm>
            <a:off x="330201" y="1"/>
            <a:ext cx="11671300" cy="790831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altLang="en-US" sz="2400" b="1">
                <a:solidFill>
                  <a:srgbClr val="C00000"/>
                </a:solidFill>
                <a:latin typeface="+mn-lt"/>
              </a:rPr>
              <a:t>ТЕЛЕГРАММА о происшествии на перегоне</a:t>
            </a:r>
            <a:r>
              <a:rPr lang="en-US" sz="2400" b="1">
                <a:solidFill>
                  <a:srgbClr val="C00000"/>
                </a:solidFill>
                <a:latin typeface="+mn-lt"/>
              </a:rPr>
              <a:t> Зверево – Сулин</a:t>
            </a:r>
            <a:endParaRPr lang="ru-RU" altLang="en-US" sz="2400" b="1" dirty="0">
              <a:solidFill>
                <a:srgbClr val="C0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49036" y="-188746"/>
            <a:ext cx="11299371" cy="1412875"/>
          </a:xfrm>
        </p:spPr>
        <p:txBody>
          <a:bodyPr>
            <a:normAutofit/>
          </a:bodyPr>
          <a:lstStyle/>
          <a:p>
            <a:pPr defTabSz="914400"/>
            <a:r>
              <a:rPr lang="ru-RU" sz="2400" b="1" dirty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Кейс №2 по теме: «</a:t>
            </a:r>
            <a:r>
              <a:rPr lang="ru-RU" altLang="ru-RU" sz="2400" b="1" dirty="0">
                <a:solidFill>
                  <a:srgbClr val="FF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События, связанные с нарушением правил безопасности движения и эксплуатации железнодорожного транспорта</a:t>
            </a:r>
            <a:r>
              <a:rPr lang="ru-RU" sz="2400" b="1" dirty="0">
                <a:solidFill>
                  <a:srgbClr val="FF0000"/>
                </a:solidFill>
                <a:ea typeface="Tahoma" panose="020B0604030504040204" pitchFamily="34" charset="0"/>
                <a:cs typeface="Tahoma" panose="020B0604030504040204" pitchFamily="34" charset="0"/>
              </a:rPr>
              <a:t>»</a:t>
            </a:r>
          </a:p>
        </p:txBody>
      </p:sp>
      <p:graphicFrame>
        <p:nvGraphicFramePr>
          <p:cNvPr id="6" name="Схема 5"/>
          <p:cNvGraphicFramePr/>
          <p:nvPr/>
        </p:nvGraphicFramePr>
        <p:xfrm>
          <a:off x="906236" y="1094217"/>
          <a:ext cx="10344150" cy="50943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/>
          <p:nvPr/>
        </p:nvSpPr>
        <p:spPr>
          <a:xfrm>
            <a:off x="0" y="1"/>
            <a:ext cx="12191999" cy="49876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lvl="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altLang="en-US" sz="2000" b="1" dirty="0">
                <a:solidFill>
                  <a:srgbClr val="FF0000"/>
                </a:solidFill>
                <a:latin typeface="+mn-lt"/>
                <a:cs typeface="Segoe Print" panose="02000600000000000000" charset="0"/>
                <a:sym typeface="+mn-ea"/>
              </a:rPr>
              <a:t>1. Определить порядок действий комиссии ОАО "РЖД" на месте нарушения безопасности движения</a:t>
            </a:r>
          </a:p>
        </p:txBody>
      </p:sp>
      <p:sp>
        <p:nvSpPr>
          <p:cNvPr id="2" name="Текстовое поле 1"/>
          <p:cNvSpPr txBox="1"/>
          <p:nvPr/>
        </p:nvSpPr>
        <p:spPr>
          <a:xfrm>
            <a:off x="83125" y="530394"/>
            <a:ext cx="12025745" cy="623760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algn="ctr"/>
            <a:endParaRPr lang="ru-RU" altLang="en-US" sz="1700" b="1" dirty="0"/>
          </a:p>
          <a:p>
            <a:pPr algn="ctr"/>
            <a:r>
              <a:rPr lang="ru-RU" altLang="en-US" sz="1700" b="1" dirty="0"/>
              <a:t>Задание №1.1  </a:t>
            </a:r>
            <a:r>
              <a:rPr lang="ru-RU" altLang="en-US" sz="1700" dirty="0"/>
              <a:t>Расставьте цифрами по порядку последовательность выполняемых мероприятий</a:t>
            </a:r>
          </a:p>
          <a:p>
            <a:pPr algn="ctr"/>
            <a:endParaRPr lang="ru-RU" altLang="en-US" sz="1700" dirty="0"/>
          </a:p>
          <a:p>
            <a:pPr algn="just">
              <a:lnSpc>
                <a:spcPts val="2200"/>
              </a:lnSpc>
              <a:buFont typeface="Wingdings" panose="05000000000000000000" pitchFamily="2" charset="2"/>
              <a:buChar char="q"/>
            </a:pPr>
            <a:r>
              <a:rPr lang="ru-RU" altLang="en-US" sz="1700" dirty="0"/>
              <a:t> Осмотреть место </a:t>
            </a:r>
            <a:r>
              <a:rPr lang="ru-RU" altLang="en-US" sz="1700" dirty="0">
                <a:cs typeface="Times New Roman" panose="02020603050405020304" pitchFamily="18" charset="0"/>
              </a:rPr>
              <a:t>происшествия.</a:t>
            </a:r>
          </a:p>
          <a:p>
            <a:pPr algn="just">
              <a:lnSpc>
                <a:spcPts val="2200"/>
              </a:lnSpc>
              <a:buFont typeface="Wingdings" panose="05000000000000000000" pitchFamily="2" charset="2"/>
              <a:buChar char="q"/>
            </a:pPr>
            <a:r>
              <a:rPr lang="ru-RU" altLang="en-US" sz="1700" dirty="0">
                <a:cs typeface="Times New Roman" panose="02020603050405020304" pitchFamily="18" charset="0"/>
              </a:rPr>
              <a:t> Изъять </a:t>
            </a:r>
            <a:r>
              <a:rPr lang="ru-RU" altLang="en-US" sz="1700" dirty="0" err="1">
                <a:cs typeface="Times New Roman" panose="02020603050405020304" pitchFamily="18" charset="0"/>
              </a:rPr>
              <a:t>скоростемерную</a:t>
            </a:r>
            <a:r>
              <a:rPr lang="ru-RU" altLang="en-US" sz="1700" dirty="0">
                <a:cs typeface="Times New Roman" panose="02020603050405020304" pitchFamily="18" charset="0"/>
              </a:rPr>
              <a:t> ленту, ленту путеизмерительных средств, файлы регистрации </a:t>
            </a:r>
            <a:r>
              <a:rPr lang="ru-RU" altLang="en-US" sz="1700" dirty="0" err="1">
                <a:cs typeface="Times New Roman" panose="02020603050405020304" pitchFamily="18" charset="0"/>
              </a:rPr>
              <a:t>дефектоскопных</a:t>
            </a:r>
            <a:r>
              <a:rPr lang="ru-RU" altLang="en-US" sz="1700" dirty="0">
                <a:cs typeface="Times New Roman" panose="02020603050405020304" pitchFamily="18" charset="0"/>
              </a:rPr>
              <a:t> средств, натурный лист поезда, перевозочные документы, справку об обеспечении поезда тормозами и их действии, бланк предупреждения об ограничении скорости движения, маршрутный лист машиниста и журнал технического состояния локомотива, МПС или СЖПС.</a:t>
            </a:r>
          </a:p>
          <a:p>
            <a:pPr algn="just">
              <a:lnSpc>
                <a:spcPts val="2200"/>
              </a:lnSpc>
              <a:buFont typeface="Wingdings" panose="05000000000000000000" pitchFamily="2" charset="2"/>
              <a:buChar char="q"/>
            </a:pPr>
            <a:r>
              <a:rPr lang="ru-RU" altLang="en-US" sz="1700" dirty="0">
                <a:cs typeface="Times New Roman" panose="02020603050405020304" pitchFamily="18" charset="0"/>
              </a:rPr>
              <a:t>  Произвести видео-фотосъемку общего вида последствий происшествия.</a:t>
            </a:r>
          </a:p>
          <a:p>
            <a:pPr algn="just">
              <a:lnSpc>
                <a:spcPts val="2200"/>
              </a:lnSpc>
              <a:buFont typeface="Wingdings" panose="05000000000000000000" pitchFamily="2" charset="2"/>
              <a:buChar char="q"/>
            </a:pPr>
            <a:r>
              <a:rPr lang="ru-RU" altLang="en-US" sz="1700" dirty="0">
                <a:cs typeface="Times New Roman" panose="02020603050405020304" pitchFamily="18" charset="0"/>
              </a:rPr>
              <a:t> Составить схемы повреждений пути и расположения железнодорожного подвижного состава, следов его схода с рельсов с привязкой к километру и пикетам и т.д.</a:t>
            </a:r>
          </a:p>
          <a:p>
            <a:pPr algn="just">
              <a:lnSpc>
                <a:spcPts val="2200"/>
              </a:lnSpc>
              <a:buFont typeface="Wingdings" panose="05000000000000000000" pitchFamily="2" charset="2"/>
              <a:buChar char="q"/>
            </a:pPr>
            <a:r>
              <a:rPr lang="ru-RU" altLang="en-US" sz="1700" dirty="0">
                <a:cs typeface="Times New Roman" panose="02020603050405020304" pitchFamily="18" charset="0"/>
              </a:rPr>
              <a:t> Провести контрольные проверки работы тормозов, устройств радиосвязи и приборов безопасности, значения и видимости сигналов, состояния и работы устройств автоматики и телемеханики, связи, электрификации и электроснабжения; технической и технологической документации каждого хозяйства, причастного к происшествию, на соответствие установленным требованиям.</a:t>
            </a:r>
          </a:p>
          <a:p>
            <a:pPr algn="just">
              <a:lnSpc>
                <a:spcPts val="2200"/>
              </a:lnSpc>
              <a:buFont typeface="Wingdings" panose="05000000000000000000" pitchFamily="2" charset="2"/>
              <a:buChar char="q"/>
            </a:pPr>
            <a:r>
              <a:rPr lang="ru-RU" altLang="en-US" sz="1700" dirty="0">
                <a:cs typeface="Times New Roman" panose="02020603050405020304" pitchFamily="18" charset="0"/>
              </a:rPr>
              <a:t> Определить время и скорость подвижного состава, режимы управления и торможения, тормозной путь на момент происшествия.</a:t>
            </a:r>
          </a:p>
          <a:p>
            <a:pPr algn="just">
              <a:lnSpc>
                <a:spcPts val="2200"/>
              </a:lnSpc>
              <a:buFont typeface="Wingdings" panose="05000000000000000000" pitchFamily="2" charset="2"/>
              <a:buChar char="q"/>
            </a:pPr>
            <a:r>
              <a:rPr lang="ru-RU" altLang="en-US" sz="1700" dirty="0">
                <a:cs typeface="Times New Roman" panose="02020603050405020304" pitchFamily="18" charset="0"/>
              </a:rPr>
              <a:t> Собрать данные о характеристиках и состоянии пути; состоянии подвижного состава (ходовое, авто сцепное, тормозное оборудование, перекос кузова и смещение груза, результаты последней проверки, ТО и ремонта).</a:t>
            </a:r>
          </a:p>
          <a:p>
            <a:pPr algn="just">
              <a:lnSpc>
                <a:spcPts val="2200"/>
              </a:lnSpc>
              <a:buFont typeface="Wingdings" panose="05000000000000000000" pitchFamily="2" charset="2"/>
              <a:buChar char="q"/>
            </a:pPr>
            <a:r>
              <a:rPr lang="ru-RU" altLang="en-US" sz="1700" dirty="0">
                <a:cs typeface="Times New Roman" panose="02020603050405020304" pitchFamily="18" charset="0"/>
              </a:rPr>
              <a:t> Зафиксировать погодные условия на момент прошествия.</a:t>
            </a:r>
          </a:p>
          <a:p>
            <a:pPr algn="just">
              <a:lnSpc>
                <a:spcPts val="2200"/>
              </a:lnSpc>
              <a:buFont typeface="Wingdings" panose="05000000000000000000" pitchFamily="2" charset="2"/>
              <a:buChar char="q"/>
            </a:pPr>
            <a:r>
              <a:rPr lang="ru-RU" altLang="en-US" sz="1700" dirty="0">
                <a:cs typeface="Times New Roman" panose="02020603050405020304" pitchFamily="18" charset="0"/>
              </a:rPr>
              <a:t> Снять показания с приборов регистрации, расшифровывать служебные переговоры, имеющие отношение к происшествию.</a:t>
            </a:r>
          </a:p>
          <a:p>
            <a:pPr algn="just">
              <a:lnSpc>
                <a:spcPts val="2200"/>
              </a:lnSpc>
              <a:buFont typeface="Wingdings" panose="05000000000000000000" pitchFamily="2" charset="2"/>
              <a:buChar char="q"/>
            </a:pPr>
            <a:r>
              <a:rPr lang="ru-RU" altLang="en-US" sz="1700" dirty="0">
                <a:cs typeface="Times New Roman" panose="02020603050405020304" pitchFamily="18" charset="0"/>
              </a:rPr>
              <a:t> Собрать письменные объяснения работников  непосредственно причастных к случившемуся, а также свидетелей.</a:t>
            </a:r>
          </a:p>
          <a:p>
            <a:pPr algn="just">
              <a:lnSpc>
                <a:spcPts val="2200"/>
              </a:lnSpc>
              <a:buFont typeface="Wingdings" panose="05000000000000000000" pitchFamily="2" charset="2"/>
              <a:buChar char="q"/>
            </a:pPr>
            <a:r>
              <a:rPr lang="ru-RU" altLang="en-US" sz="1700" dirty="0">
                <a:cs typeface="Times New Roman" panose="02020603050405020304" pitchFamily="18" charset="0"/>
              </a:rPr>
              <a:t> Рассчитать схемы размещения и крепления груза, выполнить эскиз погрузки, средств крепления груза; провести  замер изломанных деталей и т.д. </a:t>
            </a:r>
          </a:p>
          <a:p>
            <a:pPr algn="just">
              <a:lnSpc>
                <a:spcPts val="2200"/>
              </a:lnSpc>
              <a:buFont typeface="Wingdings" panose="05000000000000000000" pitchFamily="2" charset="2"/>
              <a:buChar char="q"/>
            </a:pPr>
            <a:r>
              <a:rPr lang="ru-RU" altLang="en-US" sz="1700" dirty="0">
                <a:cs typeface="Times New Roman" panose="02020603050405020304" pitchFamily="18" charset="0"/>
              </a:rPr>
              <a:t> Осуществляются иные действия, необходимые для выявления причины  возникновения нарушения безопасности движения.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/>
          <p:nvPr/>
        </p:nvSpPr>
        <p:spPr>
          <a:xfrm>
            <a:off x="0" y="0"/>
            <a:ext cx="12191365" cy="79057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lvl="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altLang="en-US" sz="2000" b="1" dirty="0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+mn-lt"/>
                <a:cs typeface="Segoe Print" panose="02000600000000000000" charset="0"/>
                <a:sym typeface="+mn-ea"/>
              </a:rPr>
              <a:t>1. Определить порядок действий комиссии ОАО "РЖД" на месте нарушения безопасности движения</a:t>
            </a:r>
          </a:p>
        </p:txBody>
      </p:sp>
      <p:sp>
        <p:nvSpPr>
          <p:cNvPr id="3" name="Текстовое поле 2"/>
          <p:cNvSpPr txBox="1"/>
          <p:nvPr/>
        </p:nvSpPr>
        <p:spPr>
          <a:xfrm>
            <a:off x="0" y="571373"/>
            <a:ext cx="12192000" cy="558614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algn="ctr"/>
            <a:r>
              <a:rPr lang="ru-RU" sz="17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Эталонны</a:t>
            </a:r>
            <a:r>
              <a:rPr lang="ru-RU" altLang="en-US" sz="17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й</a:t>
            </a:r>
            <a:r>
              <a:rPr lang="ru-RU" sz="17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ответ</a:t>
            </a:r>
            <a:endParaRPr lang="ru-RU" sz="17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>
              <a:tabLst>
                <a:tab pos="3943350" algn="l"/>
              </a:tabLst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1. Осмотреть место происшествия.</a:t>
            </a:r>
          </a:p>
          <a:p>
            <a:pPr algn="just"/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2. Определить время и скорость подвижного состава, режимы управления и торможения, тормозной путь на момент происшествия.</a:t>
            </a:r>
          </a:p>
          <a:p>
            <a:pPr algn="just"/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3. Зафиксировать погодные условия на момент происшествия.</a:t>
            </a:r>
          </a:p>
          <a:p>
            <a:pPr algn="just"/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4. Снять показания с приборов регистрации, расшифровывать служебные переговоры, имеющие отношение к происшествию.</a:t>
            </a:r>
          </a:p>
          <a:p>
            <a:pPr algn="just"/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5. Изъять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скоростемерную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ленту, ленту путеизмерительных средств, файлы регистрации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дефектоскопных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средств, натурный лист поезда, перевозочные документы, справку об обеспечении поезда тормозами и их действии, бланк предупреждения об ограничении скорости движения, маршрутный лист машиниста и журнал технического состояния локомотива, МПС или СЖПС.</a:t>
            </a:r>
          </a:p>
          <a:p>
            <a:pPr algn="just"/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6. Собрать данные о характеристиках и состоянии пути; состоянии подвижного состава (ходовое,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автосцепное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, тормозное оборудование, перекос кузова и смещение груза, результаты последней проверки, ТО и ремонта).</a:t>
            </a:r>
          </a:p>
          <a:p>
            <a:pPr algn="just"/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7. Собрать письменные объяснения работников  непосредственно причастных к случившемуся, а также свидетелей.</a:t>
            </a:r>
          </a:p>
          <a:p>
            <a:pPr algn="just"/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8. Провести контрольные проверки работы тормозов, устройств радиосвязи и приборов безопасности, значения и видимости сигналов, состояния и работы устройств автоматики и телемеханики, связи, электрификации и электроснабжения; технической и технологической документации каждого хозяйства, причастного к происшествию, на соответствие установленным требованиям.</a:t>
            </a:r>
          </a:p>
          <a:p>
            <a:pPr algn="just"/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9. Рассчитать схемы размещения и крепления груза, выполнить эскиз погрузки, средств крепления груза; провести  замер изломанных деталей и т.д. </a:t>
            </a:r>
          </a:p>
          <a:p>
            <a:pPr algn="just"/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10. Произвести видео-фотосъемку общего вида последствий происшествия.</a:t>
            </a:r>
          </a:p>
          <a:p>
            <a:pPr algn="just"/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11. Составить схемы повреждений пути и расположения железнодорожного подвижного состава, следов его схода с рельсов с привязкой к километру и пикетам</a:t>
            </a:r>
            <a:r>
              <a:rPr lang="ru-RU" altLang="en-US" sz="17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и т.д.</a:t>
            </a:r>
            <a:endParaRPr lang="ru-RU" sz="17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12. Осуществляются иные действия, необходимые для выявления причины возникновения нарушения безопасности движения.</a:t>
            </a:r>
            <a:endParaRPr lang="ru-RU" altLang="en-US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/>
          <p:nvPr/>
        </p:nvSpPr>
        <p:spPr>
          <a:xfrm>
            <a:off x="330201" y="1"/>
            <a:ext cx="11671300" cy="790831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altLang="en-US" sz="2400" b="1">
                <a:solidFill>
                  <a:srgbClr val="C00000"/>
                </a:solidFill>
                <a:latin typeface="+mn-lt"/>
              </a:rPr>
              <a:t>Телеграфное указание о происшествии на перегоне</a:t>
            </a:r>
            <a:r>
              <a:rPr lang="en-US" sz="2400" b="1">
                <a:solidFill>
                  <a:srgbClr val="C00000"/>
                </a:solidFill>
                <a:latin typeface="+mn-lt"/>
              </a:rPr>
              <a:t> Зверево – Сулин</a:t>
            </a:r>
            <a:endParaRPr lang="ru-RU" altLang="en-US" sz="24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7" name="Текстовое поле 2"/>
          <p:cNvSpPr txBox="1"/>
          <p:nvPr/>
        </p:nvSpPr>
        <p:spPr>
          <a:xfrm>
            <a:off x="1140188" y="905370"/>
            <a:ext cx="10050235" cy="529375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0215" algn="just"/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результатам расшифровки кассеты регистрации БЛОК-М тягово-энергетической секции ТЭС-1400 №22 в</a:t>
            </a:r>
            <a:r>
              <a:rPr lang="ru-RU" sz="2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22час. 29мин. 26сек. машинист </a:t>
            </a:r>
            <a:r>
              <a:rPr lang="ru-RU" sz="2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Ахременко</a:t>
            </a: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Р.И., не получив команду от составителя поездов  </a:t>
            </a:r>
            <a:r>
              <a:rPr lang="ru-RU" sz="2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Титяева</a:t>
            </a: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А.С., перевел ручку крана машиниста условный №394 во 2-е положение, в результате ТЭС-1400 № 22 с ЩОМ-1400 №22 пришли в самопроизвольное движение. Проследовав 1 метр, при скорости 1 км/час в 22 час. 30 мин. 22 сек. машинист </a:t>
            </a:r>
            <a:b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Ахременко</a:t>
            </a: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Р.И. произвел остановку, применив вспомогательный тормоз условный №254. Далее, не получив команду от составителя поездов </a:t>
            </a:r>
            <a:r>
              <a:rPr lang="ru-RU" sz="2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Титяева</a:t>
            </a: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А.С., машинист </a:t>
            </a:r>
            <a:r>
              <a:rPr lang="ru-RU" sz="2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Ахременко</a:t>
            </a: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Р.И. повторно отпустил тормоза, из-за чего подвижной состав вновь пришел в движение, после чего машинист </a:t>
            </a:r>
            <a:r>
              <a:rPr lang="ru-RU" sz="2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Ахременко</a:t>
            </a: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А.И. выключил систему безопасности БЛОК-М.</a:t>
            </a:r>
            <a:endParaRPr lang="ru-RU" alt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2191999" cy="498764"/>
          </a:xfrm>
        </p:spPr>
        <p:txBody>
          <a:bodyPr>
            <a:normAutofit/>
          </a:bodyPr>
          <a:lstStyle/>
          <a:p>
            <a:pPr lvl="0"/>
            <a:r>
              <a:rPr lang="ru-RU" altLang="en-US" sz="2400" b="1" dirty="0">
                <a:solidFill>
                  <a:srgbClr val="FF0000"/>
                </a:solidFill>
                <a:latin typeface="+mn-lt"/>
                <a:cs typeface="Segoe Print" panose="02000600000000000000" charset="0"/>
              </a:rPr>
              <a:t>2. Порядок взаимодействия при расследовании нарушений безопасности движения</a:t>
            </a:r>
            <a:endParaRPr lang="ru-RU" sz="2400" b="1" dirty="0">
              <a:solidFill>
                <a:srgbClr val="FF0000"/>
              </a:solidFill>
              <a:latin typeface="+mn-lt"/>
              <a:cs typeface="Segoe Print" panose="02000600000000000000" charset="0"/>
            </a:endParaRPr>
          </a:p>
        </p:txBody>
      </p:sp>
      <p:sp>
        <p:nvSpPr>
          <p:cNvPr id="3" name="Текстовое поле 2"/>
          <p:cNvSpPr txBox="1"/>
          <p:nvPr/>
        </p:nvSpPr>
        <p:spPr>
          <a:xfrm>
            <a:off x="0" y="403512"/>
            <a:ext cx="12192000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803275" algn="just"/>
            <a:r>
              <a:rPr lang="ru-RU" altLang="en-US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2.1 </a:t>
            </a:r>
            <a:r>
              <a:rPr lang="ru-RU" altLang="en-US" b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Выбрать правильный вариант ответа: </a:t>
            </a:r>
            <a:r>
              <a:rPr lang="ru-RU" b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Председатель комиссии ОАО "РЖД" осуществляет взаимодействие с комиссией </a:t>
            </a:r>
            <a:r>
              <a:rPr lang="ru-RU" b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Ространснадзора</a:t>
            </a:r>
            <a:r>
              <a:rPr lang="ru-RU" b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целями которого являются:</a:t>
            </a:r>
            <a:endParaRPr lang="ru-RU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Схема 8"/>
          <p:cNvGraphicFramePr/>
          <p:nvPr/>
        </p:nvGraphicFramePr>
        <p:xfrm>
          <a:off x="1" y="1024466"/>
          <a:ext cx="12358254" cy="58335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овое поле 5"/>
          <p:cNvSpPr txBox="1"/>
          <p:nvPr/>
        </p:nvSpPr>
        <p:spPr>
          <a:xfrm>
            <a:off x="817420" y="692726"/>
            <a:ext cx="10584873" cy="563231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ru-RU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Эталонный ответ</a:t>
            </a:r>
          </a:p>
          <a:p>
            <a:pPr indent="0" algn="ctr"/>
            <a:r>
              <a:rPr lang="ru-RU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endParaRPr lang="ru-RU" sz="2400" b="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/>
            <a:r>
              <a:rPr lang="ru-RU" sz="2400" b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Организация совместного осмотра места нарушения безопасности движения, а также обнаруженных на нем элементов верхнего строения пути, деталей железнодорожного подвижного состава и других предметов, которые могут иметь значение для выявления причины его возникновения</a:t>
            </a:r>
            <a:r>
              <a:rPr lang="ru-RU" altLang="en-US" sz="2400" b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/>
            <a:r>
              <a:rPr lang="ru-RU" sz="2400" b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Предоставление копий документов, необходимых для объективного выявления причин и обстоятельств допущенного нарушения безопасности</a:t>
            </a:r>
            <a:r>
              <a:rPr lang="ru-RU" altLang="en-US" sz="2400" b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/>
            <a:r>
              <a:rPr lang="ru-RU" sz="2400" b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Обмен мнениями о причинах возникновения нарушения безопасности движения.</a:t>
            </a:r>
          </a:p>
          <a:p>
            <a:pPr indent="0" algn="just"/>
            <a:r>
              <a:rPr lang="ru-RU" sz="2400" b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При выявлении причастности сторонней организации к нарушению безопасности движения председатель комиссии ОАО "РЖД" в течение суток направляет в адрес этой организации уведомление с предложением принять участие в расследовании и в суточный срок с момента его получения проинформировать о своем решении. </a:t>
            </a:r>
            <a:endParaRPr lang="ru-RU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/>
          <p:nvPr/>
        </p:nvSpPr>
        <p:spPr>
          <a:xfrm>
            <a:off x="0" y="0"/>
            <a:ext cx="12191999" cy="49876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altLang="en-US" sz="2400" b="1" i="0" u="none" strike="noStrike" kern="1200" cap="none" spc="0" normalizeH="0" baseline="0" noProof="0" dirty="0">
                <a:ln w="3175" cmpd="sng"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j-ea"/>
                <a:cs typeface="Segoe Print" panose="02000600000000000000" charset="0"/>
              </a:rPr>
              <a:t>2. Порядок взаимодействия при расследовании нарушений безопасности движения</a:t>
            </a:r>
            <a:endParaRPr kumimoji="0" lang="ru-RU" sz="2400" b="1" i="0" u="none" strike="noStrike" kern="1200" cap="none" spc="0" normalizeH="0" baseline="0" noProof="0" dirty="0">
              <a:ln w="3175" cmpd="sng"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j-ea"/>
              <a:cs typeface="Segoe Print" panose="0200060000000000000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70807" y="0"/>
            <a:ext cx="11250386" cy="512618"/>
          </a:xfrm>
        </p:spPr>
        <p:txBody>
          <a:bodyPr>
            <a:normAutofit/>
          </a:bodyPr>
          <a:lstStyle/>
          <a:p>
            <a:pPr lvl="0"/>
            <a:r>
              <a:rPr lang="ru-RU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проишествия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0" name="Текстовое поле 99"/>
          <p:cNvSpPr txBox="1"/>
          <p:nvPr/>
        </p:nvSpPr>
        <p:spPr>
          <a:xfrm>
            <a:off x="806781" y="603342"/>
            <a:ext cx="10401546" cy="286232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indent="450215" algn="just"/>
            <a:r>
              <a:rPr lang="ru-RU" dirty="0">
                <a:latin typeface="Times New Roman" panose="02020603050405020304" pitchFamily="18" charset="0"/>
              </a:rPr>
              <a:t>2.1 В ходе расследования установлено, что машинист ТЭС-1400 № 22 </a:t>
            </a:r>
            <a:r>
              <a:rPr lang="ru-RU" dirty="0">
                <a:latin typeface="Times New Roman" panose="02020603050405020304" pitchFamily="18" charset="0"/>
                <a:cs typeface="Calibri" panose="020F0502020204030204" pitchFamily="34" charset="0"/>
              </a:rPr>
              <a:t>Ахременко Р.И. в нарушение пункта 7.2.2 Правил технического обслуживания тормозного оборудования и управления тормозами специального железнодорожного подвижного состава, утвержденных ОАО «РЖД» 12.01.2018 № 9, не перевел ручку комбинированного крана в положение двойной тяги, а управляющий орган крана машиниста в положение экстренного торможения. В нарушение </a:t>
            </a:r>
            <a:r>
              <a:rPr lang="ru-RU" dirty="0">
                <a:latin typeface="Times New Roman" panose="02020603050405020304" pitchFamily="18" charset="0"/>
              </a:rPr>
              <a:t>пункта 8.3 </a:t>
            </a:r>
            <a:r>
              <a:rPr lang="ru-RU" dirty="0">
                <a:latin typeface="Times New Roman" panose="02020603050405020304" pitchFamily="18" charset="0"/>
                <a:cs typeface="Calibri" panose="020F0502020204030204" pitchFamily="34" charset="0"/>
              </a:rPr>
              <a:t>Положения о </a:t>
            </a:r>
            <a:r>
              <a:rPr lang="ru-RU" dirty="0" err="1">
                <a:latin typeface="Times New Roman" panose="02020603050405020304" pitchFamily="18" charset="0"/>
                <a:cs typeface="Calibri" panose="020F0502020204030204" pitchFamily="34" charset="0"/>
              </a:rPr>
              <a:t>о</a:t>
            </a:r>
            <a:r>
              <a:rPr lang="ru-RU" dirty="0">
                <a:latin typeface="Times New Roman" panose="02020603050405020304" pitchFamily="18" charset="0"/>
                <a:cs typeface="Calibri" panose="020F0502020204030204" pitchFamily="34" charset="0"/>
              </a:rPr>
              <a:t> бригаде специального самоходного подвижного состава, работающей на инфраструктуре ОАО «РЖД», утвержденного распоряжением ОАО «РЖД» от 10.03.2016 № 393, не выполнил установленную технологию вождения и производства маневровых работ. В нарушение </a:t>
            </a:r>
            <a:r>
              <a:rPr lang="ru-RU" dirty="0" smtClean="0">
                <a:latin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</a:rPr>
              <a:t>ПТЭ </a:t>
            </a:r>
            <a:r>
              <a:rPr lang="ru-RU" dirty="0">
                <a:latin typeface="Times New Roman" panose="02020603050405020304" pitchFamily="18" charset="0"/>
                <a:cs typeface="Calibri" panose="020F0502020204030204" pitchFamily="34" charset="0"/>
              </a:rPr>
              <a:t>не принял мер к остановке ТЭС-1400 № 22 в сцепе со ЩОМ-1400 № 22 из-за не уверенности в правильности восприятия сигнала (указания) и не знания плана маневровой работы.</a:t>
            </a:r>
            <a:endParaRPr lang="ru-RU" altLang="en-US" dirty="0"/>
          </a:p>
        </p:txBody>
      </p:sp>
      <p:sp>
        <p:nvSpPr>
          <p:cNvPr id="4" name="Текстовое поле 99"/>
          <p:cNvSpPr txBox="1"/>
          <p:nvPr/>
        </p:nvSpPr>
        <p:spPr>
          <a:xfrm>
            <a:off x="836839" y="3744652"/>
            <a:ext cx="10327821" cy="193899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0215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</a:rPr>
              <a:t>2.2. Составитель поездов ПМС Глубокая </a:t>
            </a:r>
            <a:r>
              <a:rPr lang="ru-RU" sz="2000" dirty="0" err="1">
                <a:solidFill>
                  <a:prstClr val="black"/>
                </a:solidFill>
                <a:latin typeface="Times New Roman" panose="02020603050405020304" pitchFamily="18" charset="0"/>
              </a:rPr>
              <a:t>Титяев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</a:rPr>
              <a:t> А.С. в нарушение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ПТЭ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н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е обеспечил согласованность действий бригад, обслуживающих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ТЭС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-1400 № 022 и тепловоз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ТЭП70БС № 238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, участвующих в производстве маневров, не ознакомил их с планом и способами выполнения предстоящей маневровой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работы, не выполнил установленный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регламент служебных переговоров, не принял мер к остановке состава при не подтверждении машинистом восприятия сообщения (команды).</a:t>
            </a:r>
            <a:endParaRPr lang="ru-RU" altLang="en-US" sz="2000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Другая 4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000000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145</TotalTime>
  <Words>2217</Words>
  <Application>Microsoft Office PowerPoint</Application>
  <PresentationFormat>Широкоэкранный</PresentationFormat>
  <Paragraphs>124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7" baseType="lpstr">
      <vt:lpstr>ＭＳ Ｐゴシック</vt:lpstr>
      <vt:lpstr>Arial</vt:lpstr>
      <vt:lpstr>Calibri</vt:lpstr>
      <vt:lpstr>Garamond</vt:lpstr>
      <vt:lpstr>Segoe Print</vt:lpstr>
      <vt:lpstr>Segoe UI Semibold</vt:lpstr>
      <vt:lpstr>Tahoma</vt:lpstr>
      <vt:lpstr>Times New Roman</vt:lpstr>
      <vt:lpstr>Verdana</vt:lpstr>
      <vt:lpstr>Wingdings</vt:lpstr>
      <vt:lpstr>Натуральные материалы</vt:lpstr>
      <vt:lpstr>Презентация PowerPoint</vt:lpstr>
      <vt:lpstr>Презентация PowerPoint</vt:lpstr>
      <vt:lpstr>Кейс №2 по теме: «События, связанные с нарушением правил безопасности движения и эксплуатации железнодорожного транспорта»</vt:lpstr>
      <vt:lpstr>Презентация PowerPoint</vt:lpstr>
      <vt:lpstr>Презентация PowerPoint</vt:lpstr>
      <vt:lpstr>Презентация PowerPoint</vt:lpstr>
      <vt:lpstr>2. Порядок взаимодействия при расследовании нарушений безопасности движения</vt:lpstr>
      <vt:lpstr>Презентация PowerPoint</vt:lpstr>
      <vt:lpstr>Причины проишествия</vt:lpstr>
      <vt:lpstr>Презентация PowerPoint</vt:lpstr>
      <vt:lpstr>Презентация PowerPoint</vt:lpstr>
      <vt:lpstr>Презентация PowerPoint</vt:lpstr>
      <vt:lpstr>Презентация PowerPoint</vt:lpstr>
      <vt:lpstr>3. Составить список мероприятий по результатам расследования  для обеспечения гарантированной  безопасности движения и эксплуатации ж.д. транспорта </vt:lpstr>
      <vt:lpstr>Эталонный ответ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rcros</dc:creator>
  <cp:lastModifiedBy>TP-SKUCPK</cp:lastModifiedBy>
  <cp:revision>111</cp:revision>
  <cp:lastPrinted>2022-12-16T08:38:13Z</cp:lastPrinted>
  <dcterms:created xsi:type="dcterms:W3CDTF">2022-03-21T09:01:00Z</dcterms:created>
  <dcterms:modified xsi:type="dcterms:W3CDTF">2022-12-16T09:35:27Z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4C0EC10CA0144A3EBD0A569A2DA06E81</vt:lpwstr>
  </property>
  <property fmtid="{D5CDD505-2E9C-101B-9397-08002B2CF9AE}" pid="3" name="KSOProductBuildVer">
    <vt:lpwstr>1049-11.2.0.11440</vt:lpwstr>
  </property>
</Properties>
</file>