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DEFBA0DB-B869-4158-9E85-462063D23CAB}">
          <p14:sldIdLst>
            <p14:sldId id="256"/>
            <p14:sldId id="257"/>
            <p14:sldId id="258"/>
            <p14:sldId id="259"/>
            <p14:sldId id="260"/>
            <p14:sldId id="261"/>
            <p14:sldId id="262"/>
            <p14:sldId id="263"/>
          </p14:sldIdLst>
        </p14:section>
      </p14:section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Ekaterina" initials="E" lastIdx="1" clrIdx="0">
    <p:extLst>
      <p:ext uri="{19B8F6BF-5375-455C-9EA6-DF929625EA0E}">
        <p15:presenceInfo xmlns:p15="http://schemas.microsoft.com/office/powerpoint/2012/main" userId="b6d8e0eda131d8d4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4" d="100"/>
          <a:sy n="64" d="100"/>
        </p:scale>
        <p:origin x="48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12/27/2023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12/27/2023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12/27/2023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12/27/2023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12/27/2023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12/27/2023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12/27/2023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12/27/2023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12/27/2023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12/27/2023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12/27/2023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12/27/2023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2F6691F-B2D9-4926-8A2D-EB89A9FDDDC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Город </a:t>
            </a:r>
            <a:r>
              <a:rPr lang="ru-RU" dirty="0" err="1"/>
              <a:t>челябинск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608324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830E779B-DBE4-4813-BEDA-04C7671E342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85800" y="904973"/>
            <a:ext cx="5129784" cy="496242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 Челябинск был основан в 1736 году как крепость на месте башкирской деревни </a:t>
            </a:r>
            <a:r>
              <a:rPr lang="ru-RU" dirty="0" err="1"/>
              <a:t>Челяба</a:t>
            </a:r>
            <a:r>
              <a:rPr lang="ru-RU" dirty="0"/>
              <a:t>. Её основателем считается полковник А.И. </a:t>
            </a:r>
            <a:r>
              <a:rPr lang="ru-RU" dirty="0" err="1"/>
              <a:t>Тевкелев</a:t>
            </a:r>
            <a:r>
              <a:rPr lang="ru-RU" dirty="0"/>
              <a:t>. Челябинская крепость была необходима для защиты от нападений башкир и охраны продовольственных обозов, которые двигались по дороге от Теченской слободы в Оренбургскую крепость. Во время Крестьянской войны, в 1774 году крепость выдержала осаду мятежников-</a:t>
            </a:r>
            <a:r>
              <a:rPr lang="ru-RU" dirty="0" err="1"/>
              <a:t>пугачёвцев</a:t>
            </a:r>
            <a:r>
              <a:rPr lang="ru-RU" dirty="0"/>
              <a:t>, но в феврале 1775 года Челябинскую крепость всё же захватили.</a:t>
            </a:r>
          </a:p>
        </p:txBody>
      </p:sp>
      <p:sp>
        <p:nvSpPr>
          <p:cNvPr id="12" name="Текст 11">
            <a:extLst>
              <a:ext uri="{FF2B5EF4-FFF2-40B4-BE49-F238E27FC236}">
                <a16:creationId xmlns:a16="http://schemas.microsoft.com/office/drawing/2014/main" id="{DF8E7CBE-1DB5-4F1D-BE07-E670B57A997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790145" y="4703974"/>
            <a:ext cx="3768253" cy="141403"/>
          </a:xfrm>
        </p:spPr>
        <p:txBody>
          <a:bodyPr/>
          <a:lstStyle/>
          <a:p>
            <a:r>
              <a:rPr lang="ru-RU" dirty="0"/>
              <a:t>Крепость  </a:t>
            </a:r>
            <a:r>
              <a:rPr lang="ru-RU" dirty="0" err="1"/>
              <a:t>Челяба</a:t>
            </a:r>
            <a:endParaRPr lang="ru-RU" dirty="0"/>
          </a:p>
        </p:txBody>
      </p:sp>
      <p:pic>
        <p:nvPicPr>
          <p:cNvPr id="9" name="Объект 8">
            <a:extLst>
              <a:ext uri="{FF2B5EF4-FFF2-40B4-BE49-F238E27FC236}">
                <a16:creationId xmlns:a16="http://schemas.microsoft.com/office/drawing/2014/main" id="{378FFB7C-3E85-4AF3-ABDB-82E13ACB583A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2"/>
          <a:stretch>
            <a:fillRect/>
          </a:stretch>
        </p:blipFill>
        <p:spPr>
          <a:xfrm>
            <a:off x="6528144" y="1366888"/>
            <a:ext cx="4292256" cy="2991146"/>
          </a:xfrm>
        </p:spPr>
      </p:pic>
    </p:spTree>
    <p:extLst>
      <p:ext uri="{BB962C8B-B14F-4D97-AF65-F5344CB8AC3E}">
        <p14:creationId xmlns:p14="http://schemas.microsoft.com/office/powerpoint/2010/main" val="33583702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>
            <a:extLst>
              <a:ext uri="{FF2B5EF4-FFF2-40B4-BE49-F238E27FC236}">
                <a16:creationId xmlns:a16="http://schemas.microsoft.com/office/drawing/2014/main" id="{3635C59F-3820-4804-A4ED-7BA2C9CD48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02457" y="4689050"/>
            <a:ext cx="3949831" cy="1230983"/>
          </a:xfrm>
        </p:spPr>
        <p:txBody>
          <a:bodyPr>
            <a:normAutofit/>
          </a:bodyPr>
          <a:lstStyle/>
          <a:p>
            <a:r>
              <a:rPr lang="ru-RU" sz="2000" dirty="0"/>
              <a:t>Современный </a:t>
            </a:r>
            <a:r>
              <a:rPr lang="ru-RU" sz="2000" dirty="0" err="1"/>
              <a:t>челябинск</a:t>
            </a:r>
            <a:endParaRPr lang="ru-RU" sz="2000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0882953-B0D3-4644-A79B-1E947DDB7B0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97584" y="0"/>
            <a:ext cx="5121802" cy="6858000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ru-RU" dirty="0"/>
              <a:t>Сегодня Челябинск является городом-«миллионником», административным центром Челябинской области, входит в состав Уральского федерального округа РФ. </a:t>
            </a:r>
          </a:p>
          <a:p>
            <a:pPr algn="just"/>
            <a:r>
              <a:rPr lang="ru-RU" dirty="0"/>
              <a:t>Территория Челябинска занимает около 53 тысяч гектаров. Она всего в два раза меньше площади Москвы. </a:t>
            </a:r>
          </a:p>
          <a:p>
            <a:pPr algn="just"/>
            <a:r>
              <a:rPr lang="ru-RU" dirty="0"/>
              <a:t>По численности населения Челябинск занимает второе место в Уральском федеральном округе. Еще в 1976 году здесь родился миллионный житель. </a:t>
            </a:r>
          </a:p>
          <a:p>
            <a:pPr algn="just"/>
            <a:r>
              <a:rPr lang="ru-RU" dirty="0"/>
              <a:t>Челябинск располагается на восточном склоне Уральских гор по обоим берегам реки Миасс, на геологической границе Урала и Сибири. С запада и севера город окаймлен сосновым бором. Богатая акватория внутри городской черты помимо реки Миасс включает </a:t>
            </a:r>
            <a:r>
              <a:rPr lang="ru-RU" dirty="0" err="1"/>
              <a:t>Шершневское</a:t>
            </a:r>
            <a:r>
              <a:rPr lang="ru-RU" dirty="0"/>
              <a:t> водохранилище, озеро Смолино, озеро Первое, озеро Синеглазово и другие многочисленные водные объекты. В общей сложности они занимают 18% территории Челябинска. </a:t>
            </a:r>
          </a:p>
          <a:p>
            <a:endParaRPr lang="ru-RU" dirty="0"/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50C290E4-1579-4082-BB6F-307150B6A75E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249972" y="1339613"/>
            <a:ext cx="4769962" cy="3181564"/>
          </a:xfrm>
        </p:spPr>
      </p:pic>
    </p:spTree>
    <p:extLst>
      <p:ext uri="{BB962C8B-B14F-4D97-AF65-F5344CB8AC3E}">
        <p14:creationId xmlns:p14="http://schemas.microsoft.com/office/powerpoint/2010/main" val="40675235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Объект 10">
            <a:extLst>
              <a:ext uri="{FF2B5EF4-FFF2-40B4-BE49-F238E27FC236}">
                <a16:creationId xmlns:a16="http://schemas.microsoft.com/office/drawing/2014/main" id="{46F21E4A-924C-4685-91B6-3595EB87CF83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1008063" y="1187186"/>
            <a:ext cx="4846637" cy="3231091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prst="slope"/>
          </a:sp3d>
        </p:spPr>
      </p:pic>
      <p:sp>
        <p:nvSpPr>
          <p:cNvPr id="8" name="Текст 7">
            <a:extLst>
              <a:ext uri="{FF2B5EF4-FFF2-40B4-BE49-F238E27FC236}">
                <a16:creationId xmlns:a16="http://schemas.microsoft.com/office/drawing/2014/main" id="{51C0A55F-84C7-41FE-A02E-0E5C232C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2394409" y="5332710"/>
            <a:ext cx="7362334" cy="338104"/>
          </a:xfrm>
        </p:spPr>
        <p:txBody>
          <a:bodyPr>
            <a:normAutofit fontScale="77500" lnSpcReduction="20000"/>
          </a:bodyPr>
          <a:lstStyle/>
          <a:p>
            <a:r>
              <a:rPr lang="ru-RU" dirty="0"/>
              <a:t>                        Современный Челябинск</a:t>
            </a:r>
          </a:p>
        </p:txBody>
      </p:sp>
      <p:pic>
        <p:nvPicPr>
          <p:cNvPr id="13" name="Объект 12">
            <a:extLst>
              <a:ext uri="{FF2B5EF4-FFF2-40B4-BE49-F238E27FC236}">
                <a16:creationId xmlns:a16="http://schemas.microsoft.com/office/drawing/2014/main" id="{7BDCC4DC-0AA3-4EA4-AF57-355F0331168C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6411913" y="1204627"/>
            <a:ext cx="4772025" cy="3202559"/>
          </a:xfrm>
          <a:prstGeom prst="rect">
            <a:avLst/>
          </a:prstGeom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6941309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>
            <a:extLst>
              <a:ext uri="{FF2B5EF4-FFF2-40B4-BE49-F238E27FC236}">
                <a16:creationId xmlns:a16="http://schemas.microsoft.com/office/drawing/2014/main" id="{B74D5C52-234D-4897-8497-D5B5C617246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78730" y="527901"/>
            <a:ext cx="5136854" cy="5339499"/>
          </a:xfrm>
        </p:spPr>
        <p:txBody>
          <a:bodyPr>
            <a:normAutofit/>
          </a:bodyPr>
          <a:lstStyle/>
          <a:p>
            <a:r>
              <a:rPr lang="ru-RU" dirty="0"/>
              <a:t>В 2013 году мир облетела новость – в Челябинске упал метеорит, точнее, его осколки, падение сопровождалось серией взрывов, из-за них были выбиты стекла в нескольких домах. Это знаменательное событие случилось 15 февраля и привлекло к городу внимание. Но больше всего мировую общественность удивила невозмутимость жителей Челябинска: многие из них вместо того, чтобы в ужасе бежать от метеорита, устремились ему навстречу, снимая падение на телефон и комментируя происходящее.</a:t>
            </a:r>
          </a:p>
          <a:p>
            <a:pPr marL="0" indent="0">
              <a:buNone/>
            </a:pPr>
            <a:endParaRPr lang="ru-RU" dirty="0"/>
          </a:p>
          <a:p>
            <a:endParaRPr lang="ru-RU" dirty="0"/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83871E91-22F5-43EC-A5CF-36FFCB3D311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376418" y="4430598"/>
            <a:ext cx="4443984" cy="270747"/>
          </a:xfrm>
        </p:spPr>
        <p:txBody>
          <a:bodyPr>
            <a:normAutofit fontScale="55000" lnSpcReduction="20000"/>
          </a:bodyPr>
          <a:lstStyle/>
          <a:p>
            <a:r>
              <a:rPr lang="ru-RU" dirty="0"/>
              <a:t>Осколок метеорита 2013 год</a:t>
            </a:r>
          </a:p>
        </p:txBody>
      </p:sp>
      <p:pic>
        <p:nvPicPr>
          <p:cNvPr id="8" name="Объект 7">
            <a:extLst>
              <a:ext uri="{FF2B5EF4-FFF2-40B4-BE49-F238E27FC236}">
                <a16:creationId xmlns:a16="http://schemas.microsoft.com/office/drawing/2014/main" id="{2EC73E80-090E-485B-B8DB-649E21E30583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2"/>
          <a:stretch>
            <a:fillRect/>
          </a:stretch>
        </p:blipFill>
        <p:spPr>
          <a:xfrm>
            <a:off x="6376988" y="857515"/>
            <a:ext cx="5068887" cy="3379258"/>
          </a:xfrm>
        </p:spPr>
      </p:pic>
    </p:spTree>
    <p:extLst>
      <p:ext uri="{BB962C8B-B14F-4D97-AF65-F5344CB8AC3E}">
        <p14:creationId xmlns:p14="http://schemas.microsoft.com/office/powerpoint/2010/main" val="820331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>
            <a:extLst>
              <a:ext uri="{FF2B5EF4-FFF2-40B4-BE49-F238E27FC236}">
                <a16:creationId xmlns:a16="http://schemas.microsoft.com/office/drawing/2014/main" id="{97D4A982-54BD-4939-B6C9-C84915B2A6C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524625" y="5159479"/>
            <a:ext cx="4443984" cy="458896"/>
          </a:xfrm>
        </p:spPr>
        <p:txBody>
          <a:bodyPr>
            <a:normAutofit fontScale="77500" lnSpcReduction="20000"/>
          </a:bodyPr>
          <a:lstStyle/>
          <a:p>
            <a:r>
              <a:rPr lang="ru-RU" dirty="0"/>
              <a:t>Геологический музей Челябинска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238E129E-D177-4609-B3FE-9D63DC2065C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008668" y="688157"/>
            <a:ext cx="4806916" cy="5797484"/>
          </a:xfrm>
        </p:spPr>
        <p:txBody>
          <a:bodyPr>
            <a:normAutofit fontScale="92500" lnSpcReduction="10000"/>
          </a:bodyPr>
          <a:lstStyle/>
          <a:p>
            <a:r>
              <a:rPr lang="ru-RU" dirty="0"/>
              <a:t>Жители Челябинска не только активно работают, но и культурно отдыхают. Здесь есть множество музеев, например, геологический, где собраны все полезные ископаемые, добываемые на Урале. Также работает филармония, цирк, джазовый центр, популярностью пользуются Оперный театр и Академический театр драмы. Ежегодно в городе проходят различные мероприятия, например, фестиваль камерных театров «</a:t>
            </a:r>
            <a:r>
              <a:rPr lang="ru-RU" dirty="0" err="1"/>
              <a:t>Камерата</a:t>
            </a:r>
            <a:r>
              <a:rPr lang="ru-RU" dirty="0"/>
              <a:t>» и международный фестиваль органной музыки. Летом в Челябинской области, на берегу Ильменского озера, проходит знаменитый фестиваль авторской песни, куда собираются барды со всей России. А осенью традиционно устраивают фестиваль «Неправильного кино», где показывают артхаусные фильмы.</a:t>
            </a:r>
          </a:p>
          <a:p>
            <a:endParaRPr lang="ru-RU" dirty="0"/>
          </a:p>
          <a:p>
            <a:pPr marL="0" indent="0">
              <a:buNone/>
            </a:pPr>
            <a:endParaRPr lang="ru-RU" dirty="0"/>
          </a:p>
          <a:p>
            <a:endParaRPr lang="ru-RU" dirty="0"/>
          </a:p>
        </p:txBody>
      </p:sp>
      <p:pic>
        <p:nvPicPr>
          <p:cNvPr id="10" name="Объект 9">
            <a:extLst>
              <a:ext uri="{FF2B5EF4-FFF2-40B4-BE49-F238E27FC236}">
                <a16:creationId xmlns:a16="http://schemas.microsoft.com/office/drawing/2014/main" id="{0C958015-4891-4F87-B232-EB25B92E2A03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2"/>
          <a:stretch>
            <a:fillRect/>
          </a:stretch>
        </p:blipFill>
        <p:spPr>
          <a:xfrm>
            <a:off x="6524625" y="1432874"/>
            <a:ext cx="5118100" cy="3549999"/>
          </a:xfrm>
        </p:spPr>
      </p:pic>
    </p:spTree>
    <p:extLst>
      <p:ext uri="{BB962C8B-B14F-4D97-AF65-F5344CB8AC3E}">
        <p14:creationId xmlns:p14="http://schemas.microsoft.com/office/powerpoint/2010/main" val="10697222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>
            <a:extLst>
              <a:ext uri="{FF2B5EF4-FFF2-40B4-BE49-F238E27FC236}">
                <a16:creationId xmlns:a16="http://schemas.microsoft.com/office/drawing/2014/main" id="{008F6258-47E6-43E5-BEDE-C61FF439B67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14400" y="4892733"/>
            <a:ext cx="4443984" cy="301510"/>
          </a:xfrm>
        </p:spPr>
        <p:txBody>
          <a:bodyPr>
            <a:normAutofit fontScale="62500" lnSpcReduction="20000"/>
          </a:bodyPr>
          <a:lstStyle/>
          <a:p>
            <a:r>
              <a:rPr lang="ru-RU" dirty="0"/>
              <a:t>Оперный театр </a:t>
            </a:r>
          </a:p>
        </p:txBody>
      </p:sp>
      <p:pic>
        <p:nvPicPr>
          <p:cNvPr id="8" name="Объект 7">
            <a:extLst>
              <a:ext uri="{FF2B5EF4-FFF2-40B4-BE49-F238E27FC236}">
                <a16:creationId xmlns:a16="http://schemas.microsoft.com/office/drawing/2014/main" id="{04DC9571-D534-404D-83F0-B5742B2B6881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914400" y="1357309"/>
            <a:ext cx="4752975" cy="3165481"/>
          </a:xfrm>
        </p:spPr>
      </p:pic>
      <p:sp>
        <p:nvSpPr>
          <p:cNvPr id="5" name="Текст 4">
            <a:extLst>
              <a:ext uri="{FF2B5EF4-FFF2-40B4-BE49-F238E27FC236}">
                <a16:creationId xmlns:a16="http://schemas.microsoft.com/office/drawing/2014/main" id="{55B9F941-8E41-4C72-AD3B-601FC8D6ABA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525016" y="4892733"/>
            <a:ext cx="4443984" cy="301510"/>
          </a:xfrm>
        </p:spPr>
        <p:txBody>
          <a:bodyPr>
            <a:normAutofit fontScale="62500" lnSpcReduction="20000"/>
          </a:bodyPr>
          <a:lstStyle/>
          <a:p>
            <a:r>
              <a:rPr lang="ru-RU" dirty="0"/>
              <a:t>Академический театр драмы</a:t>
            </a:r>
          </a:p>
        </p:txBody>
      </p:sp>
      <p:pic>
        <p:nvPicPr>
          <p:cNvPr id="10" name="Объект 9">
            <a:extLst>
              <a:ext uri="{FF2B5EF4-FFF2-40B4-BE49-F238E27FC236}">
                <a16:creationId xmlns:a16="http://schemas.microsoft.com/office/drawing/2014/main" id="{5CAF5142-BF04-412C-B5D3-8F9C1EF69E58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6524625" y="1332389"/>
            <a:ext cx="4826000" cy="3215322"/>
          </a:xfrm>
        </p:spPr>
      </p:pic>
    </p:spTree>
    <p:extLst>
      <p:ext uri="{BB962C8B-B14F-4D97-AF65-F5344CB8AC3E}">
        <p14:creationId xmlns:p14="http://schemas.microsoft.com/office/powerpoint/2010/main" val="35737175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>
            <a:extLst>
              <a:ext uri="{FF2B5EF4-FFF2-40B4-BE49-F238E27FC236}">
                <a16:creationId xmlns:a16="http://schemas.microsoft.com/office/drawing/2014/main" id="{C5082EB0-6C75-4C33-AD82-5A7CC5EA32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934278" y="447261"/>
            <a:ext cx="4881306" cy="6033052"/>
          </a:xfrm>
        </p:spPr>
        <p:txBody>
          <a:bodyPr>
            <a:normAutofit fontScale="77500" lnSpcReduction="20000"/>
          </a:bodyPr>
          <a:lstStyle/>
          <a:p>
            <a:r>
              <a:rPr lang="ru-RU" dirty="0"/>
              <a:t>Герб города был утверждён в 1782 году[2]. В отличие от современного он имел верхнюю часть с символикой актуального тогда Уфимского наместничества. В 1839 году появилась другая версия герба с изображением в верхней части герба Оренбургской губернии, но этот вариант не получил широкого распространения.</a:t>
            </a:r>
          </a:p>
          <a:p>
            <a:endParaRPr lang="ru-RU" dirty="0"/>
          </a:p>
          <a:p>
            <a:r>
              <a:rPr lang="ru-RU" dirty="0"/>
              <a:t>В 1864 году герб снова претерпел изменения. На нём появилось три верблюда вместо одного, в вольной части разместили герб Оренбургской губернии. Серебряный щит с верблюдами венчала корона. По обеим сторонам он был окружён золотыми колосьями, перевязанными Александровской лентой.</a:t>
            </a:r>
          </a:p>
          <a:p>
            <a:endParaRPr lang="ru-RU" dirty="0"/>
          </a:p>
          <a:p>
            <a:r>
              <a:rPr lang="ru-RU" dirty="0"/>
              <a:t>Следующие изменения коснулись герба в советские годы. С серебряного щит поменял свой цвет на красный. Вместо верблюда центральное место было отведено сталелитейному ковшу, раскрытой книге и шестерне. В 1994 году администрация города приняла решение вернуть исконную версию герба Челябинска. Современный герб Челябинска представляет собой стилизованный вариант исторического герба. 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97CC1150-B477-4D56-9304-6F6A8A6F5ED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564771" y="6028920"/>
            <a:ext cx="4443984" cy="451393"/>
          </a:xfrm>
        </p:spPr>
        <p:txBody>
          <a:bodyPr/>
          <a:lstStyle/>
          <a:p>
            <a:r>
              <a:rPr lang="ru-RU" dirty="0"/>
              <a:t>Герб </a:t>
            </a:r>
            <a:r>
              <a:rPr lang="ru-RU" dirty="0" err="1"/>
              <a:t>челябинска</a:t>
            </a:r>
            <a:endParaRPr lang="ru-RU" dirty="0"/>
          </a:p>
        </p:txBody>
      </p:sp>
      <p:pic>
        <p:nvPicPr>
          <p:cNvPr id="8" name="Объект 7">
            <a:extLst>
              <a:ext uri="{FF2B5EF4-FFF2-40B4-BE49-F238E27FC236}">
                <a16:creationId xmlns:a16="http://schemas.microsoft.com/office/drawing/2014/main" id="{E5ED5916-765D-4FC2-89F8-083D887F2EE3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2"/>
          <a:stretch>
            <a:fillRect/>
          </a:stretch>
        </p:blipFill>
        <p:spPr>
          <a:xfrm>
            <a:off x="6564771" y="447261"/>
            <a:ext cx="5004377" cy="5581659"/>
          </a:xfrm>
        </p:spPr>
      </p:pic>
    </p:spTree>
    <p:extLst>
      <p:ext uri="{BB962C8B-B14F-4D97-AF65-F5344CB8AC3E}">
        <p14:creationId xmlns:p14="http://schemas.microsoft.com/office/powerpoint/2010/main" val="1699292831"/>
      </p:ext>
    </p:extLst>
  </p:cSld>
  <p:clrMapOvr>
    <a:masterClrMapping/>
  </p:clrMapOvr>
</p:sld>
</file>

<file path=ppt/theme/theme1.xml><?xml version="1.0" encoding="utf-8"?>
<a:theme xmlns:a="http://schemas.openxmlformats.org/drawingml/2006/main" name="Уголки">
  <a:themeElements>
    <a:clrScheme name="Crop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TM10001105[[fn=Уголки]]</Template>
  <TotalTime>368</TotalTime>
  <Words>552</Words>
  <Application>Microsoft Office PowerPoint</Application>
  <PresentationFormat>Широкоэкранный</PresentationFormat>
  <Paragraphs>22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0" baseType="lpstr">
      <vt:lpstr>Franklin Gothic Book</vt:lpstr>
      <vt:lpstr>Уголки</vt:lpstr>
      <vt:lpstr>Город челябинск</vt:lpstr>
      <vt:lpstr>Презентация PowerPoint</vt:lpstr>
      <vt:lpstr>Современный челябинск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Город челябинск</dc:title>
  <dc:creator>Ekaterina</dc:creator>
  <cp:lastModifiedBy>Ekaterina</cp:lastModifiedBy>
  <cp:revision>1</cp:revision>
  <dcterms:created xsi:type="dcterms:W3CDTF">2023-12-26T19:17:41Z</dcterms:created>
  <dcterms:modified xsi:type="dcterms:W3CDTF">2023-12-27T01:26:14Z</dcterms:modified>
</cp:coreProperties>
</file>