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72" r:id="rId3"/>
    <p:sldId id="273" r:id="rId4"/>
    <p:sldId id="269" r:id="rId5"/>
    <p:sldId id="276" r:id="rId6"/>
    <p:sldId id="274" r:id="rId7"/>
    <p:sldId id="286" r:id="rId8"/>
    <p:sldId id="279" r:id="rId9"/>
    <p:sldId id="280" r:id="rId10"/>
    <p:sldId id="281" r:id="rId11"/>
    <p:sldId id="282" r:id="rId12"/>
    <p:sldId id="260" r:id="rId13"/>
    <p:sldId id="283" r:id="rId14"/>
    <p:sldId id="258" r:id="rId15"/>
    <p:sldId id="271" r:id="rId16"/>
    <p:sldId id="267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4" autoAdjust="0"/>
    <p:restoredTop sz="94660"/>
  </p:normalViewPr>
  <p:slideViewPr>
    <p:cSldViewPr>
      <p:cViewPr varScale="1">
        <p:scale>
          <a:sx n="61" d="100"/>
          <a:sy n="61" d="100"/>
        </p:scale>
        <p:origin x="-90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4CED4-C79C-4493-88DA-BF37F4E777D8}" type="datetimeFigureOut">
              <a:rPr lang="ru-RU"/>
              <a:pPr>
                <a:defRPr/>
              </a:pPr>
              <a:t>05.12.2023</a:t>
            </a:fld>
            <a:endParaRPr lang="ru-RU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477CB-F3E4-4F74-8618-EDCAFC99A0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FF5C2-1C57-42B6-A620-7BAED1FC9853}" type="datetimeFigureOut">
              <a:rPr lang="ru-RU"/>
              <a:pPr>
                <a:defRPr/>
              </a:pPr>
              <a:t>05.12.2023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07B5A-2FB8-4C7B-8CF6-AEE8C99CD4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D8B82-43ED-49B8-A751-DBDF3D62C15D}" type="datetimeFigureOut">
              <a:rPr lang="ru-RU"/>
              <a:pPr>
                <a:defRPr/>
              </a:pPr>
              <a:t>05.12.2023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5286D-35A0-4A30-9B74-FCB572CB02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ACD9E-6750-4187-9DAE-0344452010C2}" type="datetimeFigureOut">
              <a:rPr lang="ru-RU"/>
              <a:pPr>
                <a:defRPr/>
              </a:pPr>
              <a:t>05.12.2023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F601C-9C07-49F8-A112-FF171B0082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62DEE-92D8-4806-B224-17C9B139288B}" type="datetimeFigureOut">
              <a:rPr lang="ru-RU"/>
              <a:pPr>
                <a:defRPr/>
              </a:pPr>
              <a:t>05.12.2023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2505A-3338-46E3-9E72-20D70A492E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503CE-5CAE-4BAA-974B-71D723C945E9}" type="datetimeFigureOut">
              <a:rPr lang="ru-RU"/>
              <a:pPr>
                <a:defRPr/>
              </a:pPr>
              <a:t>05.12.2023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132D0-FFB8-4D17-BDC7-8ECBEE8FD3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9A584-FF9C-4315-A9AA-281C6D2434F3}" type="datetimeFigureOut">
              <a:rPr lang="ru-RU"/>
              <a:pPr>
                <a:defRPr/>
              </a:pPr>
              <a:t>05.12.2023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518ED-83F8-4DD9-9ECB-5EBF1A5682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118AC-987E-4DC0-8653-20EF8E36F14E}" type="datetimeFigureOut">
              <a:rPr lang="ru-RU"/>
              <a:pPr>
                <a:defRPr/>
              </a:pPr>
              <a:t>05.12.2023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725AA-816C-47EB-9EBA-D85EFD7701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C551E-F811-470A-B968-AEC298CF5DEB}" type="datetimeFigureOut">
              <a:rPr lang="ru-RU"/>
              <a:pPr>
                <a:defRPr/>
              </a:pPr>
              <a:t>05.12.2023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8DCCC-2A7F-4249-8504-195FB937D6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4B8D9-E500-477B-A2AA-6F8D49F0BF5D}" type="datetimeFigureOut">
              <a:rPr lang="ru-RU"/>
              <a:pPr>
                <a:defRPr/>
              </a:pPr>
              <a:t>05.12.2023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4237E-FC05-46D1-BA68-D49BBB4E35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D8FBD-0DEB-49CB-AA92-13B916C74A70}" type="datetimeFigureOut">
              <a:rPr lang="ru-RU"/>
              <a:pPr>
                <a:defRPr/>
              </a:pPr>
              <a:t>05.12.2023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A948B-7BEA-456F-8577-17F835A50A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F2D967-4714-4D4A-B687-D5F88648ED1C}" type="datetimeFigureOut">
              <a:rPr lang="ru-RU"/>
              <a:pPr>
                <a:defRPr/>
              </a:pPr>
              <a:t>05.12.2023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9D1719-3D87-4FAB-974E-7B75F33CC3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12" name="Полилиния 11"/>
            <p:cNvGrpSpPr>
              <a:grpSpLocks/>
            </p:cNvGrpSpPr>
            <p:nvPr/>
          </p:nvGrpSpPr>
          <p:grpSpPr bwMode="auto">
            <a:xfrm>
              <a:off x="-6124" y="-10242"/>
              <a:ext cx="9137904" cy="1048512"/>
              <a:chOff x="-6096" y="-24384"/>
              <a:chExt cx="9137904" cy="1048512"/>
            </a:xfrm>
          </p:grpSpPr>
          <p:pic>
            <p:nvPicPr>
              <p:cNvPr id="1034" name="Полилиния 11"/>
              <p:cNvPicPr>
                <a:picLocks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</p:spPr>
          </p:pic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29294" y="421671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nstantia" pitchFamily="18" charset="0"/>
                </a:endParaRPr>
              </a:p>
            </p:txBody>
          </p:sp>
        </p:grp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hyperlink" Target="http://images.yandex.ru/yandsearch?ed=1&amp;img_url=common.regnum.ru/pictures/news/2006-05/georg5-1-big.jpg&amp;rpt=simage&amp;text=%D1%8D%D0%BC%D0%B1%D0%BB%D0%B5%D0%BC%D0%B0%20%D0%BA%20%D0%B4%D0%BD%D1%8E%20%D0%B8%D0%BD%D0%B2%D0%B0%D0%BB%D0%B8%D0%B4%D0%B0&amp;p=200" TargetMode="Externa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hyperlink" Target="http://images.yandex.ru/yandsearch?ed=1&amp;rpt=simage&amp;text=%D0%9F%D1%80%D0%B0%D0%B2%D0%B0%20%D1%80%D0%B5%D0%B1%D1%91%D0%BD%D0%BA%D0%B0%20%D1%81%20%D0%BE%D0%B3%D1%80%D0%B0%D0%BD%D0%B8%D1%87%D0%B5%D0%BD%D0%BD%D1%8B%D0%BC%D0%B8%20%D0%B2%D0%BE%D0%B7%D0%BC%D0%BE%D0%B6%D0%BD%D0%BE%D1%81%D1%82%D1%8F%D0%BC%D0%B8&amp;img_url=www.zelcultura.ru/projects/img/2.jpg&amp;p=11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hyperlink" Target="http://images.yandex.ru/yandsearch?ed=1&amp;rpt=simage&amp;text=%D0%BA%D0%B0%D0%BA%20%D0%BE%D0%B1%D1%8A%D1%8F%D1%81%D0%BD%D0%B8%D1%82%D1%8C%20%D1%80%D0%B5%D0%B1%D1%91%D0%BD%D0%BA%D1%83%20%D0%BA%D0%B0%D0%BA%20%D1%87%D0%B5%D0%BB%D0%BE%D0%B2%D0%B5%D0%BA%20%D1%81%D1%82%D0%B0%D0%BD%D0%BE%D0%B2%D0%B8%D1%82%D1%8C%D1%81%D1%8F%20%D0%B8%D0%BD%D0%B2%D0%B0%D0%BB%D0%B8%D0%B4%D0%BE%D0%BC&amp;img_url=novaya.com.ua/images/o-00024047-a-00004858.jpg&amp;p=74" TargetMode="Externa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30.jpeg"/><Relationship Id="rId3" Type="http://schemas.openxmlformats.org/officeDocument/2006/relationships/image" Target="../media/image24.jpeg"/><Relationship Id="rId7" Type="http://schemas.openxmlformats.org/officeDocument/2006/relationships/image" Target="../media/image26.jpeg"/><Relationship Id="rId12" Type="http://schemas.openxmlformats.org/officeDocument/2006/relationships/image" Target="../media/image29.jpeg"/><Relationship Id="rId2" Type="http://schemas.openxmlformats.org/officeDocument/2006/relationships/hyperlink" Target="http://images.yandex.ru/yandsearch?ed=1&amp;text=%D1%8D%D0%BC%D0%B1%D0%BB%D0%B5%D0%BC%D0%B0%20%D0%BA%20%D0%B4%D0%BD%D1%8E%20%D0%B8%D0%BD%D0%B2%D0%B0%D0%BB%D0%B8%D0%B4%D0%B0&amp;stype=simage&amp;img_url=russian.cri.cn/mmsource/images/2008/09/04/zt080904-11.jpg&amp;p=75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ed=1&amp;text=%D1%8D%D0%BC%D0%B1%D0%BB%D0%B5%D0%BC%D0%B0%20%D0%BA%20%D0%B4%D0%BD%D1%8E%20%D0%B8%D0%BD%D0%B2%D0%B0%D0%BB%D0%B8%D0%B4%D0%B0&amp;stype=simage&amp;img_url=www.zh-smi.gomel-region.by/isimages/s000325_070118.jpg&amp;p=607" TargetMode="External"/><Relationship Id="rId11" Type="http://schemas.openxmlformats.org/officeDocument/2006/relationships/hyperlink" Target="http://images.yandex.ru/yandsearch?ed=1&amp;text=%D0%BA%D0%B0%D1%80%D1%82%D0%B8%D0%BD%D0%BA%D0%B8%20%D0%B4%D0%B5%D1%82%D0%B8%20%D0%B8%D0%BD%D0%B2%D0%B0%D0%BB%D0%B8%D0%B4%D1%8B&amp;stype=simage&amp;img_url=img.zigonet.com/acrobatie/acrobatie-fauteuil-roulant_4870_w460.jpg&amp;p=300" TargetMode="External"/><Relationship Id="rId5" Type="http://schemas.openxmlformats.org/officeDocument/2006/relationships/image" Target="../media/image25.jpeg"/><Relationship Id="rId10" Type="http://schemas.openxmlformats.org/officeDocument/2006/relationships/image" Target="../media/image28.jpeg"/><Relationship Id="rId4" Type="http://schemas.openxmlformats.org/officeDocument/2006/relationships/hyperlink" Target="http://images.yandex.ru/yandsearch?ed=1&amp;rpt=simage&amp;text=%D1%8D%D0%BC%D0%B1%D0%BB%D0%B5%D0%BC%D0%B0%20%D0%BA%20%D0%B4%D0%BD%D1%8E%20%D0%B8%D0%BD%D0%B2%D0%B0%D0%BB%D0%B8%D0%B4%D0%B0&amp;img_url=kp.ru/upimg/38fd25d0148fde2be07a6b7b4f6431b14dc82cf0/1014021.jpg&amp;p=95" TargetMode="External"/><Relationship Id="rId9" Type="http://schemas.openxmlformats.org/officeDocument/2006/relationships/hyperlink" Target="http://images.yandex.ru/yandsearch?ed=1&amp;rpt=simage&amp;text=%D0%BA%D0%B0%D1%80%D1%82%D0%B8%D0%BD%D0%BA%D0%B8%20%D0%B4%D0%B5%D1%82%D0%B8%20%D0%B8%D0%BD%D0%B2%D0%B0%D0%BB%D0%B8%D0%B4%D1%8B&amp;img_url=www.livejournal.ru/static/files/photos/zoom/617_para.jpg&amp;p=278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hyperlink" Target="http://images.yandex.ru/yandsearch?ed=1&amp;text=%D0%BA%D0%B0%D1%80%D1%82%D0%B8%D0%BD%D0%BA%D0%B8%20%D0%B4%D0%B5%D1%82%D0%B8%20%D0%B8%D0%BD%D0%B2%D0%B0%D0%BB%D0%B8%D0%B4%D1%8B&amp;stype=simage&amp;img_url=image.shutterstock.com/display_pic_with_logo/57521/57521,1202541272,2/stock-photo-children-s-faces-9283402.jpg&amp;p=335" TargetMode="External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8.xml"/><Relationship Id="rId1" Type="http://schemas.openxmlformats.org/officeDocument/2006/relationships/audio" Target="file:///F:\&#1044;&#1045;&#1053;&#1068;%20&#1048;&#1053;&#1042;&#1040;&#1051;&#1048;&#1044;&#1054;&#1042;\&#1090;&#1074;&#1086;&#1088;&#1080;%20&#1076;&#1086;&#1073;&#1088;&#1086;.mp3" TargetMode="External"/><Relationship Id="rId6" Type="http://schemas.openxmlformats.org/officeDocument/2006/relationships/image" Target="../media/image32.png"/><Relationship Id="rId5" Type="http://schemas.openxmlformats.org/officeDocument/2006/relationships/hyperlink" Target="http://images.yandex.ru/yandsearch?ed=1&amp;rpt=simage&amp;text=%D0%BA%D0%B0%D1%80%D1%82%D0%B8%D0%BD%D0%BA%D0%B8%20%D0%B4%D0%B5%D1%82%D0%B8%20%D0%B8%D0%BD%D0%B2%D0%B0%D0%BB%D0%B8%D0%B4%D1%8B&amp;img_url=img0.liveinternet.ru/images/attach/c/1/56/655/56655828_du9.jpg&amp;p=52" TargetMode="Externa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images.yandex.ru/yandsearch?ed=1&amp;text=%D0%BA%D0%B0%D1%80%D1%82%D0%B8%D0%BD%D0%BA%D0%B8%20%D0%B4%D0%B5%D1%82%D0%B8%20%D0%B8%D0%BD%D0%B2%D0%B0%D0%BB%D0%B8%D0%B4%D1%8B&amp;stype=simage&amp;img_url=www.qli.ru/wp-content/uploads/disabled-child.jpg&amp;p=50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hyperlink" Target="http://images.yandex.ru/yandsearch?ed=1&amp;text=%D0%BA%D0%B0%D1%80%D1%82%D0%B8%D0%BD%D0%BA%D0%B8%20%D0%B4%D0%B5%D1%82%D0%B8%20%D0%B8%D0%BD%D0%B2%D0%B0%D0%BB%D0%B8%D0%B4%D1%8B&amp;stype=simage&amp;img_url=www.otd365.ru/foto/det.jpg&amp;p=475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44;&#1045;&#1053;&#1068;%20&#1048;&#1053;&#1042;&#1040;&#1051;&#1048;&#1044;&#1054;&#1042;\&#1060;&#1088;&#1072;&#1075;&#1084;&#1077;&#1085;&#1090;%20&#1084;&#1091;&#1083;&#1100;&#1090;&#1092;&#1080;&#1083;&#1100;&#1084;&#1072;%20_&#1062;&#1074;&#1077;&#1090;&#1080;&#1082;%20-&#1089;&#1077;&#1084;&#1080;&#1094;&#1074;&#1077;&#1090;&#1080;&#1082;_.mp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44;&#1045;&#1053;&#1068;%20&#1048;&#1053;&#1042;&#1040;&#1051;&#1048;&#1044;&#1054;&#1042;\Gurckaya_Diana_-_Volshebnoe_steklo_moejj_dushi_1432132%20(1).mp3" TargetMode="Externa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0850" y="-109538"/>
            <a:ext cx="8339138" cy="2303463"/>
          </a:xfrm>
        </p:spPr>
      </p:pic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57200" y="2214563"/>
            <a:ext cx="7115175" cy="307181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4" name="Рисунок 3" descr="http://education.simcat.ru/school61/img/1273128577_inv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88" y="1714488"/>
            <a:ext cx="2711450" cy="4699012"/>
          </a:xfrm>
          <a:prstGeom prst="rect">
            <a:avLst/>
          </a:prstGeom>
          <a:noFill/>
        </p:spPr>
      </p:pic>
      <p:pic>
        <p:nvPicPr>
          <p:cNvPr id="6" name="i-tmb-0x" descr="http://im0-tub.yandex.net/i?id=110973595-09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000504"/>
            <a:ext cx="2928958" cy="3714776"/>
          </a:xfrm>
          <a:prstGeom prst="rect">
            <a:avLst/>
          </a:prstGeom>
          <a:noFill/>
        </p:spPr>
      </p:pic>
      <p:pic>
        <p:nvPicPr>
          <p:cNvPr id="8" name="Рисунок 7" descr="http://im2-tub.yandex.net/i?id=133304855-04">
            <a:hlinkClick r:id="rId5"/>
          </p:cNvPr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1" y="1428737"/>
            <a:ext cx="2146330" cy="2509852"/>
          </a:xfrm>
          <a:prstGeom prst="rect">
            <a:avLst/>
          </a:prstGeom>
          <a:noFill/>
        </p:spPr>
      </p:pic>
      <p:pic>
        <p:nvPicPr>
          <p:cNvPr id="10" name="Рисунок 9" descr="http://www.zateevo.ru/userfiles/image/Kalendar/Den_invalidov/den_invalidov02.jpg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848" y="3501008"/>
            <a:ext cx="2808312" cy="3599479"/>
          </a:xfrm>
          <a:prstGeom prst="rect">
            <a:avLst/>
          </a:prstGeom>
          <a:noFill/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051720" y="2348880"/>
            <a:ext cx="4248472" cy="89255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Внеклассное занятие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 О тех, кто рядом»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12968" cy="1143000"/>
          </a:xfrm>
        </p:spPr>
        <p:txBody>
          <a:bodyPr/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Опорно-двигательные нарушения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fsd.kopilkaurokov.ru/up/html/2020/12/02/k_5fc7c8afd9606/565258_8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8712968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fsd.kopilkaurokov.ru/up/html/2020/12/02/k_5fc7c8afd9606/565258_9.jpe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/>
              <a:t>  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285750" y="142875"/>
            <a:ext cx="6500813" cy="1785938"/>
          </a:xfrm>
        </p:spPr>
        <p:txBody>
          <a:bodyPr/>
          <a:lstStyle/>
          <a:p>
            <a:endParaRPr lang="ru-RU" sz="2000" b="0" smtClean="0">
              <a:solidFill>
                <a:schemeClr val="tx1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r>
              <a:rPr lang="ru-RU" sz="2000" b="0" smtClean="0">
                <a:solidFill>
                  <a:schemeClr val="tx1"/>
                </a:solidFill>
                <a:latin typeface="Arial" charset="0"/>
                <a:ea typeface="Times New Roman" pitchFamily="18" charset="0"/>
                <a:cs typeface="Arial" charset="0"/>
              </a:rPr>
              <a:t>Статья 23. Дети с ограниченными возможностями имеют право на особую заботу и образование, которые помогут им развиваться и вести полноценную и достойную жизнь</a:t>
            </a:r>
            <a:r>
              <a:rPr lang="ru-RU" b="0" smtClean="0">
                <a:solidFill>
                  <a:schemeClr val="tx1"/>
                </a:solidFill>
                <a:latin typeface="Arial" charset="0"/>
                <a:ea typeface="Times New Roman" pitchFamily="18" charset="0"/>
                <a:cs typeface="Arial" charset="0"/>
              </a:rPr>
              <a:t>. </a:t>
            </a:r>
          </a:p>
          <a:p>
            <a:endParaRPr lang="ru-RU" smtClean="0">
              <a:ea typeface="Times New Roman" pitchFamily="18" charset="0"/>
              <a:cs typeface="Arial" charset="0"/>
            </a:endParaRPr>
          </a:p>
        </p:txBody>
      </p:sp>
      <p:sp>
        <p:nvSpPr>
          <p:cNvPr id="15" name="Текст 14"/>
          <p:cNvSpPr>
            <a:spLocks noGrp="1"/>
          </p:cNvSpPr>
          <p:nvPr>
            <p:ph type="body" sz="half" idx="3"/>
          </p:nvPr>
        </p:nvSpPr>
        <p:spPr>
          <a:xfrm>
            <a:off x="285750" y="2071688"/>
            <a:ext cx="7143750" cy="1500187"/>
          </a:xfrm>
        </p:spPr>
        <p:txBody>
          <a:bodyPr/>
          <a:lstStyle/>
          <a:p>
            <a:r>
              <a:rPr lang="ru-RU" sz="2000" b="0" smtClean="0">
                <a:solidFill>
                  <a:schemeClr val="tx1"/>
                </a:solidFill>
                <a:latin typeface="Arial" charset="0"/>
                <a:ea typeface="Times New Roman" pitchFamily="18" charset="0"/>
                <a:cs typeface="Arial" charset="0"/>
              </a:rPr>
              <a:t>Статья 24. Дети имеют право получать медицинскую помощь и лечение таким способом, который наилучшим образом поможет им сохранить здоровье, а также получать информацию о способах лечения и об условиях, способных повлиять на их здоровье.</a:t>
            </a:r>
          </a:p>
          <a:p>
            <a:endParaRPr lang="ru-RU" sz="2000" smtClean="0">
              <a:ea typeface="Times New Roman" pitchFamily="18" charset="0"/>
              <a:cs typeface="Arial" charset="0"/>
            </a:endParaRPr>
          </a:p>
        </p:txBody>
      </p:sp>
      <p:sp>
        <p:nvSpPr>
          <p:cNvPr id="19460" name="AutoShape 4" descr="http://im5-tub.yandex.net/i?id=24299786-05"/>
          <p:cNvSpPr>
            <a:spLocks noChangeAspect="1" noChangeArrowheads="1"/>
          </p:cNvSpPr>
          <p:nvPr/>
        </p:nvSpPr>
        <p:spPr bwMode="auto">
          <a:xfrm>
            <a:off x="155575" y="-509588"/>
            <a:ext cx="1428750" cy="107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8" name="Рисунок 17" descr="http://im2-tub.yandex.net/i?id=134497292-04">
            <a:hlinkClick r:id="rId2"/>
          </p:cNvPr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1713" y="4279900"/>
            <a:ext cx="1584325" cy="1371600"/>
          </a:xfrm>
          <a:prstGeom prst="rect">
            <a:avLst/>
          </a:prstGeom>
          <a:noFill/>
        </p:spPr>
      </p:pic>
      <p:sp>
        <p:nvSpPr>
          <p:cNvPr id="19462" name="Rectangle 2"/>
          <p:cNvSpPr>
            <a:spLocks noChangeArrowheads="1"/>
          </p:cNvSpPr>
          <p:nvPr/>
        </p:nvSpPr>
        <p:spPr bwMode="auto">
          <a:xfrm>
            <a:off x="571500" y="5572125"/>
            <a:ext cx="33575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600">
                <a:cs typeface="Times New Roman" pitchFamily="18" charset="0"/>
              </a:rPr>
              <a:t/>
            </a:r>
            <a:br>
              <a:rPr lang="ru-RU" sz="1600">
                <a:cs typeface="Times New Roman" pitchFamily="18" charset="0"/>
              </a:rPr>
            </a:br>
            <a:endParaRPr lang="ru-RU" sz="1600"/>
          </a:p>
        </p:txBody>
      </p:sp>
      <p:pic>
        <p:nvPicPr>
          <p:cNvPr id="11" name="Рисунок 10" descr="неделя правовых знани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188" y="2214563"/>
            <a:ext cx="1571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285750" y="3643313"/>
            <a:ext cx="6929438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cs typeface="Times New Roman" pitchFamily="18" charset="0"/>
              </a:rPr>
              <a:t>Статья 25. Дети, находящиеся в больницах, детских домах и других учреждениях для детей, имеют право на то, чтобы соблюдать наилучшие условия их содержания и лечения. Государство обязано проводить регулярные проверки этих условий.</a:t>
            </a:r>
            <a:endParaRPr lang="ru-RU" sz="2000">
              <a:latin typeface="Constantia" pitchFamily="18" charset="0"/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 rot="10800000" flipH="1" flipV="1">
            <a:off x="285750" y="5518150"/>
            <a:ext cx="63579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cs typeface="Times New Roman" pitchFamily="18" charset="0"/>
              </a:rPr>
              <a:t>Статья 26. Дети имеют право на помощь государства, если они в нужде и бедности.</a:t>
            </a:r>
            <a:endParaRPr lang="ru-RU" sz="2000">
              <a:latin typeface="Constantia" pitchFamily="18" charset="0"/>
            </a:endParaRPr>
          </a:p>
        </p:txBody>
      </p:sp>
      <p:pic>
        <p:nvPicPr>
          <p:cNvPr id="21" name="Рисунок 20" descr="http://im6-tub.yandex.net/i?id=58094789-07">
            <a:hlinkClick r:id="rId5"/>
          </p:cNvPr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92963" y="280988"/>
            <a:ext cx="1401762" cy="2743200"/>
          </a:xfrm>
          <a:prstGeom prst="rect">
            <a:avLst/>
          </a:prstGeom>
          <a:noFill/>
        </p:spPr>
      </p:pic>
      <p:pic>
        <p:nvPicPr>
          <p:cNvPr id="22" name="Рисунок 21" descr="http://i065.radikal.ru/1005/83/c3ce133a2779.jpg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24550" y="5278438"/>
            <a:ext cx="1439863" cy="1298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520"/>
                            </p:stCondLst>
                            <p:childTnLst>
                              <p:par>
                                <p:cTn id="11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2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640"/>
                            </p:stCondLst>
                            <p:childTnLst>
                              <p:par>
                                <p:cTn id="24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6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7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640"/>
                            </p:stCondLst>
                            <p:childTnLst>
                              <p:par>
                                <p:cTn id="3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600"/>
                            </p:stCondLst>
                            <p:childTnLst>
                              <p:par>
                                <p:cTn id="37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600"/>
                            </p:stCondLst>
                            <p:childTnLst>
                              <p:par>
                                <p:cTn id="4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280"/>
                            </p:stCondLst>
                            <p:childTnLst>
                              <p:par>
                                <p:cTn id="50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2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3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4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892480" cy="6597352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 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Олимпийский стиль игры для спортсменов с инвалидностью был впервые организован в Риме в 1960 году. Основатель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паралимпийского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движения, выдающийся нейрохирург Людвиг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Гуттман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(1899—1980), родился в Германии. Используя свои методики,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Гуттман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помог многим.  Важное место в этих методиках отводилось спорту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im0-tub.yandex.net/i?id=78043308-0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88640"/>
            <a:ext cx="230425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7-tub.yandex.net/i?id=98503712-0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" y="188641"/>
            <a:ext cx="2001814" cy="2383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4-tub.yandex.net/i?id=50172309-06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800" y="260648"/>
            <a:ext cx="2072828" cy="2553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" name="Рисунок 2" descr="http://www.zateevo.ru/userfiles/image/Kalendar/Den_invalidov/den_invalidov0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82174" y="3501008"/>
            <a:ext cx="2366514" cy="2999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3-tub.yandex.net/i?id=328485-06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129576" y="3645024"/>
            <a:ext cx="2149953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4-tub.yandex.net/i?id=153828471-14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236296" y="0"/>
            <a:ext cx="1859218" cy="2550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-tmb-0x" descr="http://im3-tub.yandex.net/i?id=12766000-0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28625" y="2996952"/>
            <a:ext cx="2672758" cy="3289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71480"/>
            <a:ext cx="8358246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«Всем детям должна быть обеспечена возможность определить себя как личность и реализовать свои возможности, в безопасных и благоприятных условиях……." </a:t>
            </a:r>
          </a:p>
        </p:txBody>
      </p:sp>
      <p:pic>
        <p:nvPicPr>
          <p:cNvPr id="6" name="Рисунок 5" descr="http://im0-tub.yandex.net/i?id=127779148-08">
            <a:hlinkClick r:id="rId3"/>
          </p:cNvPr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1772816"/>
            <a:ext cx="3168352" cy="3333353"/>
          </a:xfrm>
          <a:prstGeom prst="rect">
            <a:avLst/>
          </a:prstGeom>
          <a:noFill/>
        </p:spPr>
      </p:pic>
      <p:pic>
        <p:nvPicPr>
          <p:cNvPr id="7" name="Рисунок 6" descr="http://im5-tub.yandex.net/i?id=22251039-05">
            <a:hlinkClick r:id="rId5"/>
          </p:cNvPr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3212976"/>
            <a:ext cx="3168352" cy="5814120"/>
          </a:xfrm>
          <a:prstGeom prst="rect">
            <a:avLst/>
          </a:prstGeom>
          <a:noFill/>
        </p:spPr>
      </p:pic>
      <p:pic>
        <p:nvPicPr>
          <p:cNvPr id="8" name="Содержимое 3" descr="http://www.pravadetey.ru/img/5.jpg"/>
          <p:cNvPicPr>
            <a:picLocks noGrp="1" noChangeArrowheads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6372200" y="1268760"/>
            <a:ext cx="2582888" cy="2917577"/>
          </a:xfrm>
        </p:spPr>
      </p:pic>
      <p:pic>
        <p:nvPicPr>
          <p:cNvPr id="9" name="твори добр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 bwMode="auto">
          <a:xfrm>
            <a:off x="611560" y="1916832"/>
            <a:ext cx="158417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21121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4" descr="http://im5-tub.yandex.net/i?id=97043834-0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75" y="5429250"/>
            <a:ext cx="10096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Рисунок 6" descr="http://im3-tub.yandex.net/i?id=103141410-1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357188"/>
            <a:ext cx="1857375" cy="18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475656" y="2924944"/>
            <a:ext cx="5715039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СПАСИБО!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9"/>
            <a:ext cx="8435280" cy="6063952"/>
          </a:xfrm>
        </p:spPr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воспитывать у учащихся чувства сопереживания, милосердия, толерантности к инвалидам; формирование общечеловеческих ценностей: доброты, внимания к ближнему, сострадания.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Задачи: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создать комфортную, доброжелательную обстановку; развивать психофизические способности учащихся, эмоциональную сферу; формировать эстетическую культуру;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389437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>       В 1992 году Генеральная Ассамблея Организации Объединенных Наций провозгласила 3 декабря «Международным днем инвалидов». </a:t>
            </a:r>
          </a:p>
          <a:p>
            <a:pPr>
              <a:buNone/>
            </a:pPr>
            <a:r>
              <a:rPr lang="ru-RU" sz="3200" dirty="0" smtClean="0"/>
              <a:t>      Это день – </a:t>
            </a:r>
            <a:r>
              <a:rPr lang="ru-RU" sz="3200" dirty="0" err="1" smtClean="0"/>
              <a:t>день</a:t>
            </a:r>
            <a:r>
              <a:rPr lang="ru-RU" sz="3200" dirty="0" smtClean="0"/>
              <a:t> сильных, устремлённых людей, людей, понимающих, как эта жизнь дорога, какой бы она не была! 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Фрагмент мультфильма _Цветик -семицветик_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9144000" cy="67912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fsd.kopilkaurokov.ru/up/html/2020/12/02/k_5fc7c8afd9606/565258_2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ello_html_m52aeb59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ello_html_5ef41e7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0"/>
            <a:ext cx="4499992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ello_html_m5af650cf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780928"/>
            <a:ext cx="4104456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Саният\Downloads\48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2708920"/>
            <a:ext cx="446449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fsd.kopilkaurokov.ru/up/html/2020/12/02/k_5fc7c8afd9606/565258_5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urckaya_Diana_-_Volshebnoe_steklo_moejj_dushi_1432132 (1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23528" y="2780928"/>
            <a:ext cx="1944216" cy="1944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52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864096"/>
          </a:xfrm>
        </p:spPr>
        <p:txBody>
          <a:bodyPr/>
          <a:lstStyle/>
          <a:p>
            <a:pPr algn="ctr"/>
            <a:r>
              <a:rPr lang="ru-RU" dirty="0" smtClean="0"/>
              <a:t>Инвалид по зрению</a:t>
            </a:r>
            <a:endParaRPr lang="ru-RU" dirty="0"/>
          </a:p>
        </p:txBody>
      </p:sp>
      <p:pic>
        <p:nvPicPr>
          <p:cNvPr id="4" name="Содержимое 3" descr="https://fsd.kopilkaurokov.ru/up/html/2020/12/02/k_5fc7c8afd9606/565258_6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8748463" cy="51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504056"/>
          </a:xfrm>
        </p:spPr>
        <p:txBody>
          <a:bodyPr/>
          <a:lstStyle/>
          <a:p>
            <a:pPr algn="ctr"/>
            <a:r>
              <a:rPr lang="ru-RU" i="1" dirty="0" smtClean="0"/>
              <a:t>инвалид по слуху</a:t>
            </a:r>
            <a:endParaRPr lang="ru-RU" dirty="0"/>
          </a:p>
        </p:txBody>
      </p:sp>
      <p:pic>
        <p:nvPicPr>
          <p:cNvPr id="4" name="Содержимое 3" descr="https://fsd.kopilkaurokov.ru/up/html/2020/12/02/k_5fc7c8afd9606/565258_7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052736"/>
            <a:ext cx="8784976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1202</TotalTime>
  <Words>220</Words>
  <Application>Microsoft Office PowerPoint</Application>
  <PresentationFormat>Экран (4:3)</PresentationFormat>
  <Paragraphs>21</Paragraphs>
  <Slides>16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Инвалид по зрению</vt:lpstr>
      <vt:lpstr>инвалид по слуху</vt:lpstr>
      <vt:lpstr>Опорно-двигательные нарушения</vt:lpstr>
      <vt:lpstr>Слайд 11</vt:lpstr>
      <vt:lpstr>       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555</cp:lastModifiedBy>
  <cp:revision>118</cp:revision>
  <dcterms:modified xsi:type="dcterms:W3CDTF">2023-12-05T07:32:38Z</dcterms:modified>
</cp:coreProperties>
</file>