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4" r:id="rId5"/>
    <p:sldId id="259" r:id="rId6"/>
    <p:sldId id="265" r:id="rId7"/>
    <p:sldId id="260" r:id="rId8"/>
    <p:sldId id="261" r:id="rId9"/>
    <p:sldId id="273" r:id="rId10"/>
    <p:sldId id="270" r:id="rId11"/>
    <p:sldId id="271" r:id="rId12"/>
    <p:sldId id="272" r:id="rId13"/>
    <p:sldId id="275" r:id="rId14"/>
    <p:sldId id="276" r:id="rId15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2/12/2024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2/12/2024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2/12/2024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304800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i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i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i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i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i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i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Муниципальное дошкольное образовательное 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бюджетное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учреждение </a:t>
            </a:r>
            <a:r>
              <a:rPr lang="ru-RU" sz="2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Ирбейский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детский сад №2 «Солнышко»</a:t>
            </a:r>
            <a:b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b="1" i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000" b="1" i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1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Особенности </a:t>
            </a:r>
            <a:r>
              <a:rPr lang="ru-RU" sz="31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работы с детьми, имеющими психологические проблемы (агрессия, тревожность, страхи и  т.д. </a:t>
            </a:r>
            <a:r>
              <a:rPr lang="ru-RU" sz="31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br>
              <a:rPr lang="ru-RU" sz="31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1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1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1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1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1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1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</a:t>
            </a:r>
            <a:r>
              <a:rPr lang="ru-RU" sz="18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Подготовила:</a:t>
            </a:r>
            <a:br>
              <a:rPr lang="ru-RU" sz="18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8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8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          воспитатель</a:t>
            </a:r>
            <a:br>
              <a:rPr lang="ru-RU" sz="18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8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8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Иванова </a:t>
            </a:r>
            <a:br>
              <a:rPr lang="ru-RU" sz="18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8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8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Наталья</a:t>
            </a:r>
            <a:br>
              <a:rPr lang="ru-RU" sz="18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8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8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  Геннадьевна</a:t>
            </a:r>
            <a:endParaRPr lang="ru-RU" sz="1800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457200" y="3048000"/>
            <a:ext cx="3886200" cy="3078163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 flipV="1">
            <a:off x="4724400" y="6629399"/>
            <a:ext cx="152400" cy="45719"/>
          </a:xfrm>
        </p:spPr>
        <p:txBody>
          <a:bodyPr anchor="ctr">
            <a:normAutofit fontScale="25000" lnSpcReduction="20000"/>
          </a:bodyPr>
          <a:lstStyle/>
          <a:p>
            <a:pPr algn="ctr">
              <a:buNone/>
            </a:pPr>
            <a:r>
              <a:rPr lang="ru-RU" sz="2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</a:p>
          <a:p>
            <a:pPr algn="ctr">
              <a:buNone/>
            </a:pPr>
            <a:endParaRPr lang="ru-RU" sz="22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buNone/>
            </a:pPr>
            <a:endParaRPr lang="ru-RU" sz="22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buNone/>
            </a:pPr>
            <a:endParaRPr lang="ru-RU" sz="22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buNone/>
            </a:pPr>
            <a:endParaRPr lang="ru-RU" sz="22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buNone/>
            </a:pPr>
            <a:endParaRPr lang="ru-RU" sz="22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buNone/>
            </a:pPr>
            <a:r>
              <a:rPr lang="ru-RU" sz="2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36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endParaRPr lang="ru-RU" b="1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ru-RU" sz="1900" b="1" dirty="0" smtClean="0">
                <a:solidFill>
                  <a:srgbClr val="C00000"/>
                </a:solidFill>
              </a:rPr>
              <a:t>Подготовил: воспитатель</a:t>
            </a:r>
            <a:endParaRPr lang="ru-RU" sz="1900" b="1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ru-RU" sz="1900" b="1" dirty="0" smtClean="0">
                <a:solidFill>
                  <a:srgbClr val="C00000"/>
                </a:solidFill>
              </a:rPr>
              <a:t>Иванова </a:t>
            </a:r>
            <a:r>
              <a:rPr lang="ru-RU" sz="1900" b="1" dirty="0" smtClean="0">
                <a:solidFill>
                  <a:srgbClr val="C00000"/>
                </a:solidFill>
              </a:rPr>
              <a:t>Наталья </a:t>
            </a:r>
            <a:r>
              <a:rPr lang="ru-RU" sz="1900" b="1" dirty="0" err="1" smtClean="0">
                <a:solidFill>
                  <a:srgbClr val="C00000"/>
                </a:solidFill>
              </a:rPr>
              <a:t>Геннадье</a:t>
            </a:r>
            <a:r>
              <a:rPr lang="ru-RU" sz="1900" b="1" dirty="0" smtClean="0">
                <a:solidFill>
                  <a:srgbClr val="C00000"/>
                </a:solidFill>
              </a:rPr>
              <a:t>                    </a:t>
            </a:r>
            <a:r>
              <a:rPr lang="ru-RU" sz="1900" b="1" dirty="0" err="1" smtClean="0">
                <a:solidFill>
                  <a:srgbClr val="C00000"/>
                </a:solidFill>
              </a:rPr>
              <a:t>вна</a:t>
            </a:r>
            <a:endParaRPr lang="ru-RU" sz="1900" b="1" dirty="0">
              <a:solidFill>
                <a:srgbClr val="C00000"/>
              </a:solidFill>
            </a:endParaRPr>
          </a:p>
        </p:txBody>
      </p:sp>
      <p:pic>
        <p:nvPicPr>
          <p:cNvPr id="4" name="Рисунок 3" descr="iStock_000012010403XSmall-300x22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4800" y="3048000"/>
            <a:ext cx="4255055" cy="3657600"/>
          </a:xfrm>
          <a:prstGeom prst="rect">
            <a:avLst/>
          </a:prstGeom>
          <a:ln w="104775" cap="rnd">
            <a:solidFill>
              <a:srgbClr val="C00000"/>
            </a:solidFill>
            <a:prstDash val="sysDot"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prstGeom prst="flowChartPunchedTape">
            <a:avLst/>
          </a:prstGeom>
          <a:solidFill>
            <a:srgbClr val="FF9999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Работа с детьми:</a:t>
            </a:r>
            <a:endParaRPr lang="ru-RU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Текст 9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Текст 1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" name="Picture 2" descr="C:\Users\Глушковы\Desktop\фото\DSCN073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 l="10225" t="18182" r="1154"/>
          <a:stretch>
            <a:fillRect/>
          </a:stretch>
        </p:blipFill>
        <p:spPr bwMode="auto">
          <a:xfrm>
            <a:off x="152400" y="1219200"/>
            <a:ext cx="3962400" cy="2743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8" name="Picture 2" descr="C:\Users\Admin\Desktop\материалы с рабочего стола\фото с телефона\IMG_20171027_111703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791200" y="1244600"/>
            <a:ext cx="3115866" cy="41544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</p:spPr>
      </p:pic>
      <p:pic>
        <p:nvPicPr>
          <p:cNvPr id="19" name="Picture 3" descr="C:\Users\Admin\Desktop\материалы с рабочего стола\фото детей подг.гр\DSC0464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1981200" y="4114800"/>
            <a:ext cx="3352800" cy="25146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Picture 2" descr="C:\Users\Admin\Desktop\материалы с рабочего стола\фото детей подг.гр\фото масленица\DSC0467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228600" y="152400"/>
            <a:ext cx="4038600" cy="30289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Picture 3" descr="C:\Users\Admin\Desktop\материалы с рабочего стола\фото детей подг.гр\фото масленица\DSC0468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4724400" y="228600"/>
            <a:ext cx="4038600" cy="30289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Picture 2" descr="C:\Users\Admin\Desktop\материалы с рабочего стола\фото детей подг.гр\фото масленица\DSC04679.JPG"/>
          <p:cNvPicPr>
            <a:picLocks noChangeAspect="1" noChangeArrowheads="1"/>
          </p:cNvPicPr>
          <p:nvPr/>
        </p:nvPicPr>
        <p:blipFill>
          <a:blip r:embed="rId2" cstate="print"/>
          <a:srcRect l="3774"/>
          <a:stretch>
            <a:fillRect/>
          </a:stretch>
        </p:blipFill>
        <p:spPr>
          <a:xfrm>
            <a:off x="381000" y="152400"/>
            <a:ext cx="3886200" cy="30289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Picture 2" descr="C:\Users\Admin\Desktop\материалы с рабочего стола\театральные представления по преемств\DSC05433.JPG"/>
          <p:cNvPicPr>
            <a:picLocks noChangeAspect="1" noChangeArrowheads="1"/>
          </p:cNvPicPr>
          <p:nvPr/>
        </p:nvPicPr>
        <p:blipFill>
          <a:blip r:embed="rId4" cstate="print"/>
          <a:srcRect l="7547" t="7547" r="9434"/>
          <a:stretch>
            <a:fillRect/>
          </a:stretch>
        </p:blipFill>
        <p:spPr>
          <a:xfrm>
            <a:off x="381000" y="3733800"/>
            <a:ext cx="3352800" cy="28003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" name="Picture 3" descr="C:\Users\Admin\Desktop\Фото с фотоап-та\DSCN1772.JPG"/>
          <p:cNvPicPr>
            <a:picLocks noChangeAspect="1" noChangeArrowheads="1"/>
          </p:cNvPicPr>
          <p:nvPr/>
        </p:nvPicPr>
        <p:blipFill>
          <a:blip r:embed="rId5" cstate="print"/>
          <a:srcRect t="12579" r="5660"/>
          <a:stretch>
            <a:fillRect/>
          </a:stretch>
        </p:blipFill>
        <p:spPr>
          <a:xfrm>
            <a:off x="5029200" y="3581400"/>
            <a:ext cx="3810000" cy="26479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Picture 3" descr="C:\Users\Admin\Desktop\материалы с рабочего стола\Фото Моя семья\IMG_3969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 l="13143" t="2032" r="7619"/>
          <a:stretch>
            <a:fillRect/>
          </a:stretch>
        </p:blipFill>
        <p:spPr>
          <a:xfrm>
            <a:off x="381000" y="152400"/>
            <a:ext cx="3960440" cy="34721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Picture 2" descr="C:\Users\Admin\Desktop\материалы с рабочего стола\фото детей подг.гр\DSC0466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724400" y="228600"/>
            <a:ext cx="4027487" cy="302061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Picture 2" descr="C:\Users\Глушковы\Desktop\фото\DSCN0734.JPG"/>
          <p:cNvPicPr>
            <a:picLocks noChangeAspect="1" noChangeArrowheads="1"/>
          </p:cNvPicPr>
          <p:nvPr/>
        </p:nvPicPr>
        <p:blipFill>
          <a:blip r:embed="rId4" cstate="print"/>
          <a:srcRect l="11539" r="13461" b="7700"/>
          <a:stretch>
            <a:fillRect/>
          </a:stretch>
        </p:blipFill>
        <p:spPr bwMode="auto">
          <a:xfrm>
            <a:off x="5486400" y="3429000"/>
            <a:ext cx="3302000" cy="304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074" name="Picture 2" descr="F:\Фото\SAM_016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4800" y="3505200"/>
            <a:ext cx="4267200" cy="3200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prstGeom prst="flowChartPunchedTape">
            <a:avLst/>
          </a:prstGeom>
          <a:solidFill>
            <a:srgbClr val="FF9999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Работа с педагогами:</a:t>
            </a:r>
            <a:endParaRPr lang="ru-RU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827087"/>
          </a:xfrm>
        </p:spPr>
        <p:txBody>
          <a:bodyPr>
            <a:noAutofit/>
          </a:bodyPr>
          <a:lstStyle/>
          <a:p>
            <a:r>
              <a:rPr lang="ru-RU" sz="1600" dirty="0" smtClean="0"/>
              <a:t>Цель: формирование толерантного отношения, поведения, развитие коммуникативных навыков во взаимодействии с </a:t>
            </a:r>
            <a:r>
              <a:rPr lang="ru-RU" sz="1600" dirty="0" smtClean="0"/>
              <a:t>«проблемными детьми»</a:t>
            </a:r>
            <a:endParaRPr lang="ru-RU" sz="1600" dirty="0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3"/>
          </p:nvPr>
        </p:nvSpPr>
        <p:spPr>
          <a:xfrm>
            <a:off x="4645025" y="1535112"/>
            <a:ext cx="4041775" cy="1284288"/>
          </a:xfrm>
        </p:spPr>
        <p:txBody>
          <a:bodyPr>
            <a:noAutofit/>
          </a:bodyPr>
          <a:lstStyle/>
          <a:p>
            <a:r>
              <a:rPr lang="ru-RU" sz="1600" dirty="0" smtClean="0"/>
              <a:t>Задачи: формировать у педагогов способность понимать эмоциональное состояние, переживания, личностные особенности </a:t>
            </a:r>
            <a:r>
              <a:rPr lang="ru-RU" sz="1600" dirty="0" smtClean="0"/>
              <a:t>«проблемных детей»;  </a:t>
            </a:r>
            <a:r>
              <a:rPr lang="ru-RU" sz="1600" dirty="0" smtClean="0"/>
              <a:t>повысить психолого-педагогическую грамотность педагогов в вопросах взаимодействия с </a:t>
            </a:r>
            <a:r>
              <a:rPr lang="ru-RU" sz="1600" dirty="0" smtClean="0"/>
              <a:t>«проблемными детьми</a:t>
            </a:r>
            <a:r>
              <a:rPr lang="ru-RU" sz="1600" dirty="0" smtClean="0"/>
              <a:t>»</a:t>
            </a:r>
            <a:endParaRPr lang="ru-RU" sz="1600" dirty="0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4"/>
          </p:nvPr>
        </p:nvSpPr>
        <p:spPr>
          <a:xfrm>
            <a:off x="4645025" y="3962400"/>
            <a:ext cx="2974975" cy="216376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3" name="Picture 2" descr="C:\Users\Глушковы\Desktop\фото\DSCN0584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800" y="3128010"/>
            <a:ext cx="4953000" cy="3714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prstGeom prst="flowChartPunchedTape">
            <a:avLst/>
          </a:prstGeom>
          <a:solidFill>
            <a:srgbClr val="FF9999"/>
          </a:solidFill>
        </p:spPr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Условия, необходимые для сохранения психического здоровья:</a:t>
            </a:r>
            <a:endParaRPr lang="ru-RU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sz="2800" dirty="0" smtClean="0"/>
              <a:t>Понимание актуальности </a:t>
            </a:r>
            <a:r>
              <a:rPr lang="ru-RU" sz="2800" dirty="0" smtClean="0"/>
              <a:t> </a:t>
            </a:r>
            <a:r>
              <a:rPr lang="ru-RU" sz="2800" dirty="0" smtClean="0"/>
              <a:t>работы </a:t>
            </a:r>
            <a:r>
              <a:rPr lang="ru-RU" sz="2800" dirty="0" smtClean="0"/>
              <a:t>воспитателя с «проблемными детьми», </a:t>
            </a:r>
            <a:r>
              <a:rPr lang="ru-RU" sz="2800" dirty="0" smtClean="0"/>
              <a:t>поддержка со стороны администрации ДОУ;</a:t>
            </a:r>
          </a:p>
          <a:p>
            <a:r>
              <a:rPr lang="ru-RU" sz="2800" dirty="0" smtClean="0"/>
              <a:t>Включение в профилактическую работу педагогического коллектива ДОУ;</a:t>
            </a:r>
          </a:p>
          <a:p>
            <a:r>
              <a:rPr lang="ru-RU" sz="2800" dirty="0" smtClean="0"/>
              <a:t>Активное участие родителей во взаимодействии с </a:t>
            </a:r>
            <a:r>
              <a:rPr lang="ru-RU" sz="2800" dirty="0" smtClean="0"/>
              <a:t>педагогами </a:t>
            </a:r>
            <a:r>
              <a:rPr lang="ru-RU" sz="2800" dirty="0" smtClean="0"/>
              <a:t>ДОУ;</a:t>
            </a:r>
          </a:p>
          <a:p>
            <a:r>
              <a:rPr lang="ru-RU" sz="2800" dirty="0" smtClean="0"/>
              <a:t>Подбор диагностических методик и развивающих игр, адекватных особенностям детей дошкольного возраста.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prstGeom prst="flowChartPunchedTape">
            <a:avLst/>
          </a:prstGeom>
          <a:solidFill>
            <a:srgbClr val="FF9999"/>
          </a:solidFill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«Сложные дети» или «проблемные дети»…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sz="2400" b="1" i="1" dirty="0" smtClean="0"/>
              <a:t>Дети с ограниченными возможностями здоровья</a:t>
            </a:r>
            <a:r>
              <a:rPr lang="ru-RU" sz="2400" b="1" dirty="0" smtClean="0"/>
              <a:t>- это дети, имеющие различные отклонения психического или физического плана, которые обусловливают нарушения общего развития, не позволяющие детям вести полноценную жизнь.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1030" name="Picture 6" descr="C:\Users\компьютер\Desktop\irqT0DOV-5k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335992" y="2362200"/>
            <a:ext cx="4808008" cy="36060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prstGeom prst="flowChartPunchedTape">
            <a:avLst/>
          </a:prstGeom>
          <a:solidFill>
            <a:srgbClr val="FF9999"/>
          </a:solidFill>
        </p:spPr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Сопровождение ребёнка </a:t>
            </a:r>
            <a:endParaRPr lang="ru-RU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4294967295"/>
          </p:nvPr>
        </p:nvSpPr>
        <p:spPr>
          <a:xfrm>
            <a:off x="0" y="1600200"/>
            <a:ext cx="4038600" cy="4525963"/>
          </a:xfrm>
          <a:prstGeom prst="roundRect">
            <a:avLst/>
          </a:prstGeom>
          <a:solidFill>
            <a:srgbClr val="92D050"/>
          </a:solidFill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txBody>
          <a:bodyPr vert="horz" lIns="91440" tIns="45720" rIns="91440" bIns="45720" rtlCol="0">
            <a:normAutofit fontScale="85000" lnSpcReduction="20000"/>
          </a:bodyPr>
          <a:lstStyle/>
          <a:p>
            <a:pPr>
              <a:lnSpc>
                <a:spcPct val="80000"/>
              </a:lnSpc>
            </a:pPr>
            <a:r>
              <a:rPr lang="ru-RU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создание условий для всестороннего развития ребёнка с особыми образовательными потребностями, с учётом его индивидуальных возможностей и особенностей (структуры дефекта ребёнка), при включении его в группу дошкольного образовательного учреждения</a:t>
            </a:r>
            <a:endParaRPr lang="ru-RU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Picture 2" descr="C:\Users\Глушковы\Desktop\фото\DSCN073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43400" y="1143000"/>
            <a:ext cx="4139899" cy="310517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Picture 2" descr="C:\Users\Глушковы\Desktop\фото\DSCN0581.JPG"/>
          <p:cNvPicPr>
            <a:picLocks noChangeAspect="1" noChangeArrowheads="1"/>
          </p:cNvPicPr>
          <p:nvPr/>
        </p:nvPicPr>
        <p:blipFill>
          <a:blip r:embed="rId3" cstate="print"/>
          <a:srcRect l="4754" t="10159" r="9525"/>
          <a:stretch>
            <a:fillRect/>
          </a:stretch>
        </p:blipFill>
        <p:spPr bwMode="auto">
          <a:xfrm>
            <a:off x="5562600" y="4162428"/>
            <a:ext cx="3429000" cy="26955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prstGeom prst="flowChartPunchedTape">
            <a:avLst/>
          </a:prstGeom>
          <a:solidFill>
            <a:srgbClr val="FF9999"/>
          </a:solidFill>
        </p:spPr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Этапы организации </a:t>
            </a:r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психолого-педагогической </a:t>
            </a:r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работы</a:t>
            </a: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1 этап – изучение разных подходов к понятиям агрессии, тревожности, замкнутости и т.д.</a:t>
            </a:r>
          </a:p>
          <a:p>
            <a:r>
              <a:rPr lang="ru-RU" b="1" dirty="0" smtClean="0"/>
              <a:t>2 этап – разработка алгоритма психологической работы с «проблемными детьми»</a:t>
            </a:r>
          </a:p>
          <a:p>
            <a:r>
              <a:rPr lang="ru-RU" b="1" dirty="0" smtClean="0"/>
              <a:t>3 этап – обобщение и систематизация результатов работы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8200"/>
          </a:xfrm>
          <a:prstGeom prst="flowChartPunchedTape">
            <a:avLst/>
          </a:prstGeom>
          <a:solidFill>
            <a:srgbClr val="FF9999"/>
          </a:solidFill>
        </p:spPr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Цель моей работы: </a:t>
            </a:r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066800"/>
            <a:ext cx="8229600" cy="1524000"/>
          </a:xfrm>
          <a:solidFill>
            <a:srgbClr val="92D050"/>
          </a:solidFill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txBody>
          <a:bodyPr vert="horz" lIns="91440" tIns="45720" rIns="91440" bIns="45720" rtlCol="0">
            <a:normAutofit/>
          </a:bodyPr>
          <a:lstStyle/>
          <a:p>
            <a:pPr marL="342900" indent="-342900">
              <a:lnSpc>
                <a:spcPct val="90000"/>
              </a:lnSpc>
            </a:pPr>
            <a:r>
              <a:rPr lang="ru-RU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Создание  условий психолого-педагогического сопровождения </a:t>
            </a:r>
            <a:r>
              <a:rPr lang="ru-RU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«проблемных детей» </a:t>
            </a:r>
            <a:r>
              <a:rPr lang="ru-RU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целью обеспечения динамики снижения нежелательных личностных проявлений</a:t>
            </a:r>
            <a:endParaRPr lang="ru-RU" i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" name="Picture 2" descr="C:\Users\USER\Desktop\Новая папка\DSC0081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0457" y="2809569"/>
            <a:ext cx="4376931" cy="290543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" name="Содержимое 9" descr="SAM_5675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5334000" y="2743200"/>
            <a:ext cx="2962689" cy="39512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prstGeom prst="flowChartPunchedTape">
            <a:avLst/>
          </a:prstGeom>
          <a:solidFill>
            <a:srgbClr val="FF9999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Задачи: </a:t>
            </a: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lvl="0"/>
            <a:r>
              <a:rPr lang="ru-RU" dirty="0" smtClean="0"/>
              <a:t>проанализировать методическую литературу по проблеме </a:t>
            </a:r>
            <a:r>
              <a:rPr lang="ru-RU" dirty="0" err="1" smtClean="0"/>
              <a:t>психолого</a:t>
            </a:r>
            <a:r>
              <a:rPr lang="ru-RU" dirty="0" smtClean="0"/>
              <a:t> - педагогического сопровождения проблемных детей в ДОУ;</a:t>
            </a:r>
          </a:p>
          <a:p>
            <a:pPr lvl="0"/>
            <a:r>
              <a:rPr lang="ru-RU" dirty="0" smtClean="0"/>
              <a:t>провести диагностическую, просветительскую работу с педагогами ДОУ по данной проблеме;</a:t>
            </a:r>
          </a:p>
          <a:p>
            <a:pPr lvl="0"/>
            <a:r>
              <a:rPr lang="ru-RU" dirty="0" smtClean="0"/>
              <a:t>подобрать диагностические методики с целью выявления причин негативного поведения дошкольников и последующего выбора эффективного инструментария для его коррекции, перехода энергии детей в позитивное русло;</a:t>
            </a:r>
          </a:p>
          <a:p>
            <a:pPr lvl="0"/>
            <a:r>
              <a:rPr lang="ru-RU" dirty="0" smtClean="0"/>
              <a:t>составить конспекты занятий с детьми и проводить коррекционно-развивающую работу с проблемными дошкольниками;</a:t>
            </a:r>
          </a:p>
          <a:p>
            <a:pPr lvl="0"/>
            <a:r>
              <a:rPr lang="ru-RU" dirty="0" smtClean="0"/>
              <a:t>осуществлять психопрофилактическую, просветительскую, консультативную работу </a:t>
            </a:r>
            <a:r>
              <a:rPr lang="ru-RU" dirty="0" smtClean="0"/>
              <a:t>воспитателя </a:t>
            </a:r>
            <a:r>
              <a:rPr lang="ru-RU" dirty="0" smtClean="0"/>
              <a:t>с </a:t>
            </a:r>
            <a:r>
              <a:rPr lang="ru-RU" dirty="0" smtClean="0"/>
              <a:t>родителями </a:t>
            </a:r>
            <a:r>
              <a:rPr lang="ru-RU" dirty="0"/>
              <a:t> </a:t>
            </a:r>
            <a:r>
              <a:rPr lang="ru-RU" dirty="0" smtClean="0"/>
              <a:t>«</a:t>
            </a:r>
            <a:r>
              <a:rPr lang="ru-RU" dirty="0" smtClean="0"/>
              <a:t>проблемных детей»;</a:t>
            </a:r>
            <a:endParaRPr lang="ru-RU" dirty="0" smtClean="0"/>
          </a:p>
          <a:p>
            <a:pPr lvl="0"/>
            <a:r>
              <a:rPr lang="ru-RU" dirty="0" smtClean="0"/>
              <a:t>провести мониторинг результативности занятий с дошкольниками.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prstGeom prst="flowChartPunchedTape">
            <a:avLst/>
          </a:prstGeom>
          <a:solidFill>
            <a:srgbClr val="FF9999"/>
          </a:solidFill>
        </p:spPr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Принципы </a:t>
            </a:r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работы с проблемными детьми: </a:t>
            </a:r>
            <a:endParaRPr lang="ru-RU" sz="3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Содержимое 1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1. Принцип индивидуализации.</a:t>
            </a:r>
          </a:p>
          <a:p>
            <a:r>
              <a:rPr lang="ru-RU" b="1" dirty="0" smtClean="0"/>
              <a:t>2.Наглядности.</a:t>
            </a:r>
          </a:p>
          <a:p>
            <a:r>
              <a:rPr lang="ru-RU" b="1" dirty="0" smtClean="0"/>
              <a:t>3.Систематичности и последовательности.</a:t>
            </a:r>
          </a:p>
          <a:p>
            <a:r>
              <a:rPr lang="ru-RU" b="1" dirty="0" smtClean="0"/>
              <a:t>4. Научности.</a:t>
            </a:r>
          </a:p>
          <a:p>
            <a:r>
              <a:rPr lang="ru-RU" b="1" dirty="0" smtClean="0"/>
              <a:t>5.Оздоровительной направленности.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066800"/>
          </a:xfrm>
          <a:prstGeom prst="flowChartPunchedTape">
            <a:avLst/>
          </a:prstGeom>
          <a:solidFill>
            <a:srgbClr val="FF9999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Работа с родителями:</a:t>
            </a:r>
            <a:endParaRPr lang="ru-RU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598487"/>
          </a:xfrm>
        </p:spPr>
        <p:txBody>
          <a:bodyPr>
            <a:noAutofit/>
          </a:bodyPr>
          <a:lstStyle/>
          <a:p>
            <a:r>
              <a:rPr lang="ru-RU" sz="2000" dirty="0" smtClean="0"/>
              <a:t>Цель: повышение психологической грамотности родителей. </a:t>
            </a:r>
            <a:endParaRPr lang="ru-RU" sz="2000" dirty="0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3"/>
          </p:nvPr>
        </p:nvSpPr>
        <p:spPr>
          <a:xfrm>
            <a:off x="4645025" y="1219200"/>
            <a:ext cx="4041775" cy="1676400"/>
          </a:xfrm>
        </p:spPr>
        <p:txBody>
          <a:bodyPr>
            <a:noAutofit/>
          </a:bodyPr>
          <a:lstStyle/>
          <a:p>
            <a:r>
              <a:rPr lang="ru-RU" sz="1600" dirty="0" smtClean="0"/>
              <a:t>Задачи: формировать у родителей способность понимать эмоциональное состояние , переживания, личностные особенности своего ребенка; учить эффективным способам общения со своими детьми.</a:t>
            </a:r>
            <a:endParaRPr lang="ru-RU" sz="1600" dirty="0"/>
          </a:p>
        </p:txBody>
      </p:sp>
      <p:pic>
        <p:nvPicPr>
          <p:cNvPr id="14" name="Picture 2" descr="C:\Users\Глушковы\Desktop\фото\DSCN0809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174" y="2286000"/>
            <a:ext cx="4506562" cy="337931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5" name="Picture 2" descr="C:\Users\Глушковы\Desktop\фото\DSCN0810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200400"/>
            <a:ext cx="4411663" cy="33087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F:\Фото для психолога\DSCN2110.JPG"/>
          <p:cNvPicPr>
            <a:picLocks noChangeAspect="1" noChangeArrowheads="1"/>
          </p:cNvPicPr>
          <p:nvPr/>
        </p:nvPicPr>
        <p:blipFill>
          <a:blip r:embed="rId2" cstate="print"/>
          <a:srcRect l="5769" t="-2564" r="3846"/>
          <a:stretch>
            <a:fillRect/>
          </a:stretch>
        </p:blipFill>
        <p:spPr bwMode="auto">
          <a:xfrm>
            <a:off x="457200" y="152400"/>
            <a:ext cx="3581400" cy="304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1" name="Picture 3" descr="F:\Фото для психолога\DSCN2111.JPG"/>
          <p:cNvPicPr>
            <a:picLocks noChangeAspect="1" noChangeArrowheads="1"/>
          </p:cNvPicPr>
          <p:nvPr/>
        </p:nvPicPr>
        <p:blipFill>
          <a:blip r:embed="rId3" cstate="print"/>
          <a:srcRect r="8333"/>
          <a:stretch>
            <a:fillRect/>
          </a:stretch>
        </p:blipFill>
        <p:spPr bwMode="auto">
          <a:xfrm>
            <a:off x="4419600" y="381000"/>
            <a:ext cx="4191000" cy="3429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2" name="Picture 4" descr="F:\Фото для психолога\DSCN211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" y="3505200"/>
            <a:ext cx="3759200" cy="2819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3" name="Picture 5" descr="F:\Фото для психолога\DSCN212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76800" y="3962400"/>
            <a:ext cx="3657600" cy="2743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484</TotalTime>
  <Words>398</Words>
  <Application>Microsoft Office PowerPoint</Application>
  <PresentationFormat>Экран (4:3)</PresentationFormat>
  <Paragraphs>46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Office Theme</vt:lpstr>
      <vt:lpstr>        Муниципальное дошкольное образовательное бюджетное учреждение Ирбейский детский сад №2 «Солнышко»  Особенности работы с детьми, имеющими психологические проблемы (агрессия, тревожность, страхи и  т.д. )                                           Подготовила:                                                      воспитатель                                          Иванова                        Наталья                                              Геннадьевна</vt:lpstr>
      <vt:lpstr>«Сложные дети» или «проблемные дети»…</vt:lpstr>
      <vt:lpstr>Сопровождение ребёнка </vt:lpstr>
      <vt:lpstr>Этапы организации психолого-педагогической работы</vt:lpstr>
      <vt:lpstr>Цель моей работы: </vt:lpstr>
      <vt:lpstr>Задачи: </vt:lpstr>
      <vt:lpstr>Принципы  работы с проблемными детьми: </vt:lpstr>
      <vt:lpstr>Работа с родителями:</vt:lpstr>
      <vt:lpstr>Презентация PowerPoint</vt:lpstr>
      <vt:lpstr>Работа с детьми:</vt:lpstr>
      <vt:lpstr>Презентация PowerPoint</vt:lpstr>
      <vt:lpstr>Презентация PowerPoint</vt:lpstr>
      <vt:lpstr>Работа с педагогами:</vt:lpstr>
      <vt:lpstr>Условия, необходимые для сохранения психического здоровья: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днс</dc:creator>
  <cp:lastModifiedBy>User</cp:lastModifiedBy>
  <cp:revision>13</cp:revision>
  <dcterms:created xsi:type="dcterms:W3CDTF">2013-03-12T00:26:51Z</dcterms:created>
  <dcterms:modified xsi:type="dcterms:W3CDTF">2024-02-12T12:24:23Z</dcterms:modified>
</cp:coreProperties>
</file>