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56" r:id="rId2"/>
    <p:sldId id="295" r:id="rId3"/>
    <p:sldId id="423" r:id="rId4"/>
    <p:sldId id="257" r:id="rId5"/>
    <p:sldId id="289" r:id="rId6"/>
    <p:sldId id="298" r:id="rId7"/>
    <p:sldId id="302" r:id="rId8"/>
    <p:sldId id="331" r:id="rId9"/>
    <p:sldId id="321" r:id="rId10"/>
    <p:sldId id="300" r:id="rId11"/>
    <p:sldId id="305" r:id="rId12"/>
    <p:sldId id="322" r:id="rId13"/>
    <p:sldId id="303" r:id="rId14"/>
    <p:sldId id="306" r:id="rId15"/>
    <p:sldId id="324" r:id="rId16"/>
    <p:sldId id="304" r:id="rId17"/>
    <p:sldId id="307" r:id="rId18"/>
    <p:sldId id="325" r:id="rId19"/>
    <p:sldId id="308" r:id="rId20"/>
    <p:sldId id="315" r:id="rId21"/>
    <p:sldId id="326" r:id="rId22"/>
    <p:sldId id="314" r:id="rId23"/>
    <p:sldId id="316" r:id="rId24"/>
    <p:sldId id="313" r:id="rId25"/>
    <p:sldId id="350" r:id="rId26"/>
    <p:sldId id="312" r:id="rId27"/>
    <p:sldId id="318" r:id="rId28"/>
    <p:sldId id="311" r:id="rId29"/>
    <p:sldId id="320" r:id="rId30"/>
    <p:sldId id="424" r:id="rId31"/>
    <p:sldId id="425" r:id="rId32"/>
    <p:sldId id="426" r:id="rId33"/>
    <p:sldId id="430" r:id="rId34"/>
    <p:sldId id="431" r:id="rId35"/>
    <p:sldId id="432" r:id="rId36"/>
    <p:sldId id="433" r:id="rId37"/>
    <p:sldId id="434" r:id="rId38"/>
    <p:sldId id="435" r:id="rId39"/>
    <p:sldId id="436" r:id="rId40"/>
    <p:sldId id="437" r:id="rId41"/>
    <p:sldId id="402" r:id="rId42"/>
    <p:sldId id="403" r:id="rId43"/>
    <p:sldId id="404" r:id="rId44"/>
    <p:sldId id="405" r:id="rId45"/>
    <p:sldId id="406" r:id="rId46"/>
    <p:sldId id="407" r:id="rId47"/>
    <p:sldId id="408" r:id="rId48"/>
    <p:sldId id="409" r:id="rId49"/>
    <p:sldId id="410" r:id="rId50"/>
    <p:sldId id="411" r:id="rId51"/>
    <p:sldId id="412" r:id="rId52"/>
    <p:sldId id="413" r:id="rId53"/>
    <p:sldId id="414" r:id="rId54"/>
    <p:sldId id="415" r:id="rId55"/>
    <p:sldId id="416" r:id="rId56"/>
    <p:sldId id="418" r:id="rId57"/>
    <p:sldId id="442" r:id="rId58"/>
    <p:sldId id="440" r:id="rId59"/>
    <p:sldId id="441" r:id="rId60"/>
    <p:sldId id="334" r:id="rId61"/>
    <p:sldId id="262" r:id="rId62"/>
    <p:sldId id="263" r:id="rId63"/>
    <p:sldId id="264" r:id="rId64"/>
    <p:sldId id="265" r:id="rId65"/>
    <p:sldId id="266" r:id="rId66"/>
    <p:sldId id="267" r:id="rId67"/>
    <p:sldId id="268" r:id="rId68"/>
    <p:sldId id="327" r:id="rId69"/>
    <p:sldId id="330" r:id="rId70"/>
    <p:sldId id="438" r:id="rId71"/>
    <p:sldId id="398" r:id="rId72"/>
    <p:sldId id="399" r:id="rId7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13AD"/>
    <a:srgbClr val="1B045C"/>
    <a:srgbClr val="1848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14" autoAdjust="0"/>
    <p:restoredTop sz="92614" autoAdjust="0"/>
  </p:normalViewPr>
  <p:slideViewPr>
    <p:cSldViewPr>
      <p:cViewPr>
        <p:scale>
          <a:sx n="80" d="100"/>
          <a:sy n="80" d="100"/>
        </p:scale>
        <p:origin x="-1938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F09FC-D2CC-475F-95AF-AAC598C61062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298A8-B979-4BFA-844E-A7C07958C8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450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2702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8613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27960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86139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67758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4711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2796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9744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863368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31765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720508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660875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15904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15904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70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812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298A8-B979-4BFA-844E-A7C07958C85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861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045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947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5121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435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28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5996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241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748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1364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794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197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6704C-9545-44FB-B6E0-76B21073D8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7006-897E-433D-9CFF-12F26297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039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606190" cy="6357982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ГБПОУ СО «</a:t>
            </a:r>
            <a:r>
              <a:rPr lang="ru-RU" sz="2400" b="1" spc="50" dirty="0" err="1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Ершовский</a:t>
            </a:r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агропромышленный лицей»</a:t>
            </a:r>
            <a:br>
              <a:rPr lang="ru-RU" sz="2400" b="1" spc="50" dirty="0" smtClean="0">
                <a:ln w="11430"/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643998" cy="5214974"/>
          </a:xfr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УП 62: «Трудовые ресурсы и производительность труда»</a:t>
            </a:r>
            <a:br>
              <a:rPr lang="ru-RU" sz="2000" b="1" dirty="0" smtClean="0">
                <a:solidFill>
                  <a:srgbClr val="1B04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spc="50" dirty="0" smtClean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Подготовили презентацию       </a:t>
            </a:r>
          </a:p>
          <a:p>
            <a:pPr algn="r"/>
            <a:r>
              <a:rPr lang="ru-RU" sz="20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обучающиеся группы № 44 </a:t>
            </a:r>
          </a:p>
          <a:p>
            <a:pPr algn="r"/>
            <a:r>
              <a:rPr lang="ru-RU" sz="200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специальность 35.01.24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«Хозяйка(ин) усадьбы»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Руководитель мастер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/о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Есепчук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Л.П.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год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5540" name="Picture 4" descr="https://w7.pngwing.com/pngs/982/164/png-transparent-india-agriculture-rural-area-entrepreneurship-business-land-wheat-harvest-illustration-company-harvest-gras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71678"/>
            <a:ext cx="6929486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60809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40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 специалистам относится: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учетчик;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кассир;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инженер-механик.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40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 специалистам относится: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учетчик;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кассир;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</a:t>
            </a:r>
            <a:r>
              <a:rPr lang="ru-RU" sz="90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инженер-механик</a:t>
            </a: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1357290" y="142852"/>
            <a:ext cx="5715040" cy="100013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ТРУДОВЫХ РЕСУРСОВ (ПЕРСОНАЛА)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571472" y="1571612"/>
            <a:ext cx="3531812" cy="100013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РУКОВОДИТЕЛИ 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4929190" y="1142984"/>
            <a:ext cx="3429024" cy="135732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РУКОВОДИТЕЛЬ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ГЛАВНЫЕ СПЕЦИАЛИСТЫ И ЗАМЕСТИТЕЛИ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642910" y="2857496"/>
            <a:ext cx="2951758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СПЕЦИАЛИСТЫ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5000628" y="2857496"/>
            <a:ext cx="2928958" cy="71438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Инженер, механик, бухгалтер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571472" y="3786190"/>
            <a:ext cx="3000396" cy="755524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РАБОЧИЕ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5000628" y="3714752"/>
            <a:ext cx="2928958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 ВСПОМОГАТЕЛЬНЫЕ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642910" y="4643446"/>
            <a:ext cx="2928958" cy="71438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СЛУЖАЩИЕ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лок-схема: документ 13"/>
          <p:cNvSpPr/>
          <p:nvPr/>
        </p:nvSpPr>
        <p:spPr>
          <a:xfrm>
            <a:off x="5000628" y="4643446"/>
            <a:ext cx="3000396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КАССИР, УЧЕТЧИКИ, ТАБЕЛЬЩИКИ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642910" y="5572140"/>
            <a:ext cx="3000396" cy="857256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10000"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 ОБСЛУЖИВАЮЩИЙ ПЕРСОНАЛ</a:t>
            </a:r>
            <a:endPara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лок-схема: документ 11"/>
          <p:cNvSpPr/>
          <p:nvPr/>
        </p:nvSpPr>
        <p:spPr>
          <a:xfrm>
            <a:off x="5072066" y="5643578"/>
            <a:ext cx="2857520" cy="89840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ДВОРНИКИ, УБОРЩИКИ, КУРЬЕРЫ И Т.П.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5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Трудоёмкость определяет: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затраты труда на производство продукции;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затраты рабочего времени на производство единицы продукции;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количество продукции произведенной в единицу времени.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Трудоёмкость определяет: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затраты труда на производство продукции;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</a:t>
            </a:r>
            <a:r>
              <a:rPr lang="ru-RU" sz="90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затраты рабочего времени на производство единицы продукции;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количество продукции произведенной в единицу времени.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1357290" y="142852"/>
            <a:ext cx="5715040" cy="100013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эффективности использования трудовых ресурсов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214282" y="1500174"/>
            <a:ext cx="4214874" cy="121444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Выработка продукции на 1 работающего 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Блок-схема: несколько документов 14"/>
          <p:cNvSpPr/>
          <p:nvPr/>
        </p:nvSpPr>
        <p:spPr>
          <a:xfrm>
            <a:off x="4500562" y="1214422"/>
            <a:ext cx="4214874" cy="121444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Трудоёмкость единицы продукции</a:t>
            </a: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Блок-схема: документ 15"/>
          <p:cNvSpPr/>
          <p:nvPr/>
        </p:nvSpPr>
        <p:spPr>
          <a:xfrm>
            <a:off x="500034" y="3214686"/>
            <a:ext cx="2951758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натуральной форме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тоннах, штуках и т.д.)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Блок-схема: документ 16"/>
          <p:cNvSpPr/>
          <p:nvPr/>
        </p:nvSpPr>
        <p:spPr>
          <a:xfrm>
            <a:off x="5000628" y="3143248"/>
            <a:ext cx="2928958" cy="71438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нормо-часах)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Блок-схема: документ 17"/>
          <p:cNvSpPr/>
          <p:nvPr/>
        </p:nvSpPr>
        <p:spPr>
          <a:xfrm>
            <a:off x="571472" y="4429132"/>
            <a:ext cx="3000396" cy="755524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денежном выражении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в руб. коп.)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Блок-схема: документ 18"/>
          <p:cNvSpPr/>
          <p:nvPr/>
        </p:nvSpPr>
        <p:spPr>
          <a:xfrm>
            <a:off x="5000628" y="4286256"/>
            <a:ext cx="2928958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Плановая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 учётом снижения норм)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Блок-схема: документ 19"/>
          <p:cNvSpPr/>
          <p:nvPr/>
        </p:nvSpPr>
        <p:spPr>
          <a:xfrm>
            <a:off x="642910" y="5500702"/>
            <a:ext cx="2928958" cy="71438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видам валовой продукции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Блок-схема: документ 20"/>
          <p:cNvSpPr/>
          <p:nvPr/>
        </p:nvSpPr>
        <p:spPr>
          <a:xfrm>
            <a:off x="5072066" y="5429264"/>
            <a:ext cx="3000396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Фактическая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часах, минутах)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5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4.Явочная численность работающих учитывает: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работающих вспомогательных цехов;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штат работающих в основном производстве;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</a:t>
            </a: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штат работающих, ежедневно выходящих на работу  в  данные сутки</a:t>
            </a: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4.Явочная численность работающих учитывает: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работающих вспомогательных цехов;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штат работающих в основном производстве;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</a:t>
            </a:r>
            <a:r>
              <a:rPr lang="ru-RU" sz="90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90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штат работающих, ежедневно выходящих на работу  в  данные сутки</a:t>
            </a: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1071538" y="404664"/>
            <a:ext cx="6715172" cy="90296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Табель учета рабочего времени даёт детальную информацию по каждому из сотрудников.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785786" y="1628800"/>
            <a:ext cx="7715304" cy="1443010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соответствии с трудовым законодательством РФ нормальная продолжительность рабочего времени не может превышать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часов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неделю.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785786" y="3357562"/>
            <a:ext cx="7858180" cy="1643074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распространяется на работников всех организаций независимо от формы собственности, кроме тех, для которых установлена сокращенная продолжительность рабочей недели.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785786" y="5214950"/>
            <a:ext cx="7929618" cy="1500198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идет о молодёжи от 14 до 18 лет, работниках, занятых на работах с вредными условиями труда, а также отдельных категориях работников сферы образования, здравоохранения, сельского хозяйства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43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Списочная численность работающих учитывает: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штат работающих в основном  производственном процессе;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весь штат работающих  числящихся на предприятии;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</a:t>
            </a: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работающих в основном и вспомогательном производствах</a:t>
            </a: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42844" y="1"/>
            <a:ext cx="8858312" cy="689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  <a:tileRect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УП:</a:t>
            </a:r>
            <a:endParaRPr kumimoji="0" lang="ru-RU" sz="2600" b="0" i="0" u="none" strike="noStrike" cap="none" normalizeH="0" baseline="0" dirty="0" smtClean="0">
              <a:ln>
                <a:solidFill>
                  <a:srgbClr val="002060"/>
                </a:solidFill>
              </a:ln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16200000" scaled="1"/>
                <a:tileRect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600" b="1" u="sng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Образовательная:</a:t>
            </a:r>
            <a:r>
              <a:rPr lang="ru-RU" sz="2600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активизация творческого потенциала обучающихся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проведении анализа трудовых ресурсов и производительности труда;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u="sng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Методическая цель</a:t>
            </a:r>
            <a:r>
              <a:rPr kumimoji="0" lang="ru-RU" sz="2600" b="1" u="none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600" b="0" u="none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обучающихся умений</a:t>
            </a:r>
            <a:r>
              <a:rPr kumimoji="0" lang="ru-RU" sz="2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навыков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привитием ответственности и исполнительности;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Развивающая цель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положительных мотивов обучения с развитием интереса к изучаемому профессиональному модулю, активизация  мыслительной деятельности обучающихся, развитие умений и навыков;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sng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Воспитательная цель</a:t>
            </a:r>
            <a:r>
              <a:rPr kumimoji="0" lang="ru-RU" sz="2600" b="1" i="0" u="none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600" b="0" i="0" u="none" strike="noStrike" cap="none" normalizeH="0" baseline="0" dirty="0" smtClean="0">
                <a:ln>
                  <a:solidFill>
                    <a:srgbClr val="002060"/>
                  </a:solidFill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1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воспитание самостоятельности, формирование сотрудничества,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умение работать в коллективе</a:t>
            </a:r>
            <a:r>
              <a:rPr kumimoji="0" lang="ru-RU" sz="2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взаимовыручки;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формированию потребности в постоянном совершенствовании своих профессиональных знаний и умений.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25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25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25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Списочная численность работающих учитывает: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штат работающих в основном  производственном процессе;</a:t>
            </a:r>
          </a:p>
          <a:p>
            <a:pPr lvl="0">
              <a:buNone/>
            </a:pPr>
            <a:endParaRPr lang="ru-RU" sz="9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</a:t>
            </a:r>
            <a:r>
              <a:rPr lang="ru-RU" sz="90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весь штат работающих  числящихся на предприятии;</a:t>
            </a:r>
          </a:p>
          <a:p>
            <a:pPr lvl="0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</a:t>
            </a: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работающих в основном и вспомогательном производствах</a:t>
            </a: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785786" y="0"/>
            <a:ext cx="7429552" cy="128819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 РЕСУРСЫ ПРЕДПРИЯТИЯ включают производственный и непроизводственный персонал)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611560" y="1628800"/>
            <a:ext cx="3312368" cy="122869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ПРОИЗВОДСТВЕННЫЙ 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5172716" y="1285860"/>
            <a:ext cx="3168352" cy="117390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НЕПРОИЗВОДСТВЕННЫЙ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1043608" y="3071810"/>
            <a:ext cx="2880320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РАБОТНИКИ СЕЛЬСКОГО ХОЗЯЙСТВА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1071538" y="4000504"/>
            <a:ext cx="2852390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РАБОТНИКИ ПРОМЫШЛЕННОСТИ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1071538" y="5000636"/>
            <a:ext cx="2857520" cy="7909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РАБОТНИКИ СТРОИТЕЛЬНОЙ ОТРАСЛИ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1071538" y="6000768"/>
            <a:ext cx="2857520" cy="71438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ПРОЧИЕ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5214942" y="3000372"/>
            <a:ext cx="2643206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ЖКХ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лок-схема: документ 11"/>
          <p:cNvSpPr/>
          <p:nvPr/>
        </p:nvSpPr>
        <p:spPr>
          <a:xfrm>
            <a:off x="5214942" y="3786190"/>
            <a:ext cx="2714644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МЕДРАБОТНИКИ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Блок-схема: документ 12"/>
          <p:cNvSpPr/>
          <p:nvPr/>
        </p:nvSpPr>
        <p:spPr>
          <a:xfrm>
            <a:off x="5286380" y="4857760"/>
            <a:ext cx="2643206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Блок-схема: документ 13"/>
          <p:cNvSpPr/>
          <p:nvPr/>
        </p:nvSpPr>
        <p:spPr>
          <a:xfrm>
            <a:off x="5357818" y="5929330"/>
            <a:ext cx="2643206" cy="78581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РАБОТНИКИ СПОРТА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58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6.От чего в большей степени зависит производительность труда на рабочем месте: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от величины заработной платы, престижности работы, количества работников;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8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2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от медицинского обслуживания и оздоровительных мероприятий;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8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от наличия заказов, спроса и цен на продукцию, объёма реализации, сбыта.</a:t>
            </a:r>
          </a:p>
          <a:p>
            <a:pPr algn="ctr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6.От чего в большей степени зависит производительность труда на рабочем месте: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от величины заработной платы, престижности работы, количества работников;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8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2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от медицинского обслуживания и оздоровительных мероприятий;</a:t>
            </a:r>
          </a:p>
          <a:p>
            <a:pPr lvl="0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8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</a:t>
            </a:r>
            <a:r>
              <a:rPr lang="ru-RU" sz="128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наличия заказов, спроса и цен на продукцию, объёма реализации, сбыта.</a:t>
            </a:r>
          </a:p>
          <a:p>
            <a:pPr algn="ctr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7.Оплата за неотработанное время включает в себя оплату: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компенсационных выплат, связанных с режимом работы;</a:t>
            </a:r>
          </a:p>
          <a:p>
            <a:pPr lvl="0">
              <a:buNone/>
            </a:pPr>
            <a:endParaRPr lang="ru-RU" sz="12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ежегодных и дополнительных отпусков;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8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вознаграждения за выслугу лет.</a:t>
            </a:r>
          </a:p>
          <a:p>
            <a:pPr algn="ctr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7.Оплата за неотработанное время включает в себя оплату: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компенсационных выплат, связанных с режимом работы;</a:t>
            </a:r>
          </a:p>
          <a:p>
            <a:pPr lvl="0">
              <a:buNone/>
            </a:pPr>
            <a:endParaRPr lang="ru-RU" sz="12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</a:t>
            </a:r>
            <a:r>
              <a:rPr lang="ru-RU" sz="128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ежегодных и дополнительных отпусков;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28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вознаграждения за выслугу лет.</a:t>
            </a:r>
          </a:p>
          <a:p>
            <a:pPr algn="ctr">
              <a:buNone/>
            </a:pPr>
            <a:r>
              <a:rPr lang="ru-RU" sz="12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85728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Показатель, обратный показателю производительности труда: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выработкой;</a:t>
            </a:r>
          </a:p>
          <a:p>
            <a:pPr lvl="0"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б) текучесть кадров;</a:t>
            </a:r>
            <a:endParaRPr lang="ru-RU" sz="14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в) трудоёмкостью;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г) </a:t>
            </a:r>
            <a:r>
              <a:rPr lang="ru-RU" sz="14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фондоёмкостью</a:t>
            </a: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14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стоимостным показателем   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производительности труда.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85728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Показатель, обратный показателю производительности труда: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выработкой;</a:t>
            </a:r>
          </a:p>
          <a:p>
            <a:pPr lvl="0">
              <a:buNone/>
            </a:pPr>
            <a:r>
              <a:rPr lang="ru-RU" sz="14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б) текучесть кадров;</a:t>
            </a:r>
            <a:endParaRPr lang="ru-RU" sz="14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в) </a:t>
            </a:r>
            <a:r>
              <a:rPr lang="ru-RU" sz="144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трудоёмкостью;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г) </a:t>
            </a:r>
            <a:r>
              <a:rPr lang="ru-RU" sz="14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фондоёмкостью</a:t>
            </a: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144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стоимостным показателем   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производительности труда.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80963" indent="-69850">
              <a:buNone/>
            </a:pPr>
            <a:r>
              <a:rPr lang="ru-RU" sz="1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9.Укажите показатель, характеризующий затраты рабочего времени на единицу продукции: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</a:t>
            </a: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трудоёмкость</a:t>
            </a: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</a:t>
            </a:r>
            <a:r>
              <a:rPr lang="ru-RU" sz="160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фондоёмкость</a:t>
            </a: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6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производительность труда.</a:t>
            </a:r>
          </a:p>
          <a:p>
            <a:pPr algn="ctr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9.Укажите показатель, характеризующий затраты рабочего времени на единицу продукции: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</a:t>
            </a:r>
            <a:r>
              <a:rPr lang="ru-RU" sz="160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трудоёмкость</a:t>
            </a: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</a:t>
            </a:r>
            <a:r>
              <a:rPr lang="ru-RU" sz="16000" b="1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фондоёмкость</a:t>
            </a: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6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производительность труда.</a:t>
            </a:r>
          </a:p>
          <a:p>
            <a:pPr algn="ctr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lmamater13.ru/800/600/http/cf.ppt-online.org/files1/slide/p/PU7iYpC06JEqHzomv92Tf1LuwGXds8Q4VFWKxyZAa/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35756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3666" name="Picture 2" descr="https://mjjm.ru/wp-content/uploads/2022/04/%D0%B1%D0%B0%D0%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1122" cy="6143692"/>
          </a:xfrm>
          <a:prstGeom prst="rect">
            <a:avLst/>
          </a:prstGeom>
          <a:noFill/>
        </p:spPr>
      </p:pic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143240" y="4000504"/>
            <a:ext cx="2857520" cy="3000372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2.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Раскройте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экономическое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хозяйственных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операций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https://st-gdefon.gallery.world/wallpapers_original/663543_gallery.worl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15106"/>
          </a:xfrm>
          <a:prstGeom prst="rect">
            <a:avLst/>
          </a:prstGeom>
          <a:noFill/>
        </p:spPr>
      </p:pic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472518" cy="59118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Дт 20-1/2/3   Кт 70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Дт 23,25,26,29,44   Кт 70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Дт 20-1/2/3   Кт 69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Дт 23,25,26,29,44   Кт 69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 Дт 70    Кт 68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Дт  70   Кт 76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Дт 70   Кт 73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  Дт 70   Кт 51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                                                          Дт 68   Кт 51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F0"/>
                </a:solidFill>
              </a:rPr>
              <a:t>Дт 69   Кт 51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                Кт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               Кт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              Кт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Дт20,23…Кт 69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05835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Начислены дивиденды сотрудникам</a:t>
            </a:r>
            <a:r>
              <a:rPr lang="en-US" sz="2400" b="1" dirty="0" smtClean="0">
                <a:solidFill>
                  <a:srgbClr val="002060"/>
                </a:solidFill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              Кт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Дт20,23…Кт 69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05835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Начислены дивиденды сотрудникам</a:t>
            </a:r>
            <a:r>
              <a:rPr lang="en-US" sz="2400" b="1" dirty="0" smtClean="0">
                <a:solidFill>
                  <a:srgbClr val="002060"/>
                </a:solidFill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 84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876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Удержание НДФЛ </a:t>
            </a:r>
            <a:r>
              <a:rPr lang="en-US" sz="2400" b="1" dirty="0" smtClean="0">
                <a:solidFill>
                  <a:srgbClr val="002060"/>
                </a:solidFill>
              </a:rPr>
              <a:t>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 </a:t>
            </a:r>
            <a:r>
              <a:rPr lang="en-US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</a:rPr>
              <a:t>Дт                Кт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Дт20,23…Кт 69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05835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Начислены дивиденды сотрудникам</a:t>
            </a:r>
            <a:r>
              <a:rPr lang="en-US" sz="2400" b="1" dirty="0" smtClean="0">
                <a:solidFill>
                  <a:srgbClr val="002060"/>
                </a:solidFill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 84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876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Удержание НДФЛ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Дт  70         Кт 68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07194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Удержана  из заработной платы задолженность по подотчётным суммам                                                Дт               Кт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Дт20,23…Кт 69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05835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Начислены дивиденды сотрудникам</a:t>
            </a:r>
            <a:r>
              <a:rPr lang="en-US" sz="2400" b="1" dirty="0" smtClean="0">
                <a:solidFill>
                  <a:srgbClr val="002060"/>
                </a:solidFill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 84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876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Удержание НДФЛ </a:t>
            </a:r>
            <a:r>
              <a:rPr lang="en-US" sz="2400" b="1" dirty="0" smtClean="0">
                <a:solidFill>
                  <a:srgbClr val="002060"/>
                </a:solidFill>
              </a:rPr>
              <a:t>     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</a:t>
            </a:r>
            <a:r>
              <a:rPr lang="en-US" sz="2400" b="1" dirty="0" smtClean="0">
                <a:solidFill>
                  <a:srgbClr val="002060"/>
                </a:solidFill>
              </a:rPr>
              <a:t>       </a:t>
            </a:r>
            <a:r>
              <a:rPr lang="ru-RU" sz="2400" b="1" dirty="0" smtClean="0">
                <a:solidFill>
                  <a:srgbClr val="002060"/>
                </a:solidFill>
              </a:rPr>
              <a:t>Дт  70         Кт 68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07194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Удержана  из заработной платы задолженность по подотчётным суммам                                                Дт 70         Кт 71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92919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7.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Перечислили заработную плату с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расчетного счета                                                           Дт               Кт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Дт20,23…Кт 69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05835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Начислены дивиденды сотрудникам</a:t>
            </a:r>
            <a:r>
              <a:rPr lang="en-US" sz="2400" b="1" dirty="0" smtClean="0">
                <a:solidFill>
                  <a:srgbClr val="002060"/>
                </a:solidFill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 84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876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Удержание НДФЛ </a:t>
            </a:r>
            <a:r>
              <a:rPr lang="en-US" sz="2400" b="1" dirty="0" smtClean="0">
                <a:solidFill>
                  <a:srgbClr val="002060"/>
                </a:solidFill>
              </a:rPr>
              <a:t>     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</a:t>
            </a:r>
            <a:r>
              <a:rPr lang="en-US" sz="2400" b="1" dirty="0" smtClean="0">
                <a:solidFill>
                  <a:srgbClr val="002060"/>
                </a:solidFill>
              </a:rPr>
              <a:t>       </a:t>
            </a:r>
            <a:r>
              <a:rPr lang="ru-RU" sz="2400" b="1" dirty="0" smtClean="0">
                <a:solidFill>
                  <a:srgbClr val="002060"/>
                </a:solidFill>
              </a:rPr>
              <a:t>Дт  70         Кт 68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07194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Удержана  из заработной платы задолженность по подотчётным суммам                                                Дт 70         Кт 71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92919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7.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Перечислили заработную плату с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расчетного счета                                                           Дт  70         Кт 51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78645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8.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Перечислен НДФЛ  в бюджет                              Дт               Кт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Девиз </a:t>
            </a:r>
            <a:r>
              <a:rPr lang="ru-RU" sz="40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команды УП:</a:t>
            </a: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«С малой удачи начинается большой успех»</a:t>
            </a:r>
            <a:endParaRPr lang="ru-RU" sz="54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63490" name="Picture 2" descr="https://cdn.culture.ru/images/72bac332-2041-5fe9-b6fe-85db560132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714620"/>
            <a:ext cx="8001056" cy="3376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https://brobank.ru/wp-content/uploads/2021/11/universalnaya-licenziya-ba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8" cy="64294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928670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Начисление зарплаты по видам работ         Дт 20,23…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14285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Задание 3. Составьте корреспонденцию счетов по хозяйственным операциям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7161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2. Начисление пособия по временной нетрудоспособности (больничного) за счет ФСС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   Дт  69   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571744"/>
            <a:ext cx="8786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Отражено начисление страховых взносов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Дт20,23…Кт 69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105835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4.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Начислены дивиденды сотрудникам</a:t>
            </a:r>
            <a:r>
              <a:rPr lang="en-US" sz="2400" b="1" dirty="0" smtClean="0">
                <a:solidFill>
                  <a:srgbClr val="002060"/>
                </a:solidFill>
              </a:rPr>
              <a:t>   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 84        Кт 70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876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Удержание НДФЛ </a:t>
            </a:r>
            <a:r>
              <a:rPr lang="en-US" sz="24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                                   </a:t>
            </a:r>
            <a:r>
              <a:rPr lang="en-US" sz="2400" b="1" dirty="0" smtClean="0">
                <a:solidFill>
                  <a:srgbClr val="002060"/>
                </a:solidFill>
              </a:rPr>
              <a:t>          </a:t>
            </a:r>
            <a:r>
              <a:rPr lang="ru-RU" sz="2400" b="1" dirty="0" smtClean="0">
                <a:solidFill>
                  <a:srgbClr val="002060"/>
                </a:solidFill>
              </a:rPr>
              <a:t>Дт  70         Кт 68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07194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Удержана  из заработной платы задолженность по подотчётным суммам                                                Дт 70         Кт 71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492919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7.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Перечислили </a:t>
            </a:r>
            <a:r>
              <a:rPr lang="ru-RU" sz="2400" b="1" smtClean="0">
                <a:solidFill>
                  <a:srgbClr val="002060"/>
                </a:solidFill>
              </a:rPr>
              <a:t>заработную плату </a:t>
            </a:r>
            <a:r>
              <a:rPr lang="ru-RU" sz="2400" b="1" dirty="0" smtClean="0">
                <a:solidFill>
                  <a:srgbClr val="002060"/>
                </a:solidFill>
              </a:rPr>
              <a:t>с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расчетного счета                                                           Дт  70         Кт 51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786454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8.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Перечислен НДФЛ  в бюджет                              Дт  68         Кт 51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/>
          <p:cNvSpPr/>
          <p:nvPr/>
        </p:nvSpPr>
        <p:spPr>
          <a:xfrm>
            <a:off x="179512" y="188640"/>
            <a:ext cx="1689886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Задание 4. 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3" name="Rectangle 65"/>
          <p:cNvSpPr>
            <a:spLocks noChangeArrowheads="1"/>
          </p:cNvSpPr>
          <p:nvPr/>
        </p:nvSpPr>
        <p:spPr bwMode="auto">
          <a:xfrm>
            <a:off x="251520" y="214290"/>
            <a:ext cx="8892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Рассчитайте в табл. 1 и 2 обеспеченность предприятия трудовыми ресурсами путем сравнения фактического количества работников по категориям и профессиям с плановой потребностью.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827584" y="2204864"/>
          <a:ext cx="7593331" cy="437340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783898"/>
                <a:gridCol w="1039734"/>
                <a:gridCol w="925627"/>
                <a:gridCol w="1844072"/>
              </a:tblGrid>
              <a:tr h="412673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Категория работников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Численность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Процент обеспеченности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план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факт.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5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Среднесписочная численность производственного персонала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 том числе рабочие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160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164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из  них:</a:t>
                      </a:r>
                      <a:r>
                        <a:rPr lang="ru-RU" sz="1800" b="1" u="sng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32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рабочие сезонные и временные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94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410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вспомогательные рабочие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38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825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инженерно-технические работники и служащие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36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</a:tbl>
          </a:graphicData>
        </a:graphic>
      </p:graphicFrame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242646" y="1124744"/>
            <a:ext cx="86587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							</a:t>
            </a:r>
            <a:r>
              <a:rPr kumimoji="0" lang="ru-RU" sz="2000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Таблица 1</a:t>
            </a:r>
            <a:endParaRPr kumimoji="0" lang="ru-RU" sz="1050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905">
                  <a:noFill/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Обеспеченность предприятия трудовыми ресурсами в с/</a:t>
            </a:r>
            <a:r>
              <a:rPr kumimoji="0" lang="ru-RU" sz="2000" i="0" u="none" strike="noStrike" normalizeH="0" baseline="0" dirty="0" err="1" smtClean="0">
                <a:ln w="1905">
                  <a:noFill/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х</a:t>
            </a:r>
            <a:r>
              <a:rPr kumimoji="0" lang="ru-RU" sz="2000" i="0" u="none" strike="noStrike" normalizeH="0" baseline="0" dirty="0" smtClean="0">
                <a:ln w="1905">
                  <a:noFill/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 предприятии за 2023 год</a:t>
            </a:r>
            <a:endParaRPr kumimoji="0" lang="ru-RU" sz="1100" i="0" u="none" strike="noStrike" normalizeH="0" baseline="0" dirty="0" smtClean="0">
              <a:ln w="1905">
                <a:noFill/>
              </a:ln>
              <a:gradFill flip="none" rotWithShape="1"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204864"/>
          <a:ext cx="8676456" cy="449214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323640"/>
                <a:gridCol w="1188043"/>
                <a:gridCol w="1057660"/>
                <a:gridCol w="2107113"/>
              </a:tblGrid>
              <a:tr h="424662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Категория работников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Численность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Процент обеспеченности</a:t>
                      </a:r>
                      <a:endParaRPr lang="ru-RU" sz="1600" b="1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2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план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факт.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9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Среднесписочная численность производственного персонала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25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 том числе рабочие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164</a:t>
                      </a:r>
                      <a:endParaRPr lang="ru-RU" sz="1600" b="1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25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из  них:</a:t>
                      </a:r>
                      <a:r>
                        <a:rPr lang="ru-RU" sz="1800" b="1" u="none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32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638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рабочие сезонные и временные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94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538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вспомогательные рабочие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38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849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инженерно-технические работники и служащие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36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/>
          <p:cNvSpPr/>
          <p:nvPr/>
        </p:nvSpPr>
        <p:spPr>
          <a:xfrm>
            <a:off x="179512" y="188640"/>
            <a:ext cx="1689886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Задание 1. 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3" name="Rectangle 65"/>
          <p:cNvSpPr>
            <a:spLocks noChangeArrowheads="1"/>
          </p:cNvSpPr>
          <p:nvPr/>
        </p:nvSpPr>
        <p:spPr bwMode="auto">
          <a:xfrm>
            <a:off x="142844" y="214290"/>
            <a:ext cx="8892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Рассчитайте в табл. 1 и 2 обеспеченность предприятия трудовыми ресурсами путем сравнения фактического количества работников по категориям и профессиям с плановой потребностью.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827584" y="2204864"/>
          <a:ext cx="7593331" cy="437340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783898"/>
                <a:gridCol w="1039734"/>
                <a:gridCol w="925627"/>
                <a:gridCol w="1844072"/>
              </a:tblGrid>
              <a:tr h="412673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Категория работников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Численность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Процент обеспеченности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план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факт.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5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Среднесписочная численность производственного персонала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 том числе рабочие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160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164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из  них:</a:t>
                      </a:r>
                      <a:r>
                        <a:rPr lang="ru-RU" sz="1800" b="1" u="sng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32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12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рабочие сезонные и временные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94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410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вспомогательные рабочие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38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825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инженерно-технические работники и служащие</a:t>
                      </a: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36</a:t>
                      </a:r>
                      <a:endParaRPr lang="ru-RU" sz="16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</a:tbl>
          </a:graphicData>
        </a:graphic>
      </p:graphicFrame>
      <p:sp>
        <p:nvSpPr>
          <p:cNvPr id="2114" name="Rectangle 66"/>
          <p:cNvSpPr>
            <a:spLocks noChangeArrowheads="1"/>
          </p:cNvSpPr>
          <p:nvPr/>
        </p:nvSpPr>
        <p:spPr bwMode="auto">
          <a:xfrm>
            <a:off x="242646" y="1124744"/>
            <a:ext cx="86587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							</a:t>
            </a:r>
            <a:r>
              <a:rPr kumimoji="0" lang="ru-RU" sz="2000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Таблица 1</a:t>
            </a:r>
            <a:endParaRPr kumimoji="0" lang="ru-RU" sz="1050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905">
                  <a:noFill/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Обеспеченность предприятия трудовыми ресурсами в с/</a:t>
            </a:r>
            <a:r>
              <a:rPr kumimoji="0" lang="ru-RU" sz="2000" i="0" u="none" strike="noStrike" normalizeH="0" baseline="0" dirty="0" err="1" smtClean="0">
                <a:ln w="1905">
                  <a:noFill/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х</a:t>
            </a:r>
            <a:r>
              <a:rPr kumimoji="0" lang="ru-RU" sz="2000" i="0" u="none" strike="noStrike" normalizeH="0" baseline="0" dirty="0" smtClean="0">
                <a:ln w="1905">
                  <a:noFill/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 предприятии за 2023 год</a:t>
            </a:r>
            <a:endParaRPr kumimoji="0" lang="ru-RU" sz="1100" i="0" u="none" strike="noStrike" normalizeH="0" baseline="0" dirty="0" smtClean="0">
              <a:ln w="1905">
                <a:noFill/>
              </a:ln>
              <a:gradFill flip="none" rotWithShape="1"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204864"/>
          <a:ext cx="8676456" cy="4492147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4323640"/>
                <a:gridCol w="1188043"/>
                <a:gridCol w="1057660"/>
                <a:gridCol w="2107113"/>
              </a:tblGrid>
              <a:tr h="424662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Категория работников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Численность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Процент обеспеченности</a:t>
                      </a:r>
                      <a:endParaRPr lang="ru-RU" sz="1600" b="1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24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план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факт.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9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Среднесписочная численность производственного персонала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200</a:t>
                      </a:r>
                      <a:endParaRPr lang="ru-RU" sz="1600" b="1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25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 том числе рабочие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164</a:t>
                      </a:r>
                      <a:endParaRPr lang="ru-RU" sz="1600" b="1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102,5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257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из  них:</a:t>
                      </a:r>
                      <a:r>
                        <a:rPr lang="ru-RU" sz="1800" b="1" u="none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32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106,7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6386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рабочие сезонные и временные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94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104,4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4538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вспомогательные рабочие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38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20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  <a:tr h="849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инженерно-технические работники и служащие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40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u="none" strike="noStrike" spc="0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rebuchet MS"/>
                          <a:cs typeface="Times New Roman" pitchFamily="18" charset="0"/>
                        </a:rPr>
                        <a:t>36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ru-RU" sz="2000" b="1" dirty="0">
                        <a:solidFill>
                          <a:srgbClr val="FF0000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135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93812" y="260648"/>
            <a:ext cx="79563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Таблица 2</a:t>
            </a:r>
            <a:endParaRPr lang="ru-RU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strike="noStrike" spc="50" normalizeH="0" baseline="0" dirty="0" smtClean="0">
                <a:ln w="11430"/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Обеспеченность</a:t>
            </a:r>
            <a:r>
              <a:rPr kumimoji="0" lang="ru-RU" sz="2400" strike="noStrike" spc="50" normalizeH="0" dirty="0" smtClean="0">
                <a:ln w="11430"/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 трудовыми ресурсами за 2023 год</a:t>
            </a:r>
            <a:endParaRPr kumimoji="0" lang="ru-RU" sz="4000" strike="noStrike" spc="50" normalizeH="0" baseline="0" dirty="0" smtClean="0">
              <a:ln w="18415" cmpd="sng">
                <a:noFill/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5516" y="1290394"/>
          <a:ext cx="8712968" cy="5567606"/>
        </p:xfrm>
        <a:graphic>
          <a:graphicData uri="http://schemas.openxmlformats.org/drawingml/2006/table">
            <a:tbl>
              <a:tblPr/>
              <a:tblGrid>
                <a:gridCol w="460806"/>
                <a:gridCol w="4335483"/>
                <a:gridCol w="968669"/>
                <a:gridCol w="1088533"/>
                <a:gridCol w="1859477"/>
              </a:tblGrid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Категории работников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 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 </a:t>
                      </a:r>
                      <a:r>
                        <a:rPr lang="ru-RU" sz="18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2023г</a:t>
                      </a: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обеспеченности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персонала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в с/</a:t>
                      </a:r>
                      <a:r>
                        <a:rPr lang="ru-RU" sz="1600" b="0" cap="none" spc="0" dirty="0" err="1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хозяйстве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285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трактористы-машинисты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операторы машинного доения, дояры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скотники крупного рогатого скота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работники свиноводства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сезонные и временные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руководители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82089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в подсобных промышленных предприятиях и промыслах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93812" y="260648"/>
            <a:ext cx="79563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Таблица 2 РЕШЕНИЕ</a:t>
            </a:r>
            <a:endParaRPr lang="ru-RU" sz="1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strike="noStrike" spc="50" normalizeH="0" baseline="0" dirty="0" smtClean="0">
                <a:ln w="11430"/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Обеспеченность</a:t>
            </a:r>
            <a:r>
              <a:rPr kumimoji="0" lang="ru-RU" sz="2400" strike="noStrike" spc="50" normalizeH="0" dirty="0" smtClean="0">
                <a:ln w="11430"/>
                <a:effectLst/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 трудовыми ресурсами за 2023 год</a:t>
            </a:r>
            <a:endParaRPr kumimoji="0" lang="ru-RU" sz="4000" strike="noStrike" spc="50" normalizeH="0" baseline="0" dirty="0" smtClean="0">
              <a:ln w="18415" cmpd="sng">
                <a:noFill/>
                <a:prstDash val="solid"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5516" y="1290394"/>
          <a:ext cx="8712968" cy="5567606"/>
        </p:xfrm>
        <a:graphic>
          <a:graphicData uri="http://schemas.openxmlformats.org/drawingml/2006/table">
            <a:tbl>
              <a:tblPr/>
              <a:tblGrid>
                <a:gridCol w="460806"/>
                <a:gridCol w="4335483"/>
                <a:gridCol w="968669"/>
                <a:gridCol w="1088533"/>
                <a:gridCol w="1859477"/>
              </a:tblGrid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Категории работников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 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 2016 г.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обеспеченности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персонала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в с/</a:t>
                      </a:r>
                      <a:r>
                        <a:rPr lang="ru-RU" sz="1600" b="0" cap="none" spc="0" dirty="0" err="1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хозяйстве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285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трактористы-машинисты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операторы машинного доения, дояры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скотники крупного рогатого скота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работники свиноводства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сезонные и временные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руководители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82089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в подсобных промышленных предприятиях и промыслах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261" marR="66261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5516" y="1290394"/>
          <a:ext cx="8712968" cy="5567606"/>
        </p:xfrm>
        <a:graphic>
          <a:graphicData uri="http://schemas.openxmlformats.org/drawingml/2006/table">
            <a:tbl>
              <a:tblPr/>
              <a:tblGrid>
                <a:gridCol w="460806"/>
                <a:gridCol w="4335483"/>
                <a:gridCol w="968669"/>
                <a:gridCol w="1088533"/>
                <a:gridCol w="1859477"/>
              </a:tblGrid>
              <a:tr h="820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Категории работников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 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 </a:t>
                      </a:r>
                      <a:r>
                        <a:rPr lang="ru-RU" sz="1800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 обеспеченности</a:t>
                      </a: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персонала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102,9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в с/</a:t>
                      </a:r>
                      <a:r>
                        <a:rPr lang="ru-RU" sz="1600" b="0" cap="none" spc="0" dirty="0" err="1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хозяйстве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285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103,6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постоянные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102,3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трактористы-машинисты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105,0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операторы машинного доения, дояры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скотники крупного рогатого скота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95,0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работники свиноводства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110,0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Рабочие сезонные и временные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110,0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u="sng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107,5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руководители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27363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120,0</a:t>
                      </a:r>
                      <a:endParaRPr lang="ru-RU" sz="1400" b="1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82089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cap="none" spc="0" dirty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в подсобных промышленных предприятиях и промыслах</a:t>
                      </a:r>
                      <a:endParaRPr lang="ru-RU" sz="1400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cap="none" spc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ru-RU" sz="1400" b="0" cap="none" spc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261" marR="66261" marT="0" marB="0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effectLst>
                            <a:glow rad="228600">
                              <a:schemeClr val="accent5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400" b="1" dirty="0">
                        <a:solidFill>
                          <a:schemeClr val="bg1"/>
                        </a:solidFill>
                        <a:effectLst>
                          <a:glow rad="228600">
                            <a:schemeClr val="accent5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58847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Вывод.</a:t>
            </a:r>
            <a:r>
              <a:rPr kumimoji="0" lang="ru-RU" sz="2400" b="0" i="0" u="none" strike="noStrike" cap="none" normalizeH="0" baseline="0" dirty="0" smtClean="0"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 </a:t>
            </a:r>
          </a:p>
          <a:p>
            <a:pPr marL="0" marR="0" lvl="0" indent="360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Особое внимание уделяется анализу обеспеченности предприятия кадрами наиболее важных профессий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Методические рекомендации. </a:t>
            </a: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От обеспеченности предприятия трудовыми ресурсами и эффективности их использования зависят объем и своевременность выполнения всех работ, степень использования оборудования, машин, механизмов и как следствие - объем производства продукции, ее себестоимость, прибыль и ряд других экономических показателей.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Основные задачи анализа:</a:t>
            </a:r>
            <a:endParaRPr kumimoji="0" lang="ru-RU" sz="120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• изучение обеспеченности предприятия и его структурных подразделений персоналом по количественным и качественным параметрам;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• оценка экстенсивности, интенсивности и эффективности использования персонала на предприятии;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•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rebuchet MS" pitchFamily="34" charset="0"/>
                <a:cs typeface="Times New Roman" pitchFamily="18" charset="0"/>
              </a:rPr>
              <a:t>выявление резервов более полного и эффективного использования персонала предприятия.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63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42519" y="2006174"/>
          <a:ext cx="8658962" cy="4851826"/>
        </p:xfrm>
        <a:graphic>
          <a:graphicData uri="http://schemas.openxmlformats.org/drawingml/2006/table">
            <a:tbl>
              <a:tblPr/>
              <a:tblGrid>
                <a:gridCol w="3528465"/>
                <a:gridCol w="678050"/>
                <a:gridCol w="852047"/>
                <a:gridCol w="1296144"/>
                <a:gridCol w="1296144"/>
                <a:gridCol w="1008112"/>
              </a:tblGrid>
              <a:tr h="58524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вида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Среднесписочная численность работников, чел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Отклонения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Абсолютные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+, - 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Относительные, % 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877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 рабочий персонал в сельскохозяйственном производстве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731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 персонал основной деятельности, занятый в сельскохозяйственном производстве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66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него: рабочие, колхозники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руководители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205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199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9512" y="184666"/>
            <a:ext cx="87484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  <a:tileRect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5.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3 и 4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рассмотрите и проанализируйте данные по среднесписочной численности работников, дайте характеристику трудовым ресурсам. Сделайте выводы.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3</a:t>
            </a:r>
            <a:endParaRPr kumimoji="0" lang="ru-RU" sz="1100" b="1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Среднесписочная численность работников за отчётный период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42519" y="2006174"/>
          <a:ext cx="8658962" cy="4851826"/>
        </p:xfrm>
        <a:graphic>
          <a:graphicData uri="http://schemas.openxmlformats.org/drawingml/2006/table">
            <a:tbl>
              <a:tblPr/>
              <a:tblGrid>
                <a:gridCol w="3528465"/>
                <a:gridCol w="678050"/>
                <a:gridCol w="852047"/>
                <a:gridCol w="1296144"/>
                <a:gridCol w="1296144"/>
                <a:gridCol w="1008112"/>
              </a:tblGrid>
              <a:tr h="58524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вида деятельности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Среднесписочная численность работников, чел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Отклонения 2016 г к 2014 г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4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Абсолютные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+, - 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Относительные, % 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877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 рабочий персонал в сельскохозяйственном производстве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176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731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 персонал основной деятельности, занятый в сельскохозяйственном производстве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66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него: рабочие, колхозники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руководители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926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205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199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10000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9512" y="184666"/>
            <a:ext cx="87484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  <a:tileRect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5. </a:t>
            </a:r>
            <a:r>
              <a:rPr lang="ru-RU" sz="20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таблице 3 и 4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рассмотрите и проанализируйте данные по среднесписочной численности работников, дайте характеристику трудовым ресурсам. Сделайте выводы.</a:t>
            </a:r>
            <a:endParaRPr kumimoji="0" lang="ru-RU" sz="11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3</a:t>
            </a:r>
            <a:endParaRPr kumimoji="0" lang="ru-RU" sz="1100" b="1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Среднесписочная численность работников за отчётный период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785926"/>
          <a:ext cx="8696200" cy="4751564"/>
        </p:xfrm>
        <a:graphic>
          <a:graphicData uri="http://schemas.openxmlformats.org/drawingml/2006/table">
            <a:tbl>
              <a:tblPr/>
              <a:tblGrid>
                <a:gridCol w="3565703"/>
                <a:gridCol w="678050"/>
                <a:gridCol w="852047"/>
                <a:gridCol w="1296144"/>
                <a:gridCol w="1296144"/>
                <a:gridCol w="1008112"/>
              </a:tblGrid>
              <a:tr h="61753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вида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Среднесписочная численность работников, чел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Отклонения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Абсолютные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+, - 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Относительные, % 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9391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 рабочий персонал в сельскохозяйственном производстве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-2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98,86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834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 персонал основной деятельности, занятый в сельскохозяйственном производстве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108,07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него: рабочие, колхозники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111,03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00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81,25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00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руководители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00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76,92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00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6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205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199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197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-8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96,1</a:t>
                      </a:r>
                      <a:endParaRPr lang="ru-RU" sz="16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0">
                          <a:srgbClr val="0087E6">
                            <a:alpha val="0"/>
                          </a:srgbClr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60347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Вывод.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Изменение всего количества рабочего персонала, 2023 года к 2021 году составило ____%. Однако изменения количество рабочих, колхозников в 2023 году, по сравнению с 2021 годом, увеличилось на ___ чел., составило _____%. Из данной таблицы можно сделать выводы: общее количество персонала в 2023 год, по сравнению с 2021 года уменьшилось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на____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человек, уменьшение составило _____%.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955292"/>
          <a:ext cx="8496943" cy="4902708"/>
        </p:xfrm>
        <a:graphic>
          <a:graphicData uri="http://schemas.openxmlformats.org/drawingml/2006/table">
            <a:tbl>
              <a:tblPr/>
              <a:tblGrid>
                <a:gridCol w="3917148"/>
                <a:gridCol w="910452"/>
                <a:gridCol w="910452"/>
                <a:gridCol w="1377610"/>
                <a:gridCol w="1381281"/>
              </a:tblGrid>
              <a:tr h="6405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Изменения с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года по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 на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2024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Валовая продукция, млн. 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5204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Животноводство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5255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5636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 оплаты труда, млн. руб.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всего, чел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116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животноводство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Отработано всего, ч. час.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121000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животноводстве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237000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465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Произведено валовой продукции на 1 работающего, тыс. руб.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44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растениеводстве,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44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Животноводстве, тыс. 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3568" y="1268760"/>
            <a:ext cx="77279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4</a:t>
            </a:r>
            <a:endParaRPr kumimoji="0" lang="ru-RU" sz="105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трудовых ресурсов предприятия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60347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Изменение всего количества рабочего персонала,  2023 года к 2021 году составило ____%. Однако изменения количество рабочих, колхозников в 2023 году, по сравнению с 2021 годом, увеличилось на ___ чел., составило _____%. Из данной таблицы можно сделать выводы: общее количество персонала в 2023 год, по сравнению с 2021 года уменьшилось на ____ человек, уменьшение составило _____%.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955292"/>
          <a:ext cx="8496943" cy="4622292"/>
        </p:xfrm>
        <a:graphic>
          <a:graphicData uri="http://schemas.openxmlformats.org/drawingml/2006/table">
            <a:tbl>
              <a:tblPr/>
              <a:tblGrid>
                <a:gridCol w="3917148"/>
                <a:gridCol w="910452"/>
                <a:gridCol w="910452"/>
                <a:gridCol w="1377610"/>
                <a:gridCol w="1381281"/>
              </a:tblGrid>
              <a:tr h="6405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Изменения с 2015 года по 2016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 на 2017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Валовая продукция, млн. руб.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6003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5204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Животноводство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5255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5636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 оплаты труда, млн. руб.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2009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2245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всего, чел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116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животноводство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Отработано всего, ч. час.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121000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животноводстве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237000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465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Произведено валовой продукции на 1 работающего, тыс. руб.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44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растениеводстве, тыс.руб.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2976" y="35716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99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620688"/>
            <a:ext cx="5715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642918"/>
            <a:ext cx="5410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111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1124744"/>
            <a:ext cx="2857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1214422"/>
            <a:ext cx="5052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3,9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5536" y="1955293"/>
          <a:ext cx="8496943" cy="5026533"/>
        </p:xfrm>
        <a:graphic>
          <a:graphicData uri="http://schemas.openxmlformats.org/drawingml/2006/table">
            <a:tbl>
              <a:tblPr/>
              <a:tblGrid>
                <a:gridCol w="3917148"/>
                <a:gridCol w="910452"/>
                <a:gridCol w="910452"/>
                <a:gridCol w="1377610"/>
                <a:gridCol w="1381281"/>
              </a:tblGrid>
              <a:tr h="716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Изменения с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года по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 на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2024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Валовая продукция, млн. руб.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 ч. растениеводство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6003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5204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Животноводство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5255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5636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Фонд оплаты труда, млн. руб.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2009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2245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54487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Среднегодовая численность всего, чел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indent="301752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 ч. растениеводство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116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142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indent="301752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животноводство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144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Отработано всего, ч. час.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indent="301752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 ч. в растениеводстве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107000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121000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indent="301752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животноводстве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237000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234000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527002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Произведено валовой продукции на 1 работающего, тыс. руб.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т. ч. в растениеводстве, тыс.руб.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b="1" i="0" u="none" strike="noStrike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Животноводстве, тыс. руб.</a:t>
                      </a: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68580" marR="68580" marT="9525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57224" y="1285860"/>
            <a:ext cx="80648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Таблица 4</a:t>
            </a:r>
            <a:endParaRPr kumimoji="0" lang="ru-RU" sz="105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трудовых ресурсов предприятия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285728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lnSpcReduction="1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Девиз </a:t>
            </a:r>
            <a:r>
              <a:rPr lang="ru-RU" sz="4000" b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40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команды УП:</a:t>
            </a: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 много есть людей хороших,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Помогут – только позови.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 хорошо,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что их тревожит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Учёба,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Знания и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Мы!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4143380"/>
            <a:ext cx="3143272" cy="2495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s://catherineasquithgallery.com/uploads/posts/2021-02/1613545463_163-p-kartinki-na-belom-fone-dlya-prezentatsii-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14554"/>
            <a:ext cx="3429024" cy="27860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60347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Вывод. </a:t>
            </a:r>
            <a:r>
              <a:rPr lang="ru-RU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Изменение всего количества рабочего персонала,  2023 года к 2021 году составило ____%. Однако изменения количество рабочих, колхозников в 2023 году, по сравнению с 2021 годом, увеличилось на ___ чел., составило _____%. Из данной таблицы можно сделать выводы: общее количество персонала в 2023 год, по сравнению с 2021 года уменьшилось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на____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человек, уменьшение составило _____%.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955292"/>
          <a:ext cx="8496943" cy="4622292"/>
        </p:xfrm>
        <a:graphic>
          <a:graphicData uri="http://schemas.openxmlformats.org/drawingml/2006/table">
            <a:tbl>
              <a:tblPr/>
              <a:tblGrid>
                <a:gridCol w="3917148"/>
                <a:gridCol w="910452"/>
                <a:gridCol w="910452"/>
                <a:gridCol w="1377610"/>
                <a:gridCol w="1381281"/>
              </a:tblGrid>
              <a:tr h="6405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Изменения с 2015 года по 2016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 на 2017 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Валовая продукция, млн. руб.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6003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5204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Животноводство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5255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5636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 оплаты труда, млн. руб.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2009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2245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7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всего, чел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116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животноводство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Отработано всего, ч. час.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121000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32924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животноводстве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237000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234000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465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Произведено валовой продукции на 1 работающего, тыс. руб.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44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растениеводстве, тыс.руб.</a:t>
                      </a: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42976" y="357166"/>
            <a:ext cx="5000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99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620688"/>
            <a:ext cx="14606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642918"/>
            <a:ext cx="6429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111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1142984"/>
            <a:ext cx="3129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1214422"/>
            <a:ext cx="50526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3,9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5536" y="1955293"/>
          <a:ext cx="8496943" cy="4902708"/>
        </p:xfrm>
        <a:graphic>
          <a:graphicData uri="http://schemas.openxmlformats.org/drawingml/2006/table">
            <a:tbl>
              <a:tblPr/>
              <a:tblGrid>
                <a:gridCol w="3917148"/>
                <a:gridCol w="910452"/>
                <a:gridCol w="910452"/>
                <a:gridCol w="1377610"/>
                <a:gridCol w="1381281"/>
              </a:tblGrid>
              <a:tr h="7160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Изменения с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года по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2022год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Прогноз на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2024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Валовая продукция, млн. 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11258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10840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-418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96,29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6003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5204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-799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86,69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Животноводство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5255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5636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381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107,25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 оплаты труда, млн. руб.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2009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236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111,75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54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Среднегодовая численность всего, чел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260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265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101,92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растениеводство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116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122,41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животноводство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144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-21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85,42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Отработано всего, ч. час.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344000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355000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11000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103,2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121000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14000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113,08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 indent="3009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животноводстве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237000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234000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-3000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98,73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527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Произведено валовой продукции на 1 работающего, тыс. руб.</a:t>
                      </a:r>
                      <a:endParaRPr lang="ru-RU" sz="14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43300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40905,7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-2394,3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94,47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 ч. в растениеводстве, тыс.руб.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23088,5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19637,7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-3450,7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85,05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252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Животноводстве, тыс. руб.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20211,5</a:t>
                      </a:r>
                      <a:endParaRPr lang="ru-RU" sz="1200" b="1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21267,9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1056,4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105,23</a:t>
                      </a:r>
                      <a:endParaRPr lang="ru-RU" sz="1200" b="1" dirty="0">
                        <a:solidFill>
                          <a:schemeClr val="tx1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00034" y="1285860"/>
            <a:ext cx="824729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Таблица 4</a:t>
            </a:r>
            <a:endParaRPr kumimoji="0" lang="ru-RU" sz="105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трудовых ресурсов предприятия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56" y="0"/>
            <a:ext cx="8964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32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Вывод.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36000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Проанализировав данные таблицы 4 можно сделать вывод о том, что в 2023 году по сравнению с 2022 увеличение произошло по таким показателям как: производство валовой продукции в животноводстве на _____ млн. руб.(_____%), причиной чему послужило увеличение поголовья скота, а так же введение в эксплуатацию нового молочного комплекса; среднегодовая численность работников на ____ человек (_____%) в общем по хозяйству, в том числе на ____ человека (______%) в растениеводстве; количество отработанных человеко-часов всего по хозяйству на _____ тыс. чел-часов (_____%), в том числе в растениеводстве на ____ тыс. чел-часов (_____%).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56" y="0"/>
            <a:ext cx="896448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 algn="just"/>
            <a:r>
              <a:rPr lang="ru-RU" sz="32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Вывод.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36000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Проанализировав данные таблицы 4 можно сделать вывод о том, что в 2023 году по сравнению с 2022 увеличение произошло по таким показателям как: производство валовой продукции в животноводстве на _____ млн. руб.(_____%), причиной чему послужило увеличение поголовья скота, а так же введение в эксплуатацию нового молочного комплекса; среднегодовая численность работников на ____ человек (_____%) в общем по хозяйству, в том числе на ____ человека (______%) в растениеводстве; количество отработанных человеко-часов всего по хозяйству на _____ тыс. чел-часов (_____%), в том числе в растениеводстве на ____ тыс. чел-часов (_____%).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13285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381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2132856"/>
            <a:ext cx="90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7,25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78904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789040"/>
            <a:ext cx="90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1,92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22108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4221088"/>
            <a:ext cx="90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4,49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5085184"/>
            <a:ext cx="5724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11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5085184"/>
            <a:ext cx="697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3,2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08104" y="551723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14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5949280"/>
            <a:ext cx="9028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13,1</a:t>
            </a:r>
            <a:endParaRPr lang="ru-RU" sz="32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160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Задание 6.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214290"/>
            <a:ext cx="86764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В таблице 5 определите численность и структуру работников, а в таблице 6 сделайте анализ по фонду заработной платы работников за отчётный период. Сделайте выводы.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092280" y="980728"/>
            <a:ext cx="159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5</a:t>
            </a:r>
            <a:endParaRPr kumimoji="0" lang="ru-RU" sz="3600" b="0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97768" y="1700808"/>
          <a:ext cx="8748465" cy="5157189"/>
        </p:xfrm>
        <a:graphic>
          <a:graphicData uri="http://schemas.openxmlformats.org/drawingml/2006/table">
            <a:tbl>
              <a:tblPr/>
              <a:tblGrid>
                <a:gridCol w="2939604"/>
                <a:gridCol w="930468"/>
                <a:gridCol w="1069289"/>
                <a:gridCol w="1069289"/>
                <a:gridCol w="931406"/>
                <a:gridCol w="930468"/>
                <a:gridCol w="877941"/>
              </a:tblGrid>
              <a:tr h="3773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40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всего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475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465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415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5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занятые в с/</a:t>
                      </a:r>
                      <a:r>
                        <a:rPr lang="ru-RU" sz="1800" b="1" i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производстве, всего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417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412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365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из них: постоянные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299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65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сезонные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служащие, всего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77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них:   руководители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специалисты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131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 подсобной деятельностью и промыслах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835696" y="1196752"/>
            <a:ext cx="54376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Численность и структура работников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58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Задание 6. 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85728"/>
            <a:ext cx="86764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В таблице 5 определите численность и структуру работников, а в таблице 6 сделайте анализ по фонду заработной платы работников за отчётный период. Сделайте выводы.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092280" y="980728"/>
            <a:ext cx="1595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5</a:t>
            </a:r>
            <a:endParaRPr kumimoji="0" lang="ru-RU" sz="3600" b="0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97768" y="1700808"/>
          <a:ext cx="8748465" cy="5157189"/>
        </p:xfrm>
        <a:graphic>
          <a:graphicData uri="http://schemas.openxmlformats.org/drawingml/2006/table">
            <a:tbl>
              <a:tblPr/>
              <a:tblGrid>
                <a:gridCol w="2939604"/>
                <a:gridCol w="930468"/>
                <a:gridCol w="1069289"/>
                <a:gridCol w="1069289"/>
                <a:gridCol w="931406"/>
                <a:gridCol w="930468"/>
                <a:gridCol w="877941"/>
              </a:tblGrid>
              <a:tr h="3773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2014 г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2015 г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2016 г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3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40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всего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475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465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415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5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занятые в с/</a:t>
                      </a:r>
                      <a:r>
                        <a:rPr lang="ru-RU" sz="1800" b="1" i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производстве, всего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417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412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365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из них: постоянные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299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65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сезонные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служащие, всего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77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них:   руководители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специалисты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131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 подсобной деятельностью и промыслах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6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1835696" y="1196752"/>
            <a:ext cx="54376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Численность и структура работников</a:t>
            </a:r>
            <a:endParaRPr kumimoji="0" lang="ru-RU" sz="3600" b="0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2" y="1700811"/>
          <a:ext cx="8748465" cy="5130636"/>
        </p:xfrm>
        <a:graphic>
          <a:graphicData uri="http://schemas.openxmlformats.org/drawingml/2006/table">
            <a:tbl>
              <a:tblPr/>
              <a:tblGrid>
                <a:gridCol w="2939604"/>
                <a:gridCol w="930468"/>
                <a:gridCol w="1069289"/>
                <a:gridCol w="1069289"/>
                <a:gridCol w="931406"/>
                <a:gridCol w="930468"/>
                <a:gridCol w="877941"/>
              </a:tblGrid>
              <a:tr h="3773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Показатели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7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40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всего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475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465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415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54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занятые в с/</a:t>
                      </a:r>
                      <a:r>
                        <a:rPr lang="ru-RU" sz="1800" b="1" i="1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</a:t>
                      </a:r>
                      <a:r>
                        <a:rPr lang="ru-RU" sz="1800" b="1" i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производстве, всего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417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87,79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412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88,60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365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87,95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из них: постоянные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342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72,00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342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73,55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299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72,05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65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сезонные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8,21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8,39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8,19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служащие, всего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7,58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7,10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7,47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773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из них:   руководители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2,58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2,41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77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специалисты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4,84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4,95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4,82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1131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Работники, занятые  подсобной деятельностью и промыслах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4,63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4,30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4,58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3399FF"/>
                        </a:gs>
                        <a:gs pos="16000">
                          <a:srgbClr val="00CCCC"/>
                        </a:gs>
                        <a:gs pos="47000">
                          <a:srgbClr val="9999FF"/>
                        </a:gs>
                        <a:gs pos="60001">
                          <a:srgbClr val="2E6792"/>
                        </a:gs>
                        <a:gs pos="71001">
                          <a:srgbClr val="3333CC"/>
                        </a:gs>
                        <a:gs pos="81000">
                          <a:srgbClr val="1170FF"/>
                        </a:gs>
                        <a:gs pos="100000">
                          <a:srgbClr val="006699"/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49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Вывод .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данных таблицы 5 видно, что за 3 анализируемых года в хозяйстве произошли следующие изменения: в 2023 году по сравнению с 2022 годом общая численность и структура изменились в сторону уменьшения на ____ человек. В 2023 году общая численность уменьшилась на ____ человек в сравнении с 2021 годом, т.е. на _____%. Безусловно, это говорит об ухудшении материального положения хозяйства, которое не в состоянии задействовать большее количество людей для роста воспроизводства. Рост цен на ресурсы, технику, ГСМ ставят хозяйство в безвыходное положение и оно вынуждено сократить часть штата.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5997" y="1958063"/>
            <a:ext cx="20512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6</a:t>
            </a:r>
            <a:endParaRPr kumimoji="0" lang="ru-RU" sz="360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776" y="2571744"/>
          <a:ext cx="8604449" cy="3974706"/>
        </p:xfrm>
        <a:graphic>
          <a:graphicData uri="http://schemas.openxmlformats.org/drawingml/2006/table">
            <a:tbl>
              <a:tblPr/>
              <a:tblGrid>
                <a:gridCol w="3127130"/>
                <a:gridCol w="968759"/>
                <a:gridCol w="1185213"/>
                <a:gridCol w="1185213"/>
                <a:gridCol w="1069067"/>
                <a:gridCol w="1069067"/>
              </a:tblGrid>
              <a:tr h="4286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вида деятельности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 заработной платы, млн. р.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 роста, %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 к   2021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2023г к   2022г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633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Всего, включая наёмный персонал в колхозах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1390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1948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780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 персонал основной деятельности, занятый в сельскохозяйственном производстве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847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1052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1846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41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него: рабочие, колхозники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761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932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1678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49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Служащие, служащие колхоза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руководители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119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FF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FF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FF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FF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FFFF0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76111" y="2204864"/>
            <a:ext cx="57917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Фонд заработной платы за отчётный период</a:t>
            </a:r>
            <a:endParaRPr kumimoji="0" lang="ru-RU" sz="3200" b="1" i="0" u="none" strike="noStrike" cap="none" normalizeH="0" baseline="0" dirty="0" smtClean="0">
              <a:ln>
                <a:noFill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2560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49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Вывод .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данных таблицы 5 видно, что за 3 анализируемых года в хозяйстве произошли следующие изменения: в 2023 году по сравнению с 2022 годом общая численность и структура изменились в сторону уменьшения на ____ человек. В 2023 году общая численность уменьшилась на ____ человек в сравнении с 2021 годом, т.е. на _____%. Безусловно, это говорит об ухудшении материального положения хозяйства, которое не в состоянии задействовать большее количество людей для роста воспроизводства. Рост цен на ресурсы, технику, ГСМ ставят хозяйство в безвыходное положение и оно вынуждено сократить часть штата.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5997" y="1958063"/>
            <a:ext cx="20512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6</a:t>
            </a:r>
            <a:endParaRPr kumimoji="0" lang="ru-RU" sz="360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69776" y="2571744"/>
          <a:ext cx="8604449" cy="4005966"/>
        </p:xfrm>
        <a:graphic>
          <a:graphicData uri="http://schemas.openxmlformats.org/drawingml/2006/table">
            <a:tbl>
              <a:tblPr/>
              <a:tblGrid>
                <a:gridCol w="3127130"/>
                <a:gridCol w="968759"/>
                <a:gridCol w="1185213"/>
                <a:gridCol w="1185213"/>
                <a:gridCol w="1069067"/>
                <a:gridCol w="1069067"/>
              </a:tblGrid>
              <a:tr h="4286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вида деятельности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фонд заработной платы, млн. р.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 роста, %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</a:t>
                      </a:r>
                      <a:r>
                        <a:rPr lang="ru-RU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 к   2021 </a:t>
                      </a: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2023г к   2022г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633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Всего, включая наёмный персонал в колхозах</a:t>
                      </a:r>
                      <a:endParaRPr lang="ru-RU" sz="16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1390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1948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 i="0" u="none" strike="noStrike" kern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139,3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140,1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7804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том числе: персонал основной деятельности, занятый в сельскохозяйственном производстве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847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1052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1846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 i="0" u="none" strike="noStrike" kern="120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124,2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175,5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415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него: рабочие, колхозники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761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932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1678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122,5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180,0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49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Служащие, служащие колхоза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168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139,5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140,0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них: руководители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163,2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158,1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Специалисты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119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132,8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133,7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  <a:tr h="3168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400" b="1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1151</a:t>
                      </a:r>
                      <a:endParaRPr lang="ru-RU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1599</a:t>
                      </a:r>
                      <a:endParaRPr lang="ru-RU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2235</a:t>
                      </a:r>
                      <a:endParaRPr lang="ru-RU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138,9</a:t>
                      </a:r>
                      <a:endParaRPr lang="ru-RU" sz="1800" b="0" i="0" u="none" strike="noStrike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i="0" u="none" strike="noStrike" kern="1200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139,8</a:t>
                      </a:r>
                      <a:endParaRPr lang="ru-RU" sz="1800" b="0" i="0" u="none" strike="noStrike" dirty="0">
                        <a:latin typeface="Arial"/>
                      </a:endParaRPr>
                    </a:p>
                  </a:txBody>
                  <a:tcPr marL="68580" marR="68580" marT="9525" marB="0" anchor="ctr">
                    <a:lnL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CC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3D4A8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76111" y="2204864"/>
            <a:ext cx="579177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Фонд заработной платы за отчётный период</a:t>
            </a:r>
            <a:endParaRPr kumimoji="0" lang="ru-RU" sz="3200" b="1" i="0" u="none" strike="noStrike" cap="none" normalizeH="0" baseline="0" dirty="0" smtClean="0">
              <a:ln>
                <a:noFill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500042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785794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60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1071546"/>
            <a:ext cx="6335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12,6</a:t>
            </a:r>
            <a:endParaRPr lang="ru-RU" sz="20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6128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60000"/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Вывод. 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357164"/>
            <a:ext cx="8929718" cy="610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0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Изменения по реализации работ ремонтных мастерских к 2021 году составили _____%, в 2023 году ремонтные мастерские снизили темп роста на ____% по отношению к 2021 году, а к 2022 году изменение составило ______%. 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анализа рассмотренной таблицы можно сделать следующие выводы: по отношению к 2021 году реализация работ ремонтных заводов и мастерских в 2022 году упала, а в 2023 году по отношению к 2022 году реализация работ, услуг резко возросла. Реализация работ, услуг станции техобслуживания автомобилей тракторов и машинно-тракторного парка в 2022 году по сравнению с 2021 годом возросла, а в 2023 году по сравнению с 2022 годом резко снизилась на ____ тыс. руб.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600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Исходя из анализированных данных можно сделать выводы, что затраты на производство продукции, численность работников, заработная плата работников, реализация продукции, работ, услуг увеличилась. Изменение затрат на производство продукции в 2023 году составило ______%. </a:t>
            </a:r>
            <a:endParaRPr kumimoji="0" lang="ru-RU" sz="23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642918"/>
            <a:ext cx="11430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123,3</a:t>
            </a:r>
            <a:endParaRPr lang="ru-RU" sz="28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000108"/>
            <a:ext cx="813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26,2</a:t>
            </a:r>
            <a:endParaRPr lang="ru-RU" sz="28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357298"/>
            <a:ext cx="992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167,2</a:t>
            </a:r>
            <a:endParaRPr lang="ru-RU" sz="28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143380"/>
            <a:ext cx="5437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33</a:t>
            </a:r>
            <a:endParaRPr lang="ru-RU" sz="28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5929330"/>
            <a:ext cx="992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199,6</a:t>
            </a:r>
            <a:endParaRPr lang="ru-RU" sz="2800" b="1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9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60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Задание 7.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таблице 7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рассчитайте абсолютные, относительные отклонения,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 роста  по реализации продукции, работ, услуг за 2023 г. Сделайте выводы.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76256" y="836712"/>
            <a:ext cx="20512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7</a:t>
            </a:r>
            <a:endParaRPr kumimoji="0" lang="ru-RU" sz="360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121442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продукции, работ, услуг в предприятии сельскохозяйственного назначения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1857363"/>
          <a:ext cx="9144000" cy="5000637"/>
        </p:xfrm>
        <a:graphic>
          <a:graphicData uri="http://schemas.openxmlformats.org/drawingml/2006/table">
            <a:tbl>
              <a:tblPr/>
              <a:tblGrid>
                <a:gridCol w="2628692"/>
                <a:gridCol w="812005"/>
                <a:gridCol w="827603"/>
                <a:gridCol w="827603"/>
                <a:gridCol w="910181"/>
                <a:gridCol w="1045972"/>
                <a:gridCol w="1045972"/>
                <a:gridCol w="1045972"/>
              </a:tblGrid>
              <a:tr h="69528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Наименования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Реализация продукции, работ, услуг в отпускных ценах, тыс.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Отклонения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2023г      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 роста, %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Абсолютные +, -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Относительные, %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20232г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2021г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463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Ремонтные заводы и мастерские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430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719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463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Механизированные работы и услуги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309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299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Автотранспортные хозяйства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892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1031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1106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695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Линейно-монтажные участки по механизации животноводческих ферм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817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1204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695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Станция техобслуживания автомобилей тракторов и машинно-тракторного парка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4635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Сельскохозяйственное производство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4861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5106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11898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378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производства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711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358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>
                          <a:glow rad="228600">
                            <a:schemeClr val="accent3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93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60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Задание 7.</a:t>
            </a:r>
            <a:endParaRPr lang="ru-RU" sz="2400" dirty="0"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таблице 7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рассчитайте абсолютные, относительные отклонения,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 роста  по реализации продукции, работ, услуг за 2023 г. Сделайте выводы.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76256" y="836712"/>
            <a:ext cx="20512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7</a:t>
            </a:r>
            <a:endParaRPr kumimoji="0" lang="ru-RU" sz="3600" b="1" i="0" u="none" strike="noStrike" cap="none" normalizeH="0" baseline="0" dirty="0" smtClean="0">
              <a:ln>
                <a:noFill/>
              </a:ln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117419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продукции, работ, услуг в предприятии сельскохозяйственного назначения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857365"/>
          <a:ext cx="9144000" cy="5023544"/>
        </p:xfrm>
        <a:graphic>
          <a:graphicData uri="http://schemas.openxmlformats.org/drawingml/2006/table">
            <a:tbl>
              <a:tblPr/>
              <a:tblGrid>
                <a:gridCol w="2628692"/>
                <a:gridCol w="812005"/>
                <a:gridCol w="827603"/>
                <a:gridCol w="827603"/>
                <a:gridCol w="910181"/>
                <a:gridCol w="1045972"/>
                <a:gridCol w="1045972"/>
                <a:gridCol w="1045972"/>
              </a:tblGrid>
              <a:tr h="69520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Наименования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Реализация продукции, работ, услуг в отпускных ценах, тыс.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руб.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Отклонения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 роста, %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5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Абсолютные +, -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Относительные, %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2021г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 к 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2022г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463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Ремонтные заводы и мастерские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430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719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123,3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73,8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167,2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463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Механизированные работы и услуги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309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400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129,4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78,6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164,6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323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Автотранспортные хозяйства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892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1031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1106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124,0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115,6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107,3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695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Линейно-монтажные участки по механизации животноводческих ферм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817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1204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387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147,4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113,0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130,4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695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Станция техобслуживания автомобилей тракторов и машинно-тракторного парка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-33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31,3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114,6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4634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Сельскохозяйственное производство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4861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5106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11898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7037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244,8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233,0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3779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Прочие производства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541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711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180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133,9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101,9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131,4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  <a:tr h="357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Итого:</a:t>
                      </a:r>
                      <a:endParaRPr lang="ru-RU" sz="1600" b="1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154" marR="68154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8041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8329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16053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8012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199,6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103,6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>
                            <a:glow rad="228600">
                              <a:schemeClr val="accent3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192,7</a:t>
                      </a:r>
                    </a:p>
                  </a:txBody>
                  <a:tcPr marL="68580" marR="68580" marT="0" marB="0" anchor="ctr">
                    <a:lnL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2852"/>
            <a:ext cx="8784976" cy="6715148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1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  <a:t>Актуализация знаний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Что входит в понятие «Трудовые ресурсы»? </a:t>
            </a:r>
            <a:endParaRPr lang="ru-RU" sz="108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Дайте краткую характеристику экономически активному и занятому населению.</a:t>
            </a:r>
            <a:r>
              <a:rPr lang="ru-RU" sz="10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Что относится к особенностям использования трудовых ресурсов в сельской местности?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Как по составу подразделяются кадры сельского хозяйства?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Какие показатели эффективности использования трудовых ресурсов.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Что понимается под производительностью труда?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Назовите факторы производительности труда.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Как рассчитывается производительность труда в целом по предприятию?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Назовите основные задачи анализа трудовых ресурсов.</a:t>
            </a:r>
          </a:p>
          <a:p>
            <a:pPr>
              <a:buNone/>
            </a:pPr>
            <a:r>
              <a:rPr lang="ru-RU" sz="10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Назовите источники информации для анализа трудовых ресурсов.</a:t>
            </a:r>
          </a:p>
          <a:p>
            <a:pPr lvl="0">
              <a:buNone/>
            </a:pPr>
            <a:endParaRPr lang="ru-RU" sz="108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9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1331640" y="476672"/>
            <a:ext cx="6408712" cy="75895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АНАЛИЗА ТРУДОВЫХ РЕСУРСОВ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несколько документов 4"/>
          <p:cNvSpPr/>
          <p:nvPr/>
        </p:nvSpPr>
        <p:spPr>
          <a:xfrm>
            <a:off x="323528" y="1484784"/>
            <a:ext cx="2808312" cy="115212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ИСПОЛЬЗОВАНИЯ РАБОЧЕЙ СИЛЫ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3203848" y="1484784"/>
            <a:ext cx="3108270" cy="99161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ПРОИЗВОДИТЕЛЬНОСТИ ТРУДА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несколько документов 6"/>
          <p:cNvSpPr/>
          <p:nvPr/>
        </p:nvSpPr>
        <p:spPr>
          <a:xfrm>
            <a:off x="6516216" y="1484784"/>
            <a:ext cx="2244174" cy="923104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ОПЛАТЫ ТРУДА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9798" y="2780928"/>
            <a:ext cx="2626018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Обеспеченности предприятия трудовыми ресурсами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3835896"/>
            <a:ext cx="2592288" cy="67322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Уровня квалификации персонала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0068" y="4696511"/>
            <a:ext cx="2575748" cy="748713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и причины движения персонала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5542" y="5589240"/>
            <a:ext cx="2560274" cy="72008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Использования рабочего времени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1714" y="2740018"/>
            <a:ext cx="2708438" cy="1265045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Выполнения плана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росту производительности труда и прироста продукции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48595" y="4293096"/>
            <a:ext cx="2691557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Факторный анализ производительности труда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31714" y="5385059"/>
            <a:ext cx="2780446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Резервы роста производительности труда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12118" y="2780928"/>
            <a:ext cx="2448272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Состава и динамики фонда заработной платы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12118" y="3993878"/>
            <a:ext cx="2433231" cy="91440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Факторный анализ фонда заработной платы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12117" y="5070867"/>
            <a:ext cx="2448271" cy="1190981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Эффективности использования фонда заработной платы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35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1835696" y="548680"/>
            <a:ext cx="5832648" cy="72008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АНАЛИЗА ТРУДОВЫХ РЕСУРСОВ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921296" y="1916832"/>
            <a:ext cx="7179096" cy="100811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И ОЦЕНКА ОБЕСПЕЧЕННОСТИ ПРЕДПРИЯТИЯ И ЕГО СТРУКТУРНЫХ ПОДРАЗДЕЛЕНИЙ ТРУДОВЫМИ РЕСУРСАМИ  В ЦЕЛОМ, А ТАКЖЕ ПО КАТЕГОРИЯМ И ПРОФЕССИЯМ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921296" y="3383701"/>
            <a:ext cx="7179096" cy="79208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 И ИЗУЧЕНИЕ ПОКАЗАТЕЛЕЙ ТЕКУЧЕСТИ КАДРОВ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921296" y="4581128"/>
            <a:ext cx="7179096" cy="864096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ВЫЯВЛЕНИЕ РЕЗЕРВОВ ТУДОВЫХ РЕСУРСОВ, БОЛЕЕ ПОЛНОГО И ЭФФЕКТИВНОГО ИХ ИСПОЛЬЗОВАНИЯ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3790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142844" y="0"/>
            <a:ext cx="8858280" cy="90296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 ПРОВЕДЕНИЯ АНАЛИЗА ТРУДОВЫХ РЕСУРСОВ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1835696" y="1628800"/>
            <a:ext cx="5400600" cy="792088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ОПРЕДЕЛИТЬ ДИНАМИКУ ПОКАЗАТЕЛЕЙ ПО ТРУДУ ПО СРАВНЕНИЮ С ПЛАНОМ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1865400" y="5085184"/>
            <a:ext cx="5514912" cy="1008112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РАЗРАБОТАТЬ ОРГАНИЗАЦИОННО-ТЕХНИЧЕСКИЕ МЕРОПРИЯТИЯ ДЛЯ УЛУЧШЕНИЯ ПОКАЗАТЕЛЕЙ ПО ТРУДУ И МОБИЛИЗАЦИИ РЕЗЕРВОВ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1865400" y="2705922"/>
            <a:ext cx="5514912" cy="1080120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ДЕТАЛИЗИРОВАТЬ РЕЗУЛЬТАТЫ ИЗМЕНЕНИЯ ПО ФАКТОРАМ, И ОПРЕДЕЛИТЬ СТЕПЕНЬ ИХ ВЛИЯНИЯ НА ИЗМЕНЕНИЕ ПОКАЗАТЕЛЕЙ ПО ТРУДУ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835696" y="4024487"/>
            <a:ext cx="5544616" cy="771879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ВЫЯВИТЬ ВОЗМОЖНОСТИ УЛУЧШЕНИЯ ПОКАЗАТЕЛЕЙ ПО ТРУДУ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43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2143108" y="0"/>
            <a:ext cx="5544616" cy="114300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ИНФОРМАЦИИ ДЛЯ АНАЛИЗА ТРУДОВЫХ РЕСУРСОВ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500034" y="1357298"/>
            <a:ext cx="8358246" cy="135732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БИЗНЕС-ПЛАН; ПЛАН ПО ТРУДУ; ПЛАНОВО-НОРМАТИВНЫЕ ДОКУМЕНТЫ ПРЕДПРИЯТИЯ: БАЛАНС РАБОЧЕЙ СИЛЫ;  БАЛАНС РАБОЧЕГО ВРЕМЕНИ; ПЛАН ПО ФОНДУ ОПЛАТЫ ТРУДА; ПЛАН СНИЖЕНИЯ ТРУДОЕМКОСТИ, И Т.Д.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357158" y="2786058"/>
            <a:ext cx="8501122" cy="99956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СТАТИЧТИЧЕСКАЯ ОТЧЕТНОСТЬ «ОТЧЕТ ПО ТРУДУ»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ФОРМА № 5-АПК «ЧИСЛЕННОСТЬ И ЗАРАБОТНАЯ ПЛАТА РАБОТНИКОВ»;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428596" y="3929066"/>
            <a:ext cx="8429684" cy="1571636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О ЗАТРАТАХ НА ПРОИЗВОДСТВО И РЕАЛИЗАЦИЮ ПРОДУКЦИИ ПРЕДПРИЯТИЯ; ПЕРВИЧНАЯ УЧЕТНАЯ ДОКУМЕНТАЦИЯ ПО ТРУДУ: ДОГОВОРЫ; КОНТРАКТЫ; ПРИКАЗЫ; ЛИЧНАЯ КАРТОЧКА; ТАБЕЛЬ УЧЕТА ИСПОЛЬЗОВАНИЯ РАБОЧЕГО ВРЕМЕНИ И ДР.</a:t>
            </a:r>
          </a:p>
          <a:p>
            <a:pPr algn="ctr"/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500034" y="5715016"/>
            <a:ext cx="8358246" cy="864096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НОРМЫ, РАСЦЕНКИ И ДР.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029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ПРОИЗВОДИТЕЛЬНОСТИ ТРУДА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832"/>
          <a:stretch>
            <a:fillRect/>
          </a:stretch>
        </p:blipFill>
        <p:spPr bwMode="auto">
          <a:xfrm>
            <a:off x="2411760" y="1700808"/>
            <a:ext cx="4572000" cy="32998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130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несколько документов 1"/>
          <p:cNvSpPr/>
          <p:nvPr/>
        </p:nvSpPr>
        <p:spPr>
          <a:xfrm>
            <a:off x="1309803" y="332656"/>
            <a:ext cx="6264696" cy="864096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ФАКТОРЫ, ВЛИЯЮЩИЕ НА УРОВЕНЬ ПРОИЗВОДИТЕЛЬНОСТИ ТРУДА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971600" y="1556792"/>
            <a:ext cx="7200800" cy="82867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ТЕХНИЧЕСКАЯ ОСНАЩЕННОСТЬ И ПРИМЕНЯЕМЫЕ ТЕХНОЛОГИИ, КУЛЬТУРНО-ТЕХНИЧЕСКИЙ УРОВЕНЬ И КВАЛИФИКАЦИЯ РАБОТНИКОВ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документ 4"/>
          <p:cNvSpPr/>
          <p:nvPr/>
        </p:nvSpPr>
        <p:spPr>
          <a:xfrm>
            <a:off x="971600" y="2564904"/>
            <a:ext cx="7200801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ТРУДА И ПРОИЗВОДСТВА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971598" y="4221088"/>
            <a:ext cx="7200802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ТРУДОВОЙ ДИСЦИПЛИНЫ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971598" y="5013176"/>
            <a:ext cx="7200803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 ТРУДА И БЫТА РАБОТНИКОВ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971599" y="3429000"/>
            <a:ext cx="7200802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ТЕХНИЧЕСКОГО НОРМИРОВАНИЯ, ОПЛАТЫ ТРУДА, МАТЕРИАЛЬНОГО И МОРАЛЬНОГО СТИМУЛИРОВАНИЯ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971599" y="5805264"/>
            <a:ext cx="7200802" cy="61264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ПОСТОЯНСТВО СОСТАВА РАБОТНИКОВ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2672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несколько документов 3"/>
          <p:cNvSpPr/>
          <p:nvPr/>
        </p:nvSpPr>
        <p:spPr>
          <a:xfrm>
            <a:off x="1500166" y="260648"/>
            <a:ext cx="6643734" cy="1096650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ФАКТОРЫ, ВЛИЯЮЩИЕ НА ПРОИЗВОДИТЕЛЬНОСТЬ ТРУДА  В СЕЛЬСКОМ ХОЗЯЙСТВЕ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415024" y="1643050"/>
            <a:ext cx="3442596" cy="88643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ПРИРОДНО-КЛИМАТИЧЕСКИЕ УСЛОВИЯ</a:t>
            </a:r>
            <a:endParaRPr lang="ru-RU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документ 6"/>
          <p:cNvSpPr/>
          <p:nvPr/>
        </p:nvSpPr>
        <p:spPr>
          <a:xfrm>
            <a:off x="421786" y="2643182"/>
            <a:ext cx="3435833" cy="1500198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 </a:t>
            </a:r>
            <a:r>
              <a:rPr lang="ru-RU" b="1" dirty="0" smtClean="0">
                <a:solidFill>
                  <a:schemeClr val="tx1"/>
                </a:solidFill>
              </a:rPr>
              <a:t>РАЦИОНАЛЬНОЕ РАЗМЕЩЕНИЕ И ЭФФЕКТИВНОЕ ИСПОЛЬЗОВАНИЕ ЗЕМЕЛЬНЫХ УГОДИЙ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500034" y="4357694"/>
            <a:ext cx="3143272" cy="178595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ИНТЕНСИФИКАЦИЯ ПРОИЗВОДСТВА И СОВЕРШЕНСТВОВАНИЕ МАТЕРИАЛЬНО-ТЕХНИЧЕСКОЙ БАЗЫ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Блок-схема: документ 8"/>
          <p:cNvSpPr/>
          <p:nvPr/>
        </p:nvSpPr>
        <p:spPr>
          <a:xfrm>
            <a:off x="4572000" y="1643050"/>
            <a:ext cx="3571900" cy="100013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ВНЕДРЕНИЕ ДОСТИЖЕНИЙ НАУЧНО-ТЕХНИЧЕСКОГО ПРОГРЕССА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Блок-схема: документ 9"/>
          <p:cNvSpPr/>
          <p:nvPr/>
        </p:nvSpPr>
        <p:spPr>
          <a:xfrm>
            <a:off x="4572000" y="2928934"/>
            <a:ext cx="3577556" cy="1285884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 </a:t>
            </a:r>
            <a:r>
              <a:rPr lang="ru-RU" b="1" dirty="0" smtClean="0">
                <a:solidFill>
                  <a:schemeClr val="tx1"/>
                </a:solidFill>
              </a:rPr>
              <a:t>КОМПЛЕКСНАЯ МЕХАНИЗАЦИЯ И АВТОМАТИЗАЦИЯ ПРОИЗВОДСТВЕННЫХ ПРОЦЕССОВ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4572000" y="4429132"/>
            <a:ext cx="3571900" cy="960890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ИНТЕНСИВНОСТЬ ТРУДА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Блок-схема: документ 11"/>
          <p:cNvSpPr/>
          <p:nvPr/>
        </p:nvSpPr>
        <p:spPr>
          <a:xfrm>
            <a:off x="4572000" y="5572140"/>
            <a:ext cx="3571900" cy="826962"/>
          </a:xfrm>
          <a:prstGeom prst="flowChart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ПОВЫШЕНИЕ КВАЛИФИКАЦИИ КАДРОВ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128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85728"/>
            <a:ext cx="8712968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 ПРЕДСТАВЛЯЕТ СОБОЙ 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ИНТЕНСИВНОСТЬ ТРУДА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ГДЕ ЕЕ ИСПОЛЬЗУЮТ, ИЗ ЧЕГО СОСТОИТ,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КАК ВЛИЯЕТ НА ИЗМЕНЕНИЕ ПРОИЗВОДСТВЕННЫХ ПОКАЗАТЕЛЕЙ РАБОТЫ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ПРОЦЕССЕ ВЫПОЛНЕНИЯ ПРОИЗВОДСТВЕННЫХ ЗАДАЧ МНОГИЕ СОТРУДНИКИ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СТАЛКИВАЮТСЯ С НЕОБХОДИМОСТЬЮ ДЕЛАТЬ ЭТО УСКОРЕННЫМ ТЕМПОМ, 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ЧТОБЫ ЗА КОРОТКИЙ ПРОМЕЖУТОК ВРЕМЕНИ ПОЛУЧИТЬ ЛУЧШИЙ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РЕЗУЛЬТАТ, </a:t>
            </a:r>
          </a:p>
          <a:p>
            <a:pPr marL="0" indent="0"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СРАВНЕНИИ С РАБОТОЙ В ОБЫЧНЫХ УСЛОВИЯХ.</a:t>
            </a:r>
            <a:endPara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 descr="https://avatars.mds.yandex.net/i?id=949908f0b9fc74f391067adecdcdfa3a39c9a6d5-10608704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857628"/>
            <a:ext cx="4071966" cy="2643206"/>
          </a:xfrm>
          <a:prstGeom prst="rect">
            <a:avLst/>
          </a:prstGeom>
          <a:noFill/>
        </p:spPr>
      </p:pic>
      <p:pic>
        <p:nvPicPr>
          <p:cNvPr id="12" name="Picture 2" descr="https://dhoz.ru/wp-content/uploads/2019/06/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3857628"/>
            <a:ext cx="4214842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4258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Завершающий этап анализа трудовых ресурсов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анализ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использования заработной платы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 оплаты труда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применяемых на предприятии </a:t>
            </a:r>
          </a:p>
          <a:p>
            <a:pPr marL="0" indent="0" algn="ctr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оценка их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эффективности.</a:t>
            </a: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428868"/>
            <a:ext cx="7858180" cy="385765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5306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несколько документов 3"/>
          <p:cNvSpPr/>
          <p:nvPr/>
        </p:nvSpPr>
        <p:spPr>
          <a:xfrm>
            <a:off x="357158" y="0"/>
            <a:ext cx="8572560" cy="1571612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Сдельная форма оплаты труда – это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начисления зарплаты в зависимости от количества произведенной продукции надлежащего качества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При этом за единицу изделия устанавливается определенный размер оплаты, то есть сдельная расценка.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357158" y="1714488"/>
            <a:ext cx="8501122" cy="1214446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Сдельно-премиальная система оплаты труда. Это вариант, при котором дополнительно к оплате по сдельным расценкам устанавливается премия. Например, за выполнение плана или превышение нормы выработки.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428596" y="3071810"/>
            <a:ext cx="8501122" cy="1443010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Косвенная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сдельная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отличается от прямой сдельной тем, что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таких рабочих производится по сдельным расценкам, устанавливаемым за единицу продукции, выработанной основными рабочими-сдельщиками.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428596" y="4714884"/>
            <a:ext cx="8501122" cy="1785950"/>
          </a:xfrm>
          <a:prstGeom prst="homePlate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Аккордная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система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разновидность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 которой сотрудник получает зарплату за комплекс работ согласно личному вкладу.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Аккордная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вводится для нескольких работников. Например, сотрудники отдела или бригады работали над общим проектом. При этом сложно рассчитать зарплату каждого участника, поэтому устанавливают расценки для всей группы.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295306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7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  <a:t>тест «Трудовые ресурсы и производительность труда»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Что понимается под «трудовыми ресурсами» предприятия: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все желающие участвовать  в  трудовом процессе;</a:t>
            </a:r>
          </a:p>
          <a:p>
            <a:pPr lvl="0">
              <a:buNone/>
            </a:pPr>
            <a:endParaRPr lang="ru-RU" sz="9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работающие в основных цехах;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все те, кто участвует в трудовом процессе.</a:t>
            </a: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25000" lnSpcReduction="20000"/>
          </a:bodyPr>
          <a:lstStyle/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</a:t>
            </a: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64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Перковской</a:t>
            </a:r>
            <a:r>
              <a:rPr lang="ru-RU" sz="26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Дарьи</a:t>
            </a:r>
          </a:p>
          <a:p>
            <a:pPr algn="r"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6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lang="ru-RU" sz="16000" i="1" u="sng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6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r>
              <a:rPr lang="ru-RU" sz="16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54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/>
              <a:t>ИСПОЛЬЗУЕМАЯ ЛИТЕРАТУРА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закон от 06.12.2011 № 402-ФЗ «О бухгалтерском учете»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Положения по Бухгалтерскому учету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Богаченко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В.М Бухгалтерский учет: учебник /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В.М.Богаченко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Н.А.Кириллова. – Изд. 19-е, стер. – Ростов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/Дону: Феникс, 2015. – 510 с. – (Среднее профессиональное образование). Иванова Н.А. Ведение оперативного учета имущества, обязательств, финансовых и хозяйственных операций в сельской усадьбе: учебник для студ. учреждений сред проф. образования /  Н.А.Иванова. – 2-е изд., исп. – М. Издательский центр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Акадения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2019 – 304 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https://yandex.ru/images/search?pos=0&amp;img_url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  <a:solidFill>
            <a:schemeClr val="bg1">
              <a:lumMod val="85000"/>
            </a:schemeClr>
          </a:solidFill>
        </p:spPr>
        <p:txBody>
          <a:bodyPr>
            <a:normAutofit fontScale="32500" lnSpcReduction="20000"/>
          </a:bodyPr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</a:br>
            <a:r>
              <a:rPr lang="ru-RU" sz="7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Monotype Corsiva" pitchFamily="66" charset="0"/>
                <a:cs typeface="Times New Roman" pitchFamily="18" charset="0"/>
              </a:rPr>
              <a:t>тест «Трудовые ресурсы и производительность труда»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40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8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8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Что понимается под «трудовыми ресурсами» предприятия:</a:t>
            </a:r>
          </a:p>
          <a:p>
            <a:pPr marL="0" lv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а) </a:t>
            </a:r>
            <a:r>
              <a:rPr lang="ru-RU" sz="9000" b="1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желающие участвовать  в  трудовом процессе;</a:t>
            </a:r>
          </a:p>
          <a:p>
            <a:pPr lvl="0">
              <a:buNone/>
            </a:pPr>
            <a:endParaRPr lang="ru-RU" sz="90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работающие в основных цехах;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9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в) все те, кто участвует в трудовом процессе.</a:t>
            </a:r>
          </a:p>
          <a:p>
            <a:pPr algn="ctr">
              <a:buNone/>
            </a:pPr>
            <a:r>
              <a:rPr lang="ru-RU" sz="90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</a:p>
          <a:p>
            <a:pPr algn="ctr">
              <a:buNone/>
            </a:pPr>
            <a:r>
              <a:rPr lang="ru-RU" sz="9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		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endParaRPr lang="ru-RU" sz="5400" b="1" i="1" dirty="0" smtClean="0"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585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езентация трудовые ресурсы и оплата труд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286807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1949</TotalTime>
  <Words>5046</Words>
  <Application>Microsoft Office PowerPoint</Application>
  <PresentationFormat>Экран (4:3)</PresentationFormat>
  <Paragraphs>1612</Paragraphs>
  <Slides>72</Slides>
  <Notes>37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72</vt:i4>
      </vt:variant>
    </vt:vector>
  </HeadingPairs>
  <TitlesOfParts>
    <vt:vector size="73" baseType="lpstr">
      <vt:lpstr>Тема Office</vt:lpstr>
      <vt:lpstr>ГБПОУ СО «Ершовский агропромышленный лицей»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ИСПОЛЬЗУЕМАЯ ЛИТЕРАТУРА </vt:lpstr>
      <vt:lpstr>Слайд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5. Анализ использования трудовых ресурсов</dc:title>
  <dc:creator>User</dc:creator>
  <cp:lastModifiedBy>user</cp:lastModifiedBy>
  <cp:revision>209</cp:revision>
  <dcterms:created xsi:type="dcterms:W3CDTF">2015-07-20T09:48:07Z</dcterms:created>
  <dcterms:modified xsi:type="dcterms:W3CDTF">2024-02-12T12:20:03Z</dcterms:modified>
</cp:coreProperties>
</file>