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2" r:id="rId9"/>
    <p:sldId id="263" r:id="rId10"/>
    <p:sldId id="261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000" dirty="0" err="1" smtClean="0">
                <a:latin typeface="Comic Sans MS" panose="030F0702030302020204" pitchFamily="66" charset="0"/>
              </a:rPr>
              <a:t>Зинаи</a:t>
            </a:r>
            <a:r>
              <a:rPr lang="ru-RU" sz="6000" dirty="0" err="1" smtClean="0">
                <a:latin typeface="Calibri" panose="020F0502020204030204" pitchFamily="34" charset="0"/>
              </a:rPr>
              <a:t>́</a:t>
            </a:r>
            <a:r>
              <a:rPr lang="ru-RU" sz="6000" dirty="0" err="1" smtClean="0">
                <a:latin typeface="Comic Sans MS" panose="030F0702030302020204" pitchFamily="66" charset="0"/>
              </a:rPr>
              <a:t>да</a:t>
            </a:r>
            <a:r>
              <a:rPr lang="ru-RU" sz="6000" dirty="0" smtClean="0">
                <a:latin typeface="Comic Sans MS" panose="030F0702030302020204" pitchFamily="66" charset="0"/>
              </a:rPr>
              <a:t> </a:t>
            </a:r>
            <a:r>
              <a:rPr lang="ru-RU" sz="6000" dirty="0" err="1" smtClean="0">
                <a:latin typeface="Comic Sans MS" panose="030F0702030302020204" pitchFamily="66" charset="0"/>
              </a:rPr>
              <a:t>Серебряко</a:t>
            </a:r>
            <a:r>
              <a:rPr lang="ru-RU" sz="6000" dirty="0" err="1" smtClean="0">
                <a:latin typeface="Calibri" panose="020F0502020204030204" pitchFamily="34" charset="0"/>
              </a:rPr>
              <a:t>́</a:t>
            </a:r>
            <a:r>
              <a:rPr lang="ru-RU" sz="6000" dirty="0" err="1" smtClean="0">
                <a:latin typeface="Comic Sans MS" panose="030F0702030302020204" pitchFamily="66" charset="0"/>
              </a:rPr>
              <a:t>ва</a:t>
            </a:r>
            <a:r>
              <a:rPr lang="ru-RU" sz="6000" dirty="0" smtClean="0">
                <a:latin typeface="Comic Sans MS" panose="030F0702030302020204" pitchFamily="66" charset="0"/>
              </a:rPr>
              <a:t/>
            </a:r>
            <a:br>
              <a:rPr lang="ru-RU" sz="6000" dirty="0" smtClean="0">
                <a:latin typeface="Comic Sans MS" panose="030F0702030302020204" pitchFamily="66" charset="0"/>
              </a:rPr>
            </a:br>
            <a:r>
              <a:rPr lang="ru-RU" sz="6000" dirty="0" smtClean="0">
                <a:latin typeface="Comic Sans MS" panose="030F0702030302020204" pitchFamily="66" charset="0"/>
              </a:rPr>
              <a:t>«За обедом»</a:t>
            </a:r>
            <a:endParaRPr lang="ru-RU" sz="6000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08920"/>
            <a:ext cx="6400800" cy="7669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Сочинение по картине</a:t>
            </a:r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Викуля\Desktop\unna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5024"/>
            <a:ext cx="2829834" cy="28298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044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207" t="26231" r="37166" b="56210"/>
          <a:stretch/>
        </p:blipFill>
        <p:spPr>
          <a:xfrm>
            <a:off x="6300192" y="260648"/>
            <a:ext cx="2606010" cy="223650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06685" y="363101"/>
            <a:ext cx="4968552" cy="129614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стоит на столе?</a:t>
            </a:r>
          </a:p>
        </p:txBody>
      </p:sp>
      <p:pic>
        <p:nvPicPr>
          <p:cNvPr id="4099" name="Picture 3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2397" t="53253" r="36955" b="40992"/>
          <a:stretch/>
        </p:blipFill>
        <p:spPr bwMode="auto">
          <a:xfrm>
            <a:off x="6319738" y="5433671"/>
            <a:ext cx="2717767" cy="9783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61" t="17213" r="65592" b="65574"/>
          <a:stretch/>
        </p:blipFill>
        <p:spPr bwMode="auto">
          <a:xfrm>
            <a:off x="4644008" y="238306"/>
            <a:ext cx="1368152" cy="15457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217" t="20232" r="49130" b="59537"/>
          <a:stretch/>
        </p:blipFill>
        <p:spPr bwMode="auto">
          <a:xfrm>
            <a:off x="7707242" y="2090997"/>
            <a:ext cx="1315479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125" t="29167" r="54725" b="58765"/>
          <a:stretch/>
        </p:blipFill>
        <p:spPr bwMode="auto">
          <a:xfrm>
            <a:off x="5197126" y="2060848"/>
            <a:ext cx="1368152" cy="21352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1762" y="1155228"/>
            <a:ext cx="4747332" cy="5004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стол</a:t>
            </a:r>
          </a:p>
          <a:p>
            <a:pPr algn="just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белоснежна скатерт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spcBef>
                <a:spcPct val="20000"/>
              </a:spcBef>
            </a:pP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ница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фарфоровая кастрюля для подачи супа на стол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Ку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       т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релки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                   ст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каны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нка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лфетка              </a:t>
            </a:r>
          </a:p>
          <a:p>
            <a:pPr lvl="0" algn="just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румяные бул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чки</a:t>
            </a:r>
          </a:p>
        </p:txBody>
      </p:sp>
      <p:pic>
        <p:nvPicPr>
          <p:cNvPr id="12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357" t="34613" r="46927" b="53802"/>
          <a:stretch/>
        </p:blipFill>
        <p:spPr>
          <a:xfrm>
            <a:off x="6070237" y="3762105"/>
            <a:ext cx="1584176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3488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130425"/>
            <a:ext cx="5040560" cy="1154559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Основная часть.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16832"/>
            <a:ext cx="8640960" cy="1752600"/>
          </a:xfrm>
        </p:spPr>
        <p:txBody>
          <a:bodyPr>
            <a:normAutofit lnSpcReduction="10000"/>
          </a:bodyPr>
          <a:lstStyle/>
          <a:p>
            <a:pPr lvl="0" algn="just">
              <a:spcBef>
                <a:spcPts val="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Кухарка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разливает суп по тарелкам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Женя уже приступил к еде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 оглянулся на маму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Тата тоже внимательно смотрит на маму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которая рисует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Шурик пьёт воду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62256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130425"/>
            <a:ext cx="3600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omic Sans MS" panose="030F0702030302020204" pitchFamily="66" charset="0"/>
              </a:rPr>
              <a:t>Концовка</a:t>
            </a:r>
            <a:br>
              <a:rPr lang="ru-RU" sz="4000" dirty="0" smtClean="0">
                <a:latin typeface="Comic Sans MS" panose="030F0702030302020204" pitchFamily="66" charset="0"/>
              </a:rPr>
            </a:br>
            <a:r>
              <a:rPr lang="ru-RU" sz="4000" dirty="0" smtClean="0">
                <a:latin typeface="Comic Sans MS" panose="030F0702030302020204" pitchFamily="66" charset="0"/>
              </a:rPr>
              <a:t>(вывод)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80" y="2420888"/>
            <a:ext cx="8640960" cy="91095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Мне понравилась эта картина потому, что…..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5661248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 своё личное отношение к картине.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502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Проверь себя!</a:t>
            </a:r>
            <a:endParaRPr lang="ru-RU" sz="32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8568952" cy="59046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очинение по картине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еребряковой «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обедом»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 «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обедом» художница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инаида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еребрякова изобразила комнату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которой за столом обедают дети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spcBef>
                <a:spcPts val="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ухарка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разливает суп по тарелкам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еня уже приступил к еде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 оглянулся на маму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 тоже внимательно смотрит на маму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которая рисует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урик пьёт воду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эта картина потому,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на ней изображена семья, в которой все любят </a:t>
            </a:r>
            <a:r>
              <a:rPr lang="ru-RU" sz="28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друга.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511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836712"/>
            <a:ext cx="3912915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7472" y="260648"/>
            <a:ext cx="468052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Зинаи</a:t>
            </a:r>
            <a:r>
              <a:rPr lang="ru-RU" sz="32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́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Евге</a:t>
            </a:r>
            <a:r>
              <a:rPr lang="ru-RU" sz="32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́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ньевна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Серебряко</a:t>
            </a:r>
            <a:r>
              <a:rPr lang="ru-RU" sz="3200" dirty="0" err="1" smtClean="0">
                <a:latin typeface="Calibri" panose="020F0502020204030204" pitchFamily="34" charset="0"/>
                <a:cs typeface="Times New Roman" panose="02020603050405020304" pitchFamily="18" charset="0"/>
              </a:rPr>
              <a:t>́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известная русская художница. Она много путешествовала и жила за границей.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художницы было четверо детей: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сын Евгений (Женя), младший сын Александр (Шурик), старшая дочь Татьяна (Тата) и  младшая Екатерина.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3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80120"/>
          </a:xfrm>
        </p:spPr>
        <p:txBody>
          <a:bodyPr anchor="t"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картина была написана в 1914 году и имеет два названия: «За завтраком» и «За обедом».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обсудим, какое название ей больше подходит и почему?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05" r="9801" b="1760"/>
          <a:stretch/>
        </p:blipFill>
        <p:spPr>
          <a:xfrm>
            <a:off x="1943741" y="2132856"/>
            <a:ext cx="5256518" cy="451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9343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504056"/>
          </a:xfrm>
        </p:spPr>
        <p:txBody>
          <a:bodyPr anchor="t"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картине художница изобразила только троих своих 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248" t="25506" r="47645" b="10852"/>
          <a:stretch/>
        </p:blipFill>
        <p:spPr>
          <a:xfrm>
            <a:off x="395536" y="1168201"/>
            <a:ext cx="2045970" cy="2880361"/>
          </a:xfrm>
        </p:spPr>
      </p:pic>
      <p:sp>
        <p:nvSpPr>
          <p:cNvPr id="5" name="TextBox 4"/>
          <p:cNvSpPr txBox="1"/>
          <p:nvPr/>
        </p:nvSpPr>
        <p:spPr>
          <a:xfrm>
            <a:off x="395536" y="335699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60612" y="3997280"/>
            <a:ext cx="208820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Женя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899" t="8879" r="34179" b="71062"/>
          <a:stretch/>
        </p:blipFill>
        <p:spPr bwMode="auto">
          <a:xfrm>
            <a:off x="2804489" y="1319173"/>
            <a:ext cx="2844688" cy="19076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икуля\Desktop\IMG_034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851" t="25894" r="14961" b="21672"/>
          <a:stretch/>
        </p:blipFill>
        <p:spPr bwMode="auto">
          <a:xfrm>
            <a:off x="5980814" y="905310"/>
            <a:ext cx="2651760" cy="34061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04489" y="3193911"/>
            <a:ext cx="2844688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anose="030F0702030302020204" pitchFamily="66" charset="0"/>
              </a:rPr>
              <a:t>Шурик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0814" y="4144861"/>
            <a:ext cx="265176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anose="030F0702030302020204" pitchFamily="66" charset="0"/>
              </a:rPr>
              <a:t>Тата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612" y="4930972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дочь Зинаиды, Катя, была ещё слишком мала, чтобы сидеть за общим столом – ей не было ещё даже 1 года.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49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80120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картину внимательно.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и что на ней изображено?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403" t="9336" r="15206" b="10000"/>
          <a:stretch/>
        </p:blipFill>
        <p:spPr>
          <a:xfrm>
            <a:off x="1475656" y="1412776"/>
            <a:ext cx="6424696" cy="5278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5480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30100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2800" dirty="0" smtClean="0">
                <a:latin typeface="Comic Sans MS" panose="030F0702030302020204" pitchFamily="66" charset="0"/>
              </a:rPr>
              <a:t>Прежде, чем записывать составленные предложения, давайте вспомним, </a:t>
            </a:r>
            <a:br>
              <a:rPr lang="ru-RU" sz="2800" dirty="0" smtClean="0">
                <a:latin typeface="Comic Sans MS" panose="030F0702030302020204" pitchFamily="66" charset="0"/>
              </a:rPr>
            </a:br>
            <a:r>
              <a:rPr lang="ru-RU" sz="2800" dirty="0" smtClean="0">
                <a:latin typeface="Comic Sans MS" panose="030F0702030302020204" pitchFamily="66" charset="0"/>
              </a:rPr>
              <a:t>из каких </a:t>
            </a:r>
            <a:r>
              <a:rPr lang="ru-RU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частей</a:t>
            </a:r>
            <a:r>
              <a:rPr lang="ru-RU" sz="2800" dirty="0" smtClean="0">
                <a:latin typeface="Comic Sans MS" panose="030F0702030302020204" pitchFamily="66" charset="0"/>
              </a:rPr>
              <a:t> должен состоять </a:t>
            </a:r>
            <a:r>
              <a:rPr lang="ru-RU" sz="28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текст</a:t>
            </a:r>
            <a:r>
              <a:rPr lang="ru-RU" sz="2800" dirty="0" smtClean="0">
                <a:latin typeface="Comic Sans MS" panose="030F0702030302020204" pitchFamily="66" charset="0"/>
              </a:rPr>
              <a:t>.</a:t>
            </a:r>
            <a:br>
              <a:rPr lang="ru-RU" sz="2800" dirty="0" smtClean="0">
                <a:latin typeface="Comic Sans MS" panose="030F0702030302020204" pitchFamily="66" charset="0"/>
              </a:rPr>
            </a:b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12776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520772"/>
            <a:ext cx="8640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3768" y="1597442"/>
            <a:ext cx="4320480" cy="11541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Начало</a:t>
            </a:r>
            <a:endParaRPr lang="ru-RU" sz="4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572000" y="2751604"/>
            <a:ext cx="0" cy="6053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483768" y="3356992"/>
            <a:ext cx="4320480" cy="115416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Основная часть</a:t>
            </a:r>
            <a:endParaRPr lang="ru-RU" sz="40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3768" y="5157192"/>
            <a:ext cx="4320480" cy="1154162"/>
          </a:xfrm>
          <a:prstGeom prst="roundRect">
            <a:avLst/>
          </a:prstGeom>
          <a:solidFill>
            <a:srgbClr val="92D05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Концовка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2" y="4511154"/>
            <a:ext cx="712787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1151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2492896"/>
            <a:ext cx="2880320" cy="6480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Начало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8640960" cy="1487016"/>
          </a:xfrm>
        </p:spPr>
        <p:txBody>
          <a:bodyPr>
            <a:normAutofit fontScale="70000" lnSpcReduction="20000"/>
          </a:bodyPr>
          <a:lstStyle/>
          <a:p>
            <a:pPr lvl="0" algn="just">
              <a:spcBef>
                <a:spcPts val="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картине «За обедом» художница Зинаида Серебрякова изобразила комнату</a:t>
            </a: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которой за столом обедают дети</a:t>
            </a: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l">
              <a:spcBef>
                <a:spcPts val="0"/>
              </a:spcBef>
            </a:pPr>
            <a:endParaRPr lang="ru-RU" sz="4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267281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3744416" cy="1224136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Копилка 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</a:b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опорных 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слов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744416" cy="913780"/>
          </a:xfrm>
        </p:spPr>
        <p:txBody>
          <a:bodyPr/>
          <a:lstStyle/>
          <a:p>
            <a:pPr lvl="0" algn="ctr"/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КТО?</a:t>
            </a:r>
          </a:p>
          <a:p>
            <a:pPr lvl="0" algn="ctr"/>
            <a:endParaRPr lang="ru-RU" sz="3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2048434" cy="2877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Викуля\Desktop\IMG_03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899" t="8879" r="34179" b="71062"/>
          <a:stretch/>
        </p:blipFill>
        <p:spPr bwMode="auto">
          <a:xfrm>
            <a:off x="6732240" y="476672"/>
            <a:ext cx="1943100" cy="13030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08920"/>
            <a:ext cx="2652713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2348880"/>
            <a:ext cx="3672408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сын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еня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младший сын                          </a:t>
            </a:r>
          </a:p>
          <a:p>
            <a:pPr lvl="0"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урик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дочка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72514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Викуля\Desktop\IMG_03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9625" t="16930" r="15751" b="66141"/>
          <a:stretch/>
        </p:blipFill>
        <p:spPr bwMode="auto">
          <a:xfrm>
            <a:off x="2763334" y="4581128"/>
            <a:ext cx="3354856" cy="15361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7584" y="580526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Кухарка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09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Comic Sans MS" panose="030F0702030302020204" pitchFamily="66" charset="0"/>
              </a:rPr>
              <a:t>Копилка </a:t>
            </a:r>
            <a:br>
              <a:rPr lang="ru-RU" sz="2800" b="1" dirty="0">
                <a:solidFill>
                  <a:prstClr val="black"/>
                </a:solidFill>
                <a:latin typeface="Comic Sans MS" panose="030F0702030302020204" pitchFamily="66" charset="0"/>
              </a:rPr>
            </a:br>
            <a:r>
              <a:rPr lang="ru-RU" sz="2800" b="1" dirty="0">
                <a:solidFill>
                  <a:prstClr val="black"/>
                </a:solidFill>
                <a:latin typeface="Comic Sans MS" panose="030F0702030302020204" pitchFamily="66" charset="0"/>
              </a:rPr>
              <a:t>опорных слов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40768"/>
            <a:ext cx="6400800" cy="648072"/>
          </a:xfrm>
        </p:spPr>
        <p:txBody>
          <a:bodyPr/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ДЕЛАЮТ?</a:t>
            </a:r>
            <a:endParaRPr lang="ru-RU" sz="3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202430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                                    смотрят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ест        пьёт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глянулся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наливает суп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4644097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КАК?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786" y="5661248"/>
            <a:ext cx="19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вполоборота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2094" y="5394269"/>
            <a:ext cx="1944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0242" y="3209599"/>
            <a:ext cx="1810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повернулась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69905" y="5885138"/>
            <a:ext cx="2341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сосредоточенно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3210944"/>
            <a:ext cx="15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положила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6517" y="3618667"/>
            <a:ext cx="1425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держится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04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216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Зинаи́да Серебряко́ва «За обедом»</vt:lpstr>
      <vt:lpstr>Слайд 2</vt:lpstr>
      <vt:lpstr>Эта картина была написана в 1914 году и имеет два названия: «За завтраком» и «За обедом».  Давайте обсудим, какое название ей больше подходит и почему?  </vt:lpstr>
      <vt:lpstr>На картине художница изобразила только троих своих детей.</vt:lpstr>
      <vt:lpstr> Рассмотрите картину внимательно.  Кто и что на ней изображено?</vt:lpstr>
      <vt:lpstr>Прежде, чем записывать составленные предложения, давайте вспомним,  из каких частей должен состоять текст. </vt:lpstr>
      <vt:lpstr>Начало</vt:lpstr>
      <vt:lpstr>Копилка  опорных слов</vt:lpstr>
      <vt:lpstr>Копилка  опорных слов</vt:lpstr>
      <vt:lpstr>Слайд 10</vt:lpstr>
      <vt:lpstr>Основная часть.</vt:lpstr>
      <vt:lpstr>Концовка (вывод)</vt:lpstr>
      <vt:lpstr>Проверь себя!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Зинаида Серебрякова «За обедом»</dc:title>
  <dc:creator>Викуля</dc:creator>
  <cp:lastModifiedBy>Учитель</cp:lastModifiedBy>
  <cp:revision>53</cp:revision>
  <dcterms:created xsi:type="dcterms:W3CDTF">2019-11-18T01:00:40Z</dcterms:created>
  <dcterms:modified xsi:type="dcterms:W3CDTF">2023-11-21T12:59:47Z</dcterms:modified>
</cp:coreProperties>
</file>