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9" r:id="rId4"/>
    <p:sldId id="260" r:id="rId5"/>
    <p:sldId id="256" r:id="rId6"/>
    <p:sldId id="257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39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23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73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768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29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8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4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26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388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4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2E260-2CB9-45C8-AF09-A9425F0068D7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04D5C-A94E-4589-A794-2C312A5F8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24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2%D0%B0%D1%8F_%D1%80%D1%83%D1%81%D1%81%D0%BA%D0%B0%D1%8F_%D0%B0%D0%BD%D1%82%D0%B0%D1%80%D0%BA%D1%82%D0%B8%D1%87%D0%B5%D1%81%D0%BA%D0%B0%D1%8F_%D1%8D%D0%BA%D1%81%D0%BF%D0%B5%D0%B4%D0%B8%D1%86%D0%B8%D1%8F" TargetMode="External"/><Relationship Id="rId2" Type="http://schemas.openxmlformats.org/officeDocument/2006/relationships/hyperlink" Target="https://ru.wikipedia.org/wiki/%D0%91%D0%B5%D0%BB%D0%BB%D0%B8%D0%BD%D1%81%D0%B3%D0%B0%D1%83%D0%B7%D0%B5%D0%BD,_%D0%A4%D0%B0%D0%B4%D0%B4%D0%B5%D0%B9_%D0%A4%D0%B0%D0%B4%D0%B4%D0%B5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hyperlink" Target="https://ru.wikipedia.org/wiki/%D0%90%D0%BD%D1%82%D0%B0%D1%80%D0%BA%D1%82%D0%B8%D0%B4%D0%B0" TargetMode="External"/><Relationship Id="rId4" Type="http://schemas.openxmlformats.org/officeDocument/2006/relationships/hyperlink" Target="https://ru.wikipedia.org/wiki/%D0%A8%D0%B5%D0%BB%D1%8C%D1%84%D0%BE%D0%B2%D1%8B%D0%B9_%D0%BB%D0%B5%D0%B4%D0%BD%D0%B8%D0%B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lektroznatok.ru/wp-content/uploads/2017/09/ippolit-vladimirovich-romanov-2.jpg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E%D1%82%D0%BE%D0%B3%D1%80%D0%B0%D1%84%D0%B8%D1%8F" TargetMode="External"/><Relationship Id="rId7" Type="http://schemas.openxmlformats.org/officeDocument/2006/relationships/image" Target="../media/image10.jpg"/><Relationship Id="rId2" Type="http://schemas.openxmlformats.org/officeDocument/2006/relationships/hyperlink" Target="https://ru.wikipedia.org/wiki/%D0%9C%D0%B5%D0%BD%D0%B4%D0%B5%D0%BB%D0%B5%D0%B5%D0%B2,_%D0%94%D0%BC%D0%B8%D1%82%D1%80%D0%B8%D0%B9_%D0%98%D0%B2%D0%B0%D0%BD%D0%BE%D0%B2%D0%B8%D1%8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B%D1%83%D0%B6%D1%81%D0%BA%D0%B8%D0%B9_%D1%83%D0%B5%D0%B7%D0%B4" TargetMode="External"/><Relationship Id="rId5" Type="http://schemas.openxmlformats.org/officeDocument/2006/relationships/hyperlink" Target="https://ru.wikipedia.org/wiki/%D0%94%D0%B0%D0%B3%D0%B5%D1%81%D1%82%D0%B0%D0%BD" TargetMode="External"/><Relationship Id="rId4" Type="http://schemas.openxmlformats.org/officeDocument/2006/relationships/hyperlink" Target="https://ru.wikipedia.org/wiki/%D0%9A%D0%B8%D0%BD%D0%B5%D0%BC%D0%B0%D1%82%D0%BE%D0%B3%D1%80%D0%B0%D1%8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1%80%D0%B8%D1%88%D0%B8%D0%BD,_%D0%91%D0%BE%D1%80%D0%B8%D1%81_%D0%9D%D0%B8%D0%BA%D0%BE%D0%BB%D0%B0%D0%B5%D0%B2%D0%B8%D1%87#cite_note-3" TargetMode="External"/><Relationship Id="rId3" Type="http://schemas.openxmlformats.org/officeDocument/2006/relationships/hyperlink" Target="https://ru.wikipedia.org/wiki/22_%D1%81%D0%B5%D0%BD%D1%82%D1%8F%D0%B1%D1%80%D1%8F" TargetMode="External"/><Relationship Id="rId7" Type="http://schemas.openxmlformats.org/officeDocument/2006/relationships/hyperlink" Target="https://ru.wikipedia.org/wiki/%D0%93%D1%80%D0%B8%D1%88%D0%B8%D0%BD,_%D0%91%D0%BE%D1%80%D0%B8%D1%81_%D0%9D%D0%B8%D0%BA%D0%BE%D0%BB%D0%B0%D0%B5%D0%B2%D0%B8%D1%87#cite_note-2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2015" TargetMode="External"/><Relationship Id="rId5" Type="http://schemas.openxmlformats.org/officeDocument/2006/relationships/hyperlink" Target="https://ru.wikipedia.org/wiki/19_%D0%BD%D0%BE%D1%8F%D0%B1%D1%80%D1%8F" TargetMode="External"/><Relationship Id="rId10" Type="http://schemas.openxmlformats.org/officeDocument/2006/relationships/hyperlink" Target="https://ru.wikipedia.org/wiki/%D0%93%D1%80%D0%B8%D1%88%D0%B8%D0%BD,_%D0%91%D0%BE%D1%80%D0%B8%D1%81_%D0%9D%D0%B8%D0%BA%D0%BE%D0%BB%D0%B0%D0%B5%D0%B2%D0%B8%D1%87#cite_note-4" TargetMode="External"/><Relationship Id="rId4" Type="http://schemas.openxmlformats.org/officeDocument/2006/relationships/hyperlink" Target="https://ru.wikipedia.org/wiki/1924" TargetMode="External"/><Relationship Id="rId9" Type="http://schemas.openxmlformats.org/officeDocument/2006/relationships/hyperlink" Target="https://ru.wikipedia.org/wiki/%D0%A2%D0%B5%D1%85%D0%BD%D0%B8%D0%BA%D0%B0_%D0%BC%D0%BE%D0%BB%D0%BE%D0%B4%D1%91%D0%B6%D0%B8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91" y="1715024"/>
            <a:ext cx="7634725" cy="4456386"/>
          </a:xfrm>
        </p:spPr>
      </p:pic>
      <p:sp>
        <p:nvSpPr>
          <p:cNvPr id="2" name="Прямоугольник 1"/>
          <p:cNvSpPr/>
          <p:nvPr/>
        </p:nvSpPr>
        <p:spPr>
          <a:xfrm>
            <a:off x="1575105" y="234646"/>
            <a:ext cx="9083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Разговор о важном (3-4 класс)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44606" y="5125686"/>
            <a:ext cx="31858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Учитель начальных классов</a:t>
            </a:r>
          </a:p>
          <a:p>
            <a:r>
              <a:rPr lang="ru-RU" sz="2000" dirty="0" err="1" smtClean="0"/>
              <a:t>Юркова</a:t>
            </a:r>
            <a:r>
              <a:rPr lang="ru-RU" sz="2000" dirty="0" smtClean="0"/>
              <a:t> </a:t>
            </a:r>
            <a:r>
              <a:rPr lang="ru-RU" sz="2000" dirty="0"/>
              <a:t>О</a:t>
            </a:r>
            <a:r>
              <a:rPr lang="ru-RU" sz="2000" dirty="0" smtClean="0"/>
              <a:t>ксана Олеговна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6085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421" y="1095705"/>
            <a:ext cx="49608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Леони́д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Ле́о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Анто́нович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Боке́рия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род. 22 декабря 1939, Очамчира — советский и российский врач-кардиохирург, изобретатель, организатор медицинской науки, профессор.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одним из основоположников хирургического лечения нарушений ритма сердца — новейшего направления клинической медицины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Заслугой Л. А.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Бокерии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выполнение первых в СССР операций полностью имплантируемых искусственных желудочков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Провел около 2000 операций на открытом сердце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696" y="1223360"/>
            <a:ext cx="5050659" cy="427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27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5" y="259612"/>
            <a:ext cx="5801738" cy="5801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020" y="178676"/>
            <a:ext cx="5749159" cy="615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0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09" y="73573"/>
            <a:ext cx="6242304" cy="349910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062" y="73573"/>
            <a:ext cx="6242304" cy="349910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993" y="3358896"/>
            <a:ext cx="6242304" cy="349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622" y="1208690"/>
            <a:ext cx="4382812" cy="3057033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Михаил Лазарев</a:t>
            </a:r>
            <a:br>
              <a:rPr lang="ru-RU" sz="3200" dirty="0" smtClean="0"/>
            </a:br>
            <a:r>
              <a:rPr lang="ru-RU" sz="3200" dirty="0" smtClean="0"/>
              <a:t>Совместно </a:t>
            </a:r>
            <a:r>
              <a:rPr lang="ru-RU" sz="3200" dirty="0"/>
              <a:t>с </a:t>
            </a:r>
            <a:r>
              <a:rPr lang="ru-RU" sz="3200" dirty="0" err="1">
                <a:hlinkClick r:id="rId2" tooltip="Беллинсгаузен, Фаддей Фаддеевич"/>
              </a:rPr>
              <a:t>Фаддеем</a:t>
            </a:r>
            <a:r>
              <a:rPr lang="ru-RU" sz="3200" dirty="0">
                <a:hlinkClick r:id="rId2" tooltip="Беллинсгаузен, Фаддей Фаддеевич"/>
              </a:rPr>
              <a:t> Беллинсгаузеном</a:t>
            </a:r>
            <a:r>
              <a:rPr lang="ru-RU" sz="3200" dirty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командовал</a:t>
            </a:r>
            <a:r>
              <a:rPr lang="ru-RU" sz="3200" dirty="0"/>
              <a:t> </a:t>
            </a:r>
            <a:r>
              <a:rPr lang="ru-RU" sz="3200" dirty="0">
                <a:hlinkClick r:id="rId3" tooltip="Первая русская антарктическая экспедиция"/>
              </a:rPr>
              <a:t>Первой русской антарктической </a:t>
            </a:r>
            <a:r>
              <a:rPr lang="ru-RU" sz="3200" dirty="0" smtClean="0">
                <a:hlinkClick r:id="rId3" tooltip="Первая русская антарктическая экспедиция"/>
              </a:rPr>
              <a:t>экспедицией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 1819—1821 годов, которая впервые в истории человечества подошла к </a:t>
            </a:r>
            <a:r>
              <a:rPr lang="ru-RU" sz="3200" dirty="0">
                <a:hlinkClick r:id="rId4" tooltip="Шельфовый ледник"/>
              </a:rPr>
              <a:t>шельфовым ледникам</a:t>
            </a:r>
            <a:r>
              <a:rPr lang="ru-RU" sz="3200" dirty="0"/>
              <a:t> </a:t>
            </a:r>
            <a:r>
              <a:rPr lang="ru-RU" sz="3200" dirty="0">
                <a:hlinkClick r:id="rId5" tooltip="Антарктида"/>
              </a:rPr>
              <a:t>Антарктиды</a:t>
            </a:r>
            <a:r>
              <a:rPr lang="ru-RU" sz="3200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530" y="136305"/>
            <a:ext cx="4740166" cy="653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4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пполит Владимирович Романов на электромобиле с открытым пассажирским салоном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74" y="813324"/>
            <a:ext cx="6096000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10703" y="1065573"/>
            <a:ext cx="49293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0" i="0" dirty="0" smtClean="0">
                <a:solidFill>
                  <a:srgbClr val="1F1E1E"/>
                </a:solidFill>
                <a:effectLst/>
                <a:latin typeface="Roboto"/>
              </a:rPr>
              <a:t>Электромобиль Романова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PT Serif"/>
              </a:rPr>
              <a:t>В 1889 году Ипполит Владимирович принес свои чертежи известному в то время предпринимателю Петру Фрезе, имя которого ассоциируется с созданием первого российского автомобиля. На них было отражено устройство электрического кэба. Фрезе заинтересовался проектом Романова и вскоре на его фабрике были собраны два прототипа. Первый можно назвать копией классического английского кэба, водитель которого находился сзади над пассажирским салоном. На свое место он поднимался по двухступенчатой лестнице.</a:t>
            </a:r>
            <a:endParaRPr lang="ru-RU" b="0" i="0" dirty="0">
              <a:solidFill>
                <a:srgbClr val="000000"/>
              </a:solidFill>
              <a:effectLst/>
              <a:latin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354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оманов на электромобиле с закрытым пассажирским салон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5" y="672663"/>
            <a:ext cx="6245225" cy="510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74069" y="515008"/>
            <a:ext cx="465608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PT Serif"/>
              </a:rPr>
              <a:t>В движение автомобили приводились оригинальными электромоторами, сконструированными Романовым. Вместе с аккумулятором они располагались позади пассажирского салона и с помощью цепной передачи вращали передние колеса. Для безопасного передвижения в темное время суток были предусмотрены специальные фары-фонари.</a:t>
            </a:r>
          </a:p>
          <a:p>
            <a:pPr fontAlgn="base"/>
            <a:r>
              <a:rPr lang="ru-RU" b="0" i="0" dirty="0" smtClean="0">
                <a:solidFill>
                  <a:srgbClr val="000000"/>
                </a:solidFill>
                <a:effectLst/>
                <a:latin typeface="PT Serif"/>
              </a:rPr>
              <a:t>Колесная база первого прототипа составляла 1170 мм, длина кузова 2120 мм, а ширина и высота соответственно 1360 мм и 2200 мм. Второй получился несколько крупнее (только длина более трех метров), зато он оказался на 40 см ниже. Двухместный автомобиль Романова был доступен в двух вариантах – с козырьком над ездоками и с полностью закрытым салоном.</a:t>
            </a:r>
            <a:endParaRPr lang="ru-RU" b="0" i="0" dirty="0">
              <a:solidFill>
                <a:srgbClr val="000000"/>
              </a:solidFill>
              <a:effectLst/>
              <a:latin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060762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033" y="1083439"/>
            <a:ext cx="447518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усский фотограф, химик (ученик </a:t>
            </a:r>
            <a:r>
              <a:rPr lang="ru-RU" sz="24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Менделеев, Дмитрий Иванович"/>
              </a:rPr>
              <a:t>Д. И. Менделеева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изобретатель, издатель, педагог и общественный деятель. Внёс значительный вклад в развитие </a:t>
            </a:r>
            <a:r>
              <a:rPr lang="ru-RU" sz="24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Фотография"/>
              </a:rPr>
              <a:t>фотографии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400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Кинематограф"/>
              </a:rPr>
              <a:t>кинематографии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начала цветных съёмок Прокудиным-Горским в Российской империи до сих пор не установлена. В 1904 году Прокудин-Горский снимал цветные фотографии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Дагестан"/>
              </a:rPr>
              <a:t>Дагестана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(апрель), Черноморского побережья (июнь) и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 tooltip="Лужский уезд"/>
              </a:rPr>
              <a:t>Лужского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Лужский уезд"/>
              </a:rPr>
              <a:t> уезда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Санкт-Петербургской губернии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610" y="731521"/>
            <a:ext cx="6879364" cy="546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28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57" y="589894"/>
            <a:ext cx="4830183" cy="54853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9196" y="589894"/>
            <a:ext cx="595615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b="1" i="0" dirty="0" err="1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Бори́с</a:t>
            </a:r>
            <a:r>
              <a:rPr lang="ru-RU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Никола́евич</a:t>
            </a:r>
            <a:r>
              <a:rPr lang="ru-RU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0" dirty="0" err="1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Гри́шин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22 сентября"/>
              </a:rPr>
              <a:t>               22 сентября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 tooltip="1924"/>
              </a:rPr>
              <a:t>1924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 </a:t>
            </a:r>
            <a:r>
              <a:rPr lang="ru-RU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5" tooltip="19 ноября"/>
              </a:rPr>
              <a:t>19 ноября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0" i="0" u="none" strike="noStrike" dirty="0" smtClean="0">
                <a:solidFill>
                  <a:srgbClr val="0645A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6" tooltip="2015"/>
              </a:rPr>
              <a:t>2015</a:t>
            </a:r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советский изобретатель, педагог.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1966 году для своей матери Марии Васильевны, которая серьёзно болела и нуждалась в постоянном уходе, создал уникального по тем временам человекоподобного робота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Арсика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способного выполнять многие домашние дела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[2]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Робот был способен передвигаться и ухаживать за человеком, мог ответить на телефонный звонок, поговорить и записать разговор. При необходимости, робот самостоятельно вызывал по телефону нужную службу на помощь. Робот включал и выключал свет и бытовую технику, регулировал температуру в помещении.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был создан из листового алюминия и весил около 100 килограммов, для его функционирования использовались 13 электродвигателей. Робот имеет встроенные телефон и два магнитофона.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[3]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конкурсе журнала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Техника молодёжи"/>
              </a:rPr>
              <a:t>Техника молодёжи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робот Гришина был признан самым сложным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[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475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035" y="557047"/>
            <a:ext cx="3903935" cy="58267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14400" y="86204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Серге́й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Па́влович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Королёв 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(30 декабря 1906   — 14 января 1966)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советский учёный, конструктор ракетно-космических систем, председатель Совета главных конструкторов СССР (1946—1966), академик АН СССР (1958).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основных создателей советской ракетно-космической техники, обеспечившей стратегический паритет и сделавшей СССР передовой ракетно-космической державой, и одна из ключевых фигур в освоении человеком космоса, один из основателей практической космонавтики. В официальных документах СССР его называли просто «Главный конструктор». Под его руководством был организован и осуществлён запуск первого искусственного спутника Земли и первого космонавта Юрия Гагарина.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65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243</Words>
  <Application>Microsoft Office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PT Serif</vt:lpstr>
      <vt:lpstr>Roboto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Михаил Лазарев Совместно с Фаддеем Беллинсгаузеном  командовал Первой русской антарктической экспедицией  1819—1821 годов, которая впервые в истории человечества подошла к шельфовым ледникам Антарктиды.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Y007</dc:creator>
  <cp:lastModifiedBy>Y007</cp:lastModifiedBy>
  <cp:revision>6</cp:revision>
  <cp:lastPrinted>2024-02-11T14:05:47Z</cp:lastPrinted>
  <dcterms:created xsi:type="dcterms:W3CDTF">2024-02-11T13:39:03Z</dcterms:created>
  <dcterms:modified xsi:type="dcterms:W3CDTF">2024-02-12T12:28:43Z</dcterms:modified>
</cp:coreProperties>
</file>