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80" r:id="rId5"/>
    <p:sldId id="281" r:id="rId6"/>
    <p:sldId id="282" r:id="rId7"/>
    <p:sldId id="283" r:id="rId8"/>
    <p:sldId id="286" r:id="rId9"/>
    <p:sldId id="256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27E853-DC84-49F9-90A3-EE6972665029}" type="datetimeFigureOut">
              <a:rPr lang="ru-RU" smtClean="0"/>
              <a:pPr/>
              <a:t>29.01.2024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D11FD-2693-43EC-AE12-773791A56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3390-EB43-45EE-8F57-BE4AD01613E8}" type="datetimeFigureOut">
              <a:rPr lang="en-US" smtClean="0"/>
              <a:pPr/>
              <a:t>1/29/2024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1571612"/>
            <a:ext cx="8001056" cy="1500198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1588" marR="0" lvl="0" indent="-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pitchFamily="34" charset="0"/>
              </a:rPr>
              <a:t>«Время – величайшая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pitchFamily="34" charset="0"/>
              </a:rPr>
              <a:t> ценность, которую нельзя тратить на пустяки.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pitchFamily="34" charset="0"/>
              </a:rPr>
              <a:t>»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922114"/>
          </a:xfrm>
          <a:effectLst/>
        </p:spPr>
        <p:txBody>
          <a:bodyPr>
            <a:noAutofit/>
          </a:bodyPr>
          <a:lstStyle/>
          <a:p>
            <a:r>
              <a:rPr lang="ru-RU" sz="3000" b="1" dirty="0" smtClean="0">
                <a:effectLst>
                  <a:reflection blurRad="6350" stA="55000" endA="300" endPos="45500" dir="5400000" sy="-100000" algn="bl" rotWithShape="0"/>
                </a:effectLst>
              </a:rPr>
              <a:t>Значимость (ценность) Интернет-уроков для школьников:</a:t>
            </a:r>
            <a:r>
              <a:rPr lang="ru-RU" sz="3000" b="1" dirty="0" smtClean="0"/>
              <a:t/>
            </a:r>
            <a:br>
              <a:rPr lang="ru-RU" sz="3000" b="1" dirty="0" smtClean="0"/>
            </a:br>
            <a:endParaRPr lang="ru-RU" sz="3000" b="1" dirty="0"/>
          </a:p>
        </p:txBody>
      </p:sp>
      <p:pic>
        <p:nvPicPr>
          <p:cNvPr id="5" name="Рисунок 4" descr="original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3053992"/>
            <a:ext cx="2005750" cy="3804008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611560" y="1052736"/>
            <a:ext cx="4464496" cy="1728192"/>
            <a:chOff x="611560" y="1052736"/>
            <a:chExt cx="4248472" cy="1728192"/>
          </a:xfrm>
        </p:grpSpPr>
        <p:sp>
          <p:nvSpPr>
            <p:cNvPr id="6" name="Выноска-облако 5"/>
            <p:cNvSpPr/>
            <p:nvPr/>
          </p:nvSpPr>
          <p:spPr>
            <a:xfrm>
              <a:off x="611560" y="1052736"/>
              <a:ext cx="4248472" cy="1728192"/>
            </a:xfrm>
            <a:prstGeom prst="cloudCallout">
              <a:avLst>
                <a:gd name="adj1" fmla="val 2248"/>
                <a:gd name="adj2" fmla="val 80977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54179" y="1412776"/>
              <a:ext cx="324036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b="1" dirty="0" smtClean="0">
                  <a:latin typeface="+mj-lt"/>
                  <a:cs typeface="Arial" pitchFamily="34" charset="0"/>
                </a:rPr>
                <a:t>Обучение и работа в классе в командах. Сотрудничество помогает в решении проблем</a:t>
              </a:r>
              <a:endParaRPr lang="ru-RU" b="1" dirty="0" smtClean="0">
                <a:latin typeface="+mj-lt"/>
              </a:endParaRPr>
            </a:p>
            <a:p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436096" y="980728"/>
            <a:ext cx="3168352" cy="1584176"/>
            <a:chOff x="5148064" y="908720"/>
            <a:chExt cx="3168352" cy="1584176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5148064" y="908720"/>
              <a:ext cx="3168352" cy="1584176"/>
            </a:xfrm>
            <a:prstGeom prst="cloudCallout">
              <a:avLst>
                <a:gd name="adj1" fmla="val -109595"/>
                <a:gd name="adj2" fmla="val 101315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08104" y="1340768"/>
              <a:ext cx="22322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b="1" dirty="0" smtClean="0">
                  <a:latin typeface="+mj-lt"/>
                  <a:cs typeface="Arial" pitchFamily="34" charset="0"/>
                </a:rPr>
                <a:t>Работа в школьных группах вне класса</a:t>
              </a:r>
              <a:endParaRPr lang="ru-RU" b="1" dirty="0" smtClean="0">
                <a:latin typeface="+mj-lt"/>
              </a:endParaRPr>
            </a:p>
            <a:p>
              <a:endParaRPr lang="ru-RU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4139952" y="2708920"/>
            <a:ext cx="5004048" cy="2232248"/>
            <a:chOff x="4139952" y="2708920"/>
            <a:chExt cx="5004048" cy="2232248"/>
          </a:xfrm>
        </p:grpSpPr>
        <p:sp>
          <p:nvSpPr>
            <p:cNvPr id="12" name="Выноска-облако 11"/>
            <p:cNvSpPr/>
            <p:nvPr/>
          </p:nvSpPr>
          <p:spPr>
            <a:xfrm>
              <a:off x="4139952" y="2708920"/>
              <a:ext cx="5004048" cy="2232248"/>
            </a:xfrm>
            <a:prstGeom prst="cloudCallout">
              <a:avLst>
                <a:gd name="adj1" fmla="val -64993"/>
                <a:gd name="adj2" fmla="val -1221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88024" y="2970818"/>
              <a:ext cx="363589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b="1" dirty="0" smtClean="0">
                  <a:cs typeface="Arial" pitchFamily="34" charset="0"/>
                </a:rPr>
                <a:t>Формирование мыслительных навыков высшего уровня (предполагаемый анализ информации и создание собственного интеллектуального продукта)</a:t>
              </a:r>
              <a:endParaRPr lang="ru-RU" b="1" dirty="0" smtClean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3851920" y="5085184"/>
            <a:ext cx="3672408" cy="1340768"/>
            <a:chOff x="4211960" y="5373216"/>
            <a:chExt cx="3672408" cy="1340768"/>
          </a:xfrm>
        </p:grpSpPr>
        <p:sp>
          <p:nvSpPr>
            <p:cNvPr id="15" name="Выноска-облако 14"/>
            <p:cNvSpPr/>
            <p:nvPr/>
          </p:nvSpPr>
          <p:spPr>
            <a:xfrm>
              <a:off x="4211960" y="5373216"/>
              <a:ext cx="3672408" cy="1340768"/>
            </a:xfrm>
            <a:prstGeom prst="cloudCallout">
              <a:avLst>
                <a:gd name="adj1" fmla="val -61986"/>
                <a:gd name="adj2" fmla="val -107999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56708" y="5542632"/>
              <a:ext cx="26642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b="1" dirty="0" smtClean="0">
                  <a:cs typeface="Arial" pitchFamily="34" charset="0"/>
                </a:rPr>
                <a:t>Возрастание информационной грамотности учащихся</a:t>
              </a:r>
              <a:endParaRPr lang="ru-RU" b="1" dirty="0" smtClean="0"/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трелка вниз 16"/>
          <p:cNvSpPr/>
          <p:nvPr/>
        </p:nvSpPr>
        <p:spPr>
          <a:xfrm rot="18893339">
            <a:off x="6199587" y="1644248"/>
            <a:ext cx="345782" cy="1309905"/>
          </a:xfrm>
          <a:prstGeom prst="downArrow">
            <a:avLst>
              <a:gd name="adj1" fmla="val 50000"/>
              <a:gd name="adj2" fmla="val 511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429124" y="2071678"/>
            <a:ext cx="345782" cy="1857388"/>
          </a:xfrm>
          <a:prstGeom prst="downArrow">
            <a:avLst>
              <a:gd name="adj1" fmla="val 50000"/>
              <a:gd name="adj2" fmla="val 511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844167">
            <a:off x="2712242" y="1721449"/>
            <a:ext cx="345782" cy="1309905"/>
          </a:xfrm>
          <a:prstGeom prst="downArrow">
            <a:avLst>
              <a:gd name="adj1" fmla="val 50000"/>
              <a:gd name="adj2" fmla="val 511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2"/>
          <p:cNvSpPr txBox="1">
            <a:spLocks/>
          </p:cNvSpPr>
          <p:nvPr/>
        </p:nvSpPr>
        <p:spPr>
          <a:xfrm>
            <a:off x="1500166" y="214290"/>
            <a:ext cx="6072230" cy="714380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1588" marR="0" lvl="0" indent="-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pitchFamily="34" charset="0"/>
              </a:rPr>
              <a:t>Проблемная ситуация: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71670" y="1142984"/>
            <a:ext cx="4952592" cy="948074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Разработка вариантов проекта</a:t>
            </a:r>
            <a:endParaRPr lang="ru-RU" sz="23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2928934"/>
            <a:ext cx="2786082" cy="7858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Придумать самим</a:t>
            </a:r>
            <a:endParaRPr lang="ru-RU" sz="2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00694" y="2857496"/>
            <a:ext cx="2786082" cy="78581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Спросить мнение других</a:t>
            </a:r>
            <a:endParaRPr lang="ru-RU" sz="2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86050" y="4071942"/>
            <a:ext cx="3786214" cy="100013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Получить информационную поддержку из разных источников</a:t>
            </a:r>
            <a:endParaRPr lang="ru-RU" sz="2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5" grpId="0" animBg="1"/>
      <p:bldP spid="3" grpId="0" animBg="1"/>
      <p:bldP spid="11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285720" y="1571612"/>
            <a:ext cx="8501122" cy="2000264"/>
          </a:xfrm>
          <a:prstGeom prst="rect">
            <a:avLst/>
          </a:prstGeom>
          <a:noFill/>
        </p:spPr>
        <p:txBody>
          <a:bodyPr>
            <a:noAutofit/>
          </a:bodyPr>
          <a:lstStyle/>
          <a:p>
            <a:pPr marL="1588" marR="0" lvl="0" indent="-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pitchFamily="34" charset="0"/>
              </a:rPr>
              <a:t>«Уважение к минувшему – вот черта, отличающая образованность от дикости»</a:t>
            </a:r>
          </a:p>
          <a:p>
            <a:pPr marL="1588" marR="0" lvl="0" indent="-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CC339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Arial" pitchFamily="34" charset="0"/>
            </a:endParaRPr>
          </a:p>
          <a:p>
            <a:pPr marL="1588" marR="0" lvl="0" indent="-1588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000" b="1" dirty="0" smtClean="0"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cs typeface="Arial" pitchFamily="34" charset="0"/>
              </a:rPr>
              <a:t>А.С. Пушкин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00034" y="142852"/>
            <a:ext cx="8001056" cy="1143008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1588" marR="0" lvl="0" indent="-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n-lt"/>
                <a:ea typeface="+mn-ea"/>
                <a:cs typeface="Arial" pitchFamily="34" charset="0"/>
              </a:rPr>
              <a:t>Источники научной информации</a:t>
            </a:r>
            <a:endParaRPr kumimoji="0" lang="ru-RU" sz="3000" b="1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pic>
        <p:nvPicPr>
          <p:cNvPr id="3" name="Рисунок 2" descr="схема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620688"/>
            <a:ext cx="6572296" cy="4938018"/>
          </a:xfrm>
          <a:prstGeom prst="rect">
            <a:avLst/>
          </a:prstGeom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6572264" y="1047036"/>
            <a:ext cx="1785950" cy="5960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4445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Схема 1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85720" y="428604"/>
            <a:ext cx="8501122" cy="2714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«Источники информации для выполнения проекта»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C339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7040" y="285728"/>
            <a:ext cx="7033984" cy="235745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Использование </a:t>
            </a:r>
            <a:br>
              <a:rPr lang="ru-RU" b="1" dirty="0" smtClean="0"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b="1" dirty="0" smtClean="0"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Интернет-ресурсов </a:t>
            </a:r>
            <a:br>
              <a:rPr lang="ru-RU" b="1" dirty="0" smtClean="0"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b="1" dirty="0" smtClean="0">
                <a:solidFill>
                  <a:srgbClr val="CC3399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 учебных целях</a:t>
            </a:r>
            <a:endParaRPr lang="en-US" b="1" dirty="0">
              <a:solidFill>
                <a:srgbClr val="CC3399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3108" y="3429000"/>
            <a:ext cx="4786346" cy="2214578"/>
          </a:xfrm>
          <a:noFill/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C3399"/>
                </a:solidFill>
              </a:rPr>
              <a:t>О сколько нам открытий чудных</a:t>
            </a:r>
          </a:p>
          <a:p>
            <a:r>
              <a:rPr lang="ru-RU" sz="2400" dirty="0" smtClean="0">
                <a:solidFill>
                  <a:srgbClr val="CC3399"/>
                </a:solidFill>
              </a:rPr>
              <a:t>Готовит просвещенья дух</a:t>
            </a:r>
          </a:p>
          <a:p>
            <a:r>
              <a:rPr lang="ru-RU" sz="2400" dirty="0" smtClean="0">
                <a:solidFill>
                  <a:srgbClr val="CC3399"/>
                </a:solidFill>
              </a:rPr>
              <a:t>И опыт, сын ошибок трудных,</a:t>
            </a:r>
          </a:p>
          <a:p>
            <a:r>
              <a:rPr lang="ru-RU" sz="2400" dirty="0" smtClean="0">
                <a:solidFill>
                  <a:srgbClr val="CC3399"/>
                </a:solidFill>
              </a:rPr>
              <a:t>И гений, парадоксов друг,</a:t>
            </a:r>
          </a:p>
          <a:p>
            <a:r>
              <a:rPr lang="ru-RU" sz="2400" dirty="0" smtClean="0">
                <a:solidFill>
                  <a:srgbClr val="CC3399"/>
                </a:solidFill>
              </a:rPr>
              <a:t>И случай, бог изобретатель.</a:t>
            </a:r>
          </a:p>
          <a:p>
            <a:pPr algn="r"/>
            <a:r>
              <a:rPr lang="ru-RU" sz="2400" dirty="0" smtClean="0">
                <a:solidFill>
                  <a:srgbClr val="CC3399"/>
                </a:solidFill>
              </a:rPr>
              <a:t>А.С. Пушкин</a:t>
            </a:r>
            <a:endParaRPr lang="en-US" sz="2400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12968" cy="78296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effectLst>
                  <a:reflection blurRad="6350" stA="55000" endA="300" endPos="45500" dir="5400000" sy="-100000" algn="bl" rotWithShape="0"/>
                </a:effectLst>
              </a:rPr>
              <a:t>Плюсы использования Интернет-ресурсов в школе</a:t>
            </a:r>
            <a:endParaRPr lang="ru-RU" sz="3000" b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980728"/>
            <a:ext cx="5904656" cy="648072"/>
          </a:xfrm>
          <a:prstGeom prst="round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pc="6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ИНТЕРНЕТ</a:t>
            </a:r>
            <a:endParaRPr lang="ru-RU" sz="3200" b="1" spc="6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511660" y="1952836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835696" y="2276872"/>
            <a:ext cx="5400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511660" y="2600908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511660" y="3248980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1511660" y="3897052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1511660" y="4545124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511660" y="5193196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835696" y="3573016"/>
            <a:ext cx="5400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835696" y="4869160"/>
            <a:ext cx="5400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835696" y="4221088"/>
            <a:ext cx="5400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835696" y="2924944"/>
            <a:ext cx="5400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835696" y="5517232"/>
            <a:ext cx="5400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57356" y="184522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 ко всем ресурсам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35696" y="248816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Доступ к исследованию ресурсов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35696" y="314096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Регулярный характер содействия обучению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835696" y="3573016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общения и интеллектуального обмена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835696" y="4221088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существующим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мировым опытом и навыками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835696" y="486916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— как забавное, увлекательное обучение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(игровой элемент)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36104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effectLst>
                  <a:reflection blurRad="6350" stA="55000" endA="300" endPos="45500" dir="5400000" sy="-100000" algn="bl" rotWithShape="0"/>
                </a:effectLst>
              </a:rPr>
              <a:t>Что определяет необходимость образовательных Интернет-ресурсов?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0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3512762" y="2369762"/>
            <a:ext cx="2067350" cy="2067350"/>
            <a:chOff x="3074009" y="1609530"/>
            <a:chExt cx="2067350" cy="2067350"/>
          </a:xfrm>
        </p:grpSpPr>
        <p:sp>
          <p:nvSpPr>
            <p:cNvPr id="5" name="Овал 4"/>
            <p:cNvSpPr/>
            <p:nvPr/>
          </p:nvSpPr>
          <p:spPr>
            <a:xfrm>
              <a:off x="3074009" y="1609530"/>
              <a:ext cx="2067350" cy="2067350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Овал 4"/>
            <p:cNvSpPr/>
            <p:nvPr/>
          </p:nvSpPr>
          <p:spPr>
            <a:xfrm>
              <a:off x="3376766" y="1912286"/>
              <a:ext cx="1461836" cy="14618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ИНТЕРНЕТ-РЕСУРСЫ</a:t>
              </a:r>
              <a:endParaRPr lang="ru-RU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228184" y="2021971"/>
            <a:ext cx="2520280" cy="2775181"/>
            <a:chOff x="5601788" y="1207212"/>
            <a:chExt cx="2356277" cy="277518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601788" y="1207212"/>
              <a:ext cx="2356277" cy="2775181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5601788" y="1207212"/>
              <a:ext cx="2356277" cy="27751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90488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tabLst/>
              </a:pP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Сотрудничество </a:t>
              </a:r>
              <a:b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с людьми всего мира. </a:t>
              </a:r>
              <a:b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Обмен профессиональной информацией </a:t>
              </a:r>
              <a:b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с коллегами или специалистами экспертами </a:t>
              </a:r>
              <a:b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</a:b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в других странах</a:t>
              </a:r>
              <a:endParaRPr lang="ru-RU" sz="19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34139" y="2021971"/>
            <a:ext cx="2356277" cy="2775181"/>
            <a:chOff x="286938" y="1207250"/>
            <a:chExt cx="2356277" cy="2775181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86938" y="1207250"/>
              <a:ext cx="2356277" cy="2775181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286938" y="1207250"/>
              <a:ext cx="2356277" cy="277518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marL="90488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Доступ к </a:t>
              </a:r>
              <a:r>
                <a:rPr lang="en-US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/>
              </a:r>
              <a:br>
                <a:rPr lang="en-US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</a:b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информации, </a:t>
              </a:r>
              <a:r>
                <a:rPr lang="en-US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/>
              </a:r>
              <a:br>
                <a:rPr lang="en-US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</a:br>
              <a:r>
                <a:rPr lang="ru-RU" sz="19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не отраженной в традиционных источниках</a:t>
              </a:r>
              <a:endParaRPr lang="ru-RU" sz="19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695921" y="3140968"/>
            <a:ext cx="244231" cy="472584"/>
            <a:chOff x="5242532" y="2384146"/>
            <a:chExt cx="244231" cy="472584"/>
          </a:xfrm>
        </p:grpSpPr>
        <p:sp>
          <p:nvSpPr>
            <p:cNvPr id="14" name="Стрелка вправо 13"/>
            <p:cNvSpPr/>
            <p:nvPr/>
          </p:nvSpPr>
          <p:spPr>
            <a:xfrm rot="21537738">
              <a:off x="5242532" y="2384146"/>
              <a:ext cx="244231" cy="47258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трелка вправо 4"/>
            <p:cNvSpPr/>
            <p:nvPr/>
          </p:nvSpPr>
          <p:spPr>
            <a:xfrm rot="21537738">
              <a:off x="5242538" y="2479326"/>
              <a:ext cx="170962" cy="283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169940" y="3140968"/>
            <a:ext cx="228525" cy="472584"/>
            <a:chOff x="2750831" y="2384172"/>
            <a:chExt cx="228525" cy="472584"/>
          </a:xfrm>
        </p:grpSpPr>
        <p:sp>
          <p:nvSpPr>
            <p:cNvPr id="17" name="Стрелка вправо 16"/>
            <p:cNvSpPr/>
            <p:nvPr/>
          </p:nvSpPr>
          <p:spPr>
            <a:xfrm rot="10862910">
              <a:off x="2750831" y="2384172"/>
              <a:ext cx="228525" cy="47258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трелка вправо 4"/>
            <p:cNvSpPr/>
            <p:nvPr/>
          </p:nvSpPr>
          <p:spPr>
            <a:xfrm rot="21662910">
              <a:off x="2819382" y="2479316"/>
              <a:ext cx="159968" cy="2835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8012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effectLst>
                  <a:reflection blurRad="6350" stA="55000" endA="300" endPos="45500" dir="5400000" sy="-100000" algn="bl" rotWithShape="0"/>
                </a:effectLst>
              </a:rPr>
              <a:t>Что предлагает Интернет в помощь образовательной деятельности? </a:t>
            </a:r>
            <a:br>
              <a:rPr lang="ru-RU" sz="3000" b="1" dirty="0" smtClean="0">
                <a:effectLst>
                  <a:reflection blurRad="6350" stA="55000" endA="300" endPos="45500" dir="5400000" sy="-100000" algn="bl" rotWithShape="0"/>
                </a:effectLst>
              </a:rPr>
            </a:br>
            <a:endParaRPr lang="ru-RU" sz="3000" b="1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733304" y="2814344"/>
            <a:ext cx="1453338" cy="1453352"/>
            <a:chOff x="4679197" y="1467648"/>
            <a:chExt cx="1453338" cy="145335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grpSpPr>
        <p:sp>
          <p:nvSpPr>
            <p:cNvPr id="8" name="Овал 7"/>
            <p:cNvSpPr/>
            <p:nvPr/>
          </p:nvSpPr>
          <p:spPr>
            <a:xfrm>
              <a:off x="4679197" y="1467648"/>
              <a:ext cx="1453338" cy="145335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2812566"/>
                <a:satOff val="-4220"/>
                <a:lumOff val="-686"/>
                <a:alphaOff val="0"/>
              </a:schemeClr>
            </a:fillRef>
            <a:effectRef idx="2">
              <a:schemeClr val="accent3">
                <a:hueOff val="2812566"/>
                <a:satOff val="-4220"/>
                <a:lumOff val="-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Овал 4"/>
            <p:cNvSpPr/>
            <p:nvPr/>
          </p:nvSpPr>
          <p:spPr>
            <a:xfrm>
              <a:off x="4892034" y="1680486"/>
              <a:ext cx="1027664" cy="102767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Ресурсы для учителей</a:t>
              </a:r>
              <a:endParaRPr lang="ru-RU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779912" y="2780928"/>
            <a:ext cx="1453338" cy="1453352"/>
            <a:chOff x="4679197" y="1467648"/>
            <a:chExt cx="1453338" cy="145335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grpSpPr>
        <p:sp>
          <p:nvSpPr>
            <p:cNvPr id="26" name="Овал 25"/>
            <p:cNvSpPr/>
            <p:nvPr/>
          </p:nvSpPr>
          <p:spPr>
            <a:xfrm>
              <a:off x="4679197" y="1467648"/>
              <a:ext cx="1453338" cy="145335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2812566"/>
                <a:satOff val="-4220"/>
                <a:lumOff val="-686"/>
                <a:alphaOff val="0"/>
              </a:schemeClr>
            </a:fillRef>
            <a:effectRef idx="2">
              <a:schemeClr val="accent3">
                <a:hueOff val="2812566"/>
                <a:satOff val="-4220"/>
                <a:lumOff val="-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Овал 4"/>
            <p:cNvSpPr/>
            <p:nvPr/>
          </p:nvSpPr>
          <p:spPr>
            <a:xfrm>
              <a:off x="4823213" y="1680486"/>
              <a:ext cx="1155315" cy="1027676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Ресурсы для школьников</a:t>
              </a:r>
              <a:endParaRPr lang="ru-RU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779912" y="2780928"/>
            <a:ext cx="1453338" cy="1453352"/>
            <a:chOff x="4679197" y="1467648"/>
            <a:chExt cx="1453338" cy="145335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grpSpPr>
        <p:sp>
          <p:nvSpPr>
            <p:cNvPr id="29" name="Овал 28"/>
            <p:cNvSpPr/>
            <p:nvPr/>
          </p:nvSpPr>
          <p:spPr>
            <a:xfrm>
              <a:off x="4679197" y="1467648"/>
              <a:ext cx="1453338" cy="145335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2812566"/>
                <a:satOff val="-4220"/>
                <a:lumOff val="-686"/>
                <a:alphaOff val="0"/>
              </a:schemeClr>
            </a:fillRef>
            <a:effectRef idx="2">
              <a:schemeClr val="accent3">
                <a:hueOff val="2812566"/>
                <a:satOff val="-4220"/>
                <a:lumOff val="-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Овал 4"/>
            <p:cNvSpPr/>
            <p:nvPr/>
          </p:nvSpPr>
          <p:spPr>
            <a:xfrm>
              <a:off x="4892034" y="1680486"/>
              <a:ext cx="1027664" cy="102767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Уроки в режиме </a:t>
              </a:r>
              <a:r>
                <a:rPr lang="en-US" sz="1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on-line</a:t>
              </a:r>
              <a:endParaRPr lang="ru-RU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779912" y="2780928"/>
            <a:ext cx="1453338" cy="1453352"/>
            <a:chOff x="4679197" y="1467648"/>
            <a:chExt cx="1453338" cy="145335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grpSpPr>
        <p:sp>
          <p:nvSpPr>
            <p:cNvPr id="32" name="Овал 31"/>
            <p:cNvSpPr/>
            <p:nvPr/>
          </p:nvSpPr>
          <p:spPr>
            <a:xfrm>
              <a:off x="4679197" y="1467648"/>
              <a:ext cx="1453338" cy="145335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2812566"/>
                <a:satOff val="-4220"/>
                <a:lumOff val="-686"/>
                <a:alphaOff val="0"/>
              </a:schemeClr>
            </a:fillRef>
            <a:effectRef idx="2">
              <a:schemeClr val="accent3">
                <a:hueOff val="2812566"/>
                <a:satOff val="-4220"/>
                <a:lumOff val="-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Овал 4"/>
            <p:cNvSpPr/>
            <p:nvPr/>
          </p:nvSpPr>
          <p:spPr>
            <a:xfrm>
              <a:off x="4892034" y="1680486"/>
              <a:ext cx="1027664" cy="102767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Проекты </a:t>
              </a:r>
              <a:r>
                <a:rPr lang="en-US" sz="14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on-line</a:t>
              </a:r>
              <a:endParaRPr lang="ru-RU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779912" y="2780928"/>
            <a:ext cx="1453338" cy="1453352"/>
            <a:chOff x="4679197" y="1467648"/>
            <a:chExt cx="1453338" cy="145335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grpSpPr>
        <p:sp>
          <p:nvSpPr>
            <p:cNvPr id="35" name="Овал 34"/>
            <p:cNvSpPr/>
            <p:nvPr/>
          </p:nvSpPr>
          <p:spPr>
            <a:xfrm>
              <a:off x="4679197" y="1467648"/>
              <a:ext cx="1453338" cy="1453352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2812566"/>
                <a:satOff val="-4220"/>
                <a:lumOff val="-686"/>
                <a:alphaOff val="0"/>
              </a:schemeClr>
            </a:fillRef>
            <a:effectRef idx="2">
              <a:schemeClr val="accent3">
                <a:hueOff val="2812566"/>
                <a:satOff val="-4220"/>
                <a:lumOff val="-68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Овал 4"/>
            <p:cNvSpPr/>
            <p:nvPr/>
          </p:nvSpPr>
          <p:spPr>
            <a:xfrm>
              <a:off x="4892034" y="1680486"/>
              <a:ext cx="1027664" cy="102767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WebQuests</a:t>
              </a:r>
              <a:endParaRPr lang="ru-RU" sz="14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3635896" y="2708920"/>
            <a:ext cx="1656184" cy="1656184"/>
            <a:chOff x="3216763" y="2142160"/>
            <a:chExt cx="1162670" cy="1162670"/>
          </a:xfr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Овал 4"/>
            <p:cNvSpPr/>
            <p:nvPr/>
          </p:nvSpPr>
          <p:spPr>
            <a:xfrm>
              <a:off x="3216763" y="2142160"/>
              <a:ext cx="1162670" cy="1162670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Овал 4"/>
            <p:cNvSpPr/>
            <p:nvPr/>
          </p:nvSpPr>
          <p:spPr>
            <a:xfrm>
              <a:off x="3267314" y="2312429"/>
              <a:ext cx="1061568" cy="82213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100" b="1" kern="1200" dirty="0" smtClean="0"/>
                <a:t>ИНТЕРНЕТ</a:t>
              </a:r>
              <a:endParaRPr lang="ru-RU" sz="2100" b="1" kern="1200" dirty="0"/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-0.00208 -0.220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0.14879 -0.0743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0.10955 0.16713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11094 0.16713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15833 -0.0743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S1019087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TS101908700</Template>
  <TotalTime>4959</TotalTime>
  <Words>206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TS101908700</vt:lpstr>
      <vt:lpstr>Слайд 1</vt:lpstr>
      <vt:lpstr>Слайд 2</vt:lpstr>
      <vt:lpstr>Слайд 3</vt:lpstr>
      <vt:lpstr>Слайд 4</vt:lpstr>
      <vt:lpstr>Слайд 5</vt:lpstr>
      <vt:lpstr>Использование  Интернет-ресурсов  в учебных целях</vt:lpstr>
      <vt:lpstr>Плюсы использования Интернет-ресурсов в школе</vt:lpstr>
      <vt:lpstr>Что определяет необходимость образовательных Интернет-ресурсов? </vt:lpstr>
      <vt:lpstr>Что предлагает Интернет в помощь образовательной деятельности?  </vt:lpstr>
      <vt:lpstr>Значимость (ценность) Интернет-уроков для школьников: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Интернет-ресурсов в учебных целях на уроках технологии</dc:title>
  <dc:creator>Alexander</dc:creator>
  <cp:lastModifiedBy>Учитель</cp:lastModifiedBy>
  <cp:revision>180</cp:revision>
  <dcterms:created xsi:type="dcterms:W3CDTF">2012-02-07T10:32:41Z</dcterms:created>
  <dcterms:modified xsi:type="dcterms:W3CDTF">2024-01-29T07:22:28Z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