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82" r:id="rId3"/>
    <p:sldId id="283" r:id="rId4"/>
    <p:sldId id="269" r:id="rId5"/>
    <p:sldId id="270" r:id="rId6"/>
    <p:sldId id="271" r:id="rId7"/>
    <p:sldId id="273" r:id="rId8"/>
    <p:sldId id="274" r:id="rId9"/>
    <p:sldId id="275" r:id="rId10"/>
    <p:sldId id="276" r:id="rId11"/>
    <p:sldId id="279" r:id="rId12"/>
    <p:sldId id="277" r:id="rId13"/>
    <p:sldId id="278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-18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7290" y="357166"/>
            <a:ext cx="678661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УРОКА:</a:t>
            </a:r>
          </a:p>
          <a:p>
            <a:pPr algn="ctr"/>
            <a:r>
              <a:rPr lang="ru-RU" sz="6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Правописание слов 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 безударным  гласным звуком  </a:t>
            </a:r>
          </a:p>
          <a:p>
            <a:pPr algn="ctr"/>
            <a:r>
              <a:rPr lang="ru-RU" sz="4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в корне слова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Бисултанова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Займан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Баймуратовна</a:t>
            </a:r>
            <a:endParaRPr lang="ru-RU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г.Грозный</a:t>
            </a:r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4143404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72132" y="500042"/>
            <a:ext cx="31691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/>
              <a:t>Домашнее задание:</a:t>
            </a:r>
          </a:p>
          <a:p>
            <a:r>
              <a:rPr lang="ru-RU" sz="3200" i="1" dirty="0"/>
              <a:t>Стр.96 выучить правило,</a:t>
            </a:r>
          </a:p>
          <a:p>
            <a:r>
              <a:rPr lang="ru-RU" sz="3200" i="1" dirty="0"/>
              <a:t>Упр.152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57290" y="4214818"/>
            <a:ext cx="62632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i="1" dirty="0">
                <a:solidFill>
                  <a:srgbClr val="FF0000"/>
                </a:solidFill>
              </a:rPr>
              <a:t>Спасибо за урок!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1"/>
            <a:ext cx="74295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0000FF"/>
                </a:solidFill>
              </a:rPr>
              <a:t>«Какое слово лишнее?»</a:t>
            </a:r>
          </a:p>
          <a:p>
            <a:pPr algn="ctr"/>
            <a:endParaRPr lang="ru-RU" sz="5400" dirty="0">
              <a:solidFill>
                <a:srgbClr val="0000FF"/>
              </a:solidFill>
            </a:endParaRPr>
          </a:p>
          <a:p>
            <a:pPr marL="342900" indent="-342900">
              <a:buAutoNum type="arabicPeriod"/>
            </a:pPr>
            <a:r>
              <a:rPr lang="ru-RU" sz="5400" dirty="0">
                <a:solidFill>
                  <a:srgbClr val="FF0000"/>
                </a:solidFill>
              </a:rPr>
              <a:t>Лужи , часы, трава, щука, мыши.</a:t>
            </a:r>
          </a:p>
          <a:p>
            <a:pPr marL="342900" indent="-342900">
              <a:buAutoNum type="arabicPeriod"/>
            </a:pPr>
            <a:r>
              <a:rPr lang="ru-RU" sz="5400" dirty="0">
                <a:solidFill>
                  <a:srgbClr val="FF0000"/>
                </a:solidFill>
              </a:rPr>
              <a:t>Ельник, следы, пальцы, угольки.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00100" y="428604"/>
            <a:ext cx="74295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i="1" dirty="0">
                <a:solidFill>
                  <a:srgbClr val="0000FF"/>
                </a:solidFill>
              </a:rPr>
              <a:t>Давайте проверим:</a:t>
            </a:r>
          </a:p>
          <a:p>
            <a:pPr algn="ctr"/>
            <a:endParaRPr lang="ru-RU" sz="6600" i="1" dirty="0">
              <a:solidFill>
                <a:srgbClr val="0000FF"/>
              </a:solidFill>
            </a:endParaRPr>
          </a:p>
          <a:p>
            <a:pPr marL="342900" indent="-342900" algn="ctr">
              <a:buAutoNum type="arabicPeriod"/>
            </a:pPr>
            <a:r>
              <a:rPr lang="ru-RU" sz="8800" dirty="0">
                <a:solidFill>
                  <a:srgbClr val="FF0000"/>
                </a:solidFill>
              </a:rPr>
              <a:t>Трава</a:t>
            </a:r>
          </a:p>
          <a:p>
            <a:pPr marL="342900" indent="-342900" algn="ctr">
              <a:buAutoNum type="arabicPeriod"/>
            </a:pPr>
            <a:r>
              <a:rPr lang="ru-RU" sz="8800" dirty="0">
                <a:solidFill>
                  <a:srgbClr val="FF0000"/>
                </a:solidFill>
              </a:rPr>
              <a:t>Следы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7858180" cy="5152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</a:rPr>
              <a:t>Что?                        </a:t>
            </a:r>
            <a:r>
              <a:rPr lang="ru-RU" sz="2800" b="1" dirty="0">
                <a:latin typeface="Times New Roman" pitchFamily="18" charset="0"/>
              </a:rPr>
              <a:t>безударные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</a:rPr>
              <a:t>а,о,и,е,я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800" b="1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</a:rPr>
              <a:t>Где ?                        </a:t>
            </a:r>
            <a:r>
              <a:rPr lang="ru-RU" sz="2800" b="1" dirty="0">
                <a:latin typeface="Times New Roman" pitchFamily="18" charset="0"/>
              </a:rPr>
              <a:t>в корне</a:t>
            </a:r>
          </a:p>
          <a:p>
            <a:pPr>
              <a:lnSpc>
                <a:spcPct val="150000"/>
              </a:lnSpc>
            </a:pPr>
            <a:endParaRPr lang="ru-RU" sz="2800" b="1" dirty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Times New Roman" pitchFamily="18" charset="0"/>
              </a:rPr>
              <a:t>Как ?                       </a:t>
            </a:r>
            <a:r>
              <a:rPr lang="ru-RU" sz="2800" b="1" dirty="0">
                <a:latin typeface="Times New Roman" pitchFamily="18" charset="0"/>
              </a:rPr>
              <a:t>подбирать однокоренные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</a:rPr>
              <a:t>                                      слова с ударным 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latin typeface="Times New Roman" pitchFamily="18" charset="0"/>
              </a:rPr>
              <a:t>                                      проверяемым </a:t>
            </a:r>
            <a:r>
              <a:rPr lang="ru-RU" sz="4000" b="1" dirty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гласным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500042"/>
            <a:ext cx="970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86116" y="500042"/>
            <a:ext cx="771524" cy="4929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flipH="1">
            <a:off x="3500430" y="642918"/>
            <a:ext cx="3571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Надо проверять</a:t>
            </a:r>
          </a:p>
        </p:txBody>
      </p:sp>
      <p:sp>
        <p:nvSpPr>
          <p:cNvPr id="14" name="Стрелка влево 13"/>
          <p:cNvSpPr/>
          <p:nvPr/>
        </p:nvSpPr>
        <p:spPr>
          <a:xfrm>
            <a:off x="2143108" y="714356"/>
            <a:ext cx="978408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2143108" y="2143116"/>
            <a:ext cx="978408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2214546" y="3571876"/>
            <a:ext cx="978408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642918"/>
            <a:ext cx="7325903" cy="3330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Безударных гласных пять</a:t>
            </a:r>
          </a:p>
          <a:p>
            <a:pPr>
              <a:lnSpc>
                <a:spcPct val="150000"/>
              </a:lnSpc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Тех, что надо проверять.</a:t>
            </a:r>
          </a:p>
          <a:p>
            <a:pPr>
              <a:lnSpc>
                <a:spcPct val="150000"/>
              </a:lnSpc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Вы запомните, друзья,</a:t>
            </a:r>
          </a:p>
          <a:p>
            <a:pPr>
              <a:lnSpc>
                <a:spcPct val="150000"/>
              </a:lnSpc>
            </a:pP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Буквы     </a:t>
            </a:r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А, О, И, Е, Я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4296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pic>
        <p:nvPicPr>
          <p:cNvPr id="5" name="Picture 2" descr="C:\Users\Admin00\Pictures\картинки-11\Грозный\999E1148 арка при въезде в грозный,магистраль аргун-гроз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928670"/>
            <a:ext cx="3143272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1571604" y="0"/>
            <a:ext cx="6407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Безударных гласных</a:t>
            </a:r>
          </a:p>
        </p:txBody>
      </p:sp>
      <p:pic>
        <p:nvPicPr>
          <p:cNvPr id="8" name="Рисунок 7" descr="947G0330 (копия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928670"/>
            <a:ext cx="2857520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1643042" y="207167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Улица Чистописания</a:t>
            </a:r>
          </a:p>
        </p:txBody>
      </p:sp>
      <p:pic>
        <p:nvPicPr>
          <p:cNvPr id="11" name="Рисунок 10" descr="999E13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3500438"/>
            <a:ext cx="3071834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TextBox 11"/>
          <p:cNvSpPr txBox="1"/>
          <p:nvPr/>
        </p:nvSpPr>
        <p:spPr>
          <a:xfrm>
            <a:off x="5143504" y="5286388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Детский клуб</a:t>
            </a:r>
          </a:p>
        </p:txBody>
      </p:sp>
      <p:pic>
        <p:nvPicPr>
          <p:cNvPr id="13" name="Рисунок 12" descr="999E611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3500438"/>
            <a:ext cx="3000396" cy="2629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" name="TextBox 13"/>
          <p:cNvSpPr txBox="1"/>
          <p:nvPr/>
        </p:nvSpPr>
        <p:spPr>
          <a:xfrm>
            <a:off x="1285852" y="4357694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Парк однокоренных слов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500042"/>
            <a:ext cx="75724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>
                <a:solidFill>
                  <a:srgbClr val="FF0000"/>
                </a:solidFill>
              </a:rPr>
              <a:t>В..</a:t>
            </a:r>
            <a:r>
              <a:rPr lang="ru-RU" sz="6600" i="1" dirty="0" err="1">
                <a:solidFill>
                  <a:srgbClr val="FF0000"/>
                </a:solidFill>
              </a:rPr>
              <a:t>лна</a:t>
            </a:r>
            <a:r>
              <a:rPr lang="ru-RU" sz="6600" i="1" dirty="0">
                <a:solidFill>
                  <a:srgbClr val="FF0000"/>
                </a:solidFill>
              </a:rPr>
              <a:t>, р..</a:t>
            </a:r>
            <a:r>
              <a:rPr lang="ru-RU" sz="6600" i="1" dirty="0" err="1">
                <a:solidFill>
                  <a:srgbClr val="FF0000"/>
                </a:solidFill>
              </a:rPr>
              <a:t>ка</a:t>
            </a:r>
            <a:r>
              <a:rPr lang="ru-RU" sz="6600" i="1" dirty="0">
                <a:solidFill>
                  <a:srgbClr val="FF0000"/>
                </a:solidFill>
              </a:rPr>
              <a:t>, г..</a:t>
            </a:r>
            <a:r>
              <a:rPr lang="ru-RU" sz="6600" i="1" dirty="0" err="1">
                <a:solidFill>
                  <a:srgbClr val="FF0000"/>
                </a:solidFill>
              </a:rPr>
              <a:t>ра</a:t>
            </a:r>
            <a:r>
              <a:rPr lang="ru-RU" sz="6600" i="1" dirty="0">
                <a:solidFill>
                  <a:srgbClr val="FF0000"/>
                </a:solidFill>
              </a:rPr>
              <a:t>, пл..та, в..да, в..</a:t>
            </a:r>
            <a:r>
              <a:rPr lang="ru-RU" sz="6600" i="1" dirty="0" err="1">
                <a:solidFill>
                  <a:srgbClr val="FF0000"/>
                </a:solidFill>
              </a:rPr>
              <a:t>дро</a:t>
            </a:r>
            <a:r>
              <a:rPr lang="ru-RU" sz="6600" i="1" dirty="0">
                <a:solidFill>
                  <a:srgbClr val="FF0000"/>
                </a:solidFill>
              </a:rPr>
              <a:t>, ст..на, л..</a:t>
            </a:r>
            <a:r>
              <a:rPr lang="ru-RU" sz="6600" i="1" dirty="0" err="1">
                <a:solidFill>
                  <a:srgbClr val="FF0000"/>
                </a:solidFill>
              </a:rPr>
              <a:t>са</a:t>
            </a:r>
            <a:r>
              <a:rPr lang="ru-RU" sz="6600" i="1" dirty="0">
                <a:solidFill>
                  <a:srgbClr val="FF0000"/>
                </a:solidFill>
              </a:rPr>
              <a:t>, м..</a:t>
            </a:r>
            <a:r>
              <a:rPr lang="ru-RU" sz="6600" i="1" dirty="0" err="1">
                <a:solidFill>
                  <a:srgbClr val="FF0000"/>
                </a:solidFill>
              </a:rPr>
              <a:t>чи</a:t>
            </a:r>
            <a:r>
              <a:rPr lang="ru-RU" sz="6600" i="1" dirty="0">
                <a:solidFill>
                  <a:srgbClr val="FF0000"/>
                </a:solidFill>
              </a:rPr>
              <a:t>, гр..бы, п..ля, л..</a:t>
            </a:r>
            <a:r>
              <a:rPr lang="ru-RU" sz="6600" i="1" dirty="0" err="1">
                <a:solidFill>
                  <a:srgbClr val="FF0000"/>
                </a:solidFill>
              </a:rPr>
              <a:t>цо</a:t>
            </a:r>
            <a:endParaRPr lang="ru-RU" sz="6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777\Desktop\фон в клеточку с мальчиком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144000" cy="7072338"/>
          </a:xfrm>
          <a:prstGeom prst="rect">
            <a:avLst/>
          </a:prstGeom>
          <a:noFill/>
        </p:spPr>
      </p:pic>
      <p:pic>
        <p:nvPicPr>
          <p:cNvPr id="6" name="Picture 2" descr="C:\Users\777\Desktop\фон в клеточку с мальчик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500966"/>
            <a:ext cx="9144000" cy="7072338"/>
          </a:xfrm>
          <a:prstGeom prst="rect">
            <a:avLst/>
          </a:prstGeom>
          <a:noFill/>
        </p:spPr>
      </p:pic>
      <p:pic>
        <p:nvPicPr>
          <p:cNvPr id="8" name="Рисунок 7" descr="999E61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0"/>
            <a:ext cx="7500990" cy="30718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2071670" y="0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Парк однокоренных слов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290" y="3214686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К..</a:t>
            </a:r>
            <a:r>
              <a:rPr lang="ru-RU" sz="6000" dirty="0" err="1">
                <a:solidFill>
                  <a:srgbClr val="FF0000"/>
                </a:solidFill>
              </a:rPr>
              <a:t>рмушка-кормит</a:t>
            </a:r>
            <a:endParaRPr lang="ru-RU" sz="6000" dirty="0">
              <a:solidFill>
                <a:srgbClr val="FF0000"/>
              </a:solidFill>
            </a:endParaRPr>
          </a:p>
          <a:p>
            <a:pPr algn="ctr"/>
            <a:r>
              <a:rPr lang="ru-RU" sz="6000" dirty="0" err="1">
                <a:solidFill>
                  <a:srgbClr val="FF0000"/>
                </a:solidFill>
              </a:rPr>
              <a:t>Цв</a:t>
            </a:r>
            <a:r>
              <a:rPr lang="ru-RU" sz="6000" dirty="0">
                <a:solidFill>
                  <a:srgbClr val="FF0000"/>
                </a:solidFill>
              </a:rPr>
              <a:t>..ток-цвет</a:t>
            </a:r>
          </a:p>
          <a:p>
            <a:pPr algn="ctr"/>
            <a:r>
              <a:rPr lang="ru-RU" sz="6000" dirty="0">
                <a:solidFill>
                  <a:srgbClr val="FF0000"/>
                </a:solidFill>
              </a:rPr>
              <a:t>Св..сток-свист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авописание безударных 2класс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правописание безударных 2класс 2</Template>
  <TotalTime>79</TotalTime>
  <Words>184</Words>
  <Application>Microsoft Office PowerPoint</Application>
  <PresentationFormat>Экран (4:3)</PresentationFormat>
  <Paragraphs>39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Arial Black</vt:lpstr>
      <vt:lpstr>Calibri</vt:lpstr>
      <vt:lpstr>Times New Roman</vt:lpstr>
      <vt:lpstr>правописание безударных 2класс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Admin00</dc:creator>
  <cp:lastModifiedBy>Пользователь</cp:lastModifiedBy>
  <cp:revision>12</cp:revision>
  <dcterms:created xsi:type="dcterms:W3CDTF">2016-11-21T13:49:23Z</dcterms:created>
  <dcterms:modified xsi:type="dcterms:W3CDTF">2024-02-12T12:25:54Z</dcterms:modified>
</cp:coreProperties>
</file>