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83" r:id="rId4"/>
    <p:sldId id="264" r:id="rId5"/>
    <p:sldId id="265" r:id="rId6"/>
    <p:sldId id="279" r:id="rId7"/>
    <p:sldId id="280" r:id="rId8"/>
    <p:sldId id="281" r:id="rId9"/>
    <p:sldId id="266" r:id="rId10"/>
    <p:sldId id="267" r:id="rId11"/>
    <p:sldId id="268" r:id="rId12"/>
    <p:sldId id="269" r:id="rId13"/>
    <p:sldId id="270" r:id="rId14"/>
    <p:sldId id="259" r:id="rId15"/>
    <p:sldId id="271" r:id="rId16"/>
    <p:sldId id="273" r:id="rId17"/>
    <p:sldId id="275" r:id="rId18"/>
    <p:sldId id="277" r:id="rId19"/>
    <p:sldId id="278" r:id="rId20"/>
    <p:sldId id="28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8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94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18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039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91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370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06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30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40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95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598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32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76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13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2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52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84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C547E1-4008-4AE0-8642-227C73E2B405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455FCC-7C38-452C-A640-B82A7D2C8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5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F2A71CA-9971-4195-8B39-E2FE222C69C1}"/>
              </a:ext>
            </a:extLst>
          </p:cNvPr>
          <p:cNvSpPr/>
          <p:nvPr/>
        </p:nvSpPr>
        <p:spPr>
          <a:xfrm>
            <a:off x="1774210" y="1079862"/>
            <a:ext cx="10276762" cy="4415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ФИНАНСОВОЙ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1450568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F757685F-5C64-4949-8A7E-807C08EDB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4025" y="96577"/>
            <a:ext cx="10217766" cy="6500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</a:t>
            </a:r>
            <a:endParaRPr lang="ru-RU" alt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можно разделить на следующие группы:</a:t>
            </a: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 расходы </a:t>
            </a:r>
            <a:r>
              <a:rPr lang="ru-RU" altLang="ru-RU" sz="2000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те расходы которые осуществляются регулярно в определенных суммах. Например: погашение кредитов, содержание жилья, интернет и телефон, оплата детского садика, музыкальной школы и </a:t>
            </a:r>
            <a:r>
              <a:rPr lang="ru-RU" altLang="ru-RU" sz="2000" dirty="0" err="1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altLang="ru-RU" sz="2000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Переменные расходы</a:t>
            </a:r>
            <a:r>
              <a:rPr lang="ru-RU" alt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расходы которые могут отличаться в зависимости от различных факторов. К ним можно отнести расходы на: питание, одежду, обувь, отдых и развлечения, бытовую технику и т.д.</a:t>
            </a: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Непредвиденные расходы </a:t>
            </a:r>
            <a:r>
              <a:rPr lang="ru-RU" alt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расходы которые невозможно спрогнозировать с высокой долей вероятности. Ремонт внеплановый автомобиля, покупка бытовой техники взамен сломавшейся и т.д. </a:t>
            </a:r>
          </a:p>
        </p:txBody>
      </p:sp>
    </p:spTree>
    <p:extLst>
      <p:ext uri="{BB962C8B-B14F-4D97-AF65-F5344CB8AC3E}">
        <p14:creationId xmlns:p14="http://schemas.microsoft.com/office/powerpoint/2010/main" val="147962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93DCAE1E-DFD6-4B8E-9E1D-D0C8FFC54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7137" y="128659"/>
            <a:ext cx="59451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семейного бюджета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="" xmlns:a16="http://schemas.microsoft.com/office/drawing/2014/main" id="{89FBA0A3-1B42-4D39-9373-6F07037FF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587" y="687459"/>
            <a:ext cx="62595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6858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Постановка целей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Доходная часть бюджета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Расходная часть бюджета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Составление и ведение бюджета (финансовое планирование)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Анализ бюджета</a:t>
            </a:r>
          </a:p>
        </p:txBody>
      </p:sp>
      <p:pic>
        <p:nvPicPr>
          <p:cNvPr id="6" name="Рисунок 2">
            <a:extLst>
              <a:ext uri="{FF2B5EF4-FFF2-40B4-BE49-F238E27FC236}">
                <a16:creationId xmlns="" xmlns:a16="http://schemas.microsoft.com/office/drawing/2014/main" id="{40567DD5-DA03-4542-9E56-B3683CCA1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937" y="2863922"/>
            <a:ext cx="5694362" cy="378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583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F4774A92-4A48-4AE8-8EAB-80A40E116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5007" y="278784"/>
            <a:ext cx="8763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28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Накопленные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пока не потраченные деньги, можно и нужно «заставить» работать, т.е. приносить доход. </a:t>
            </a:r>
          </a:p>
          <a:p>
            <a:pPr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надо выбрать правильный </a:t>
            </a:r>
            <a:r>
              <a:rPr lang="ru-RU" alt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инструмент.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2" descr="деньги в банке1.jpg">
            <a:extLst>
              <a:ext uri="{FF2B5EF4-FFF2-40B4-BE49-F238E27FC236}">
                <a16:creationId xmlns="" xmlns:a16="http://schemas.microsoft.com/office/drawing/2014/main" id="{6FCBCE62-7A92-4D70-AA18-51EAE03AC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857" y="2334597"/>
            <a:ext cx="2824163" cy="36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3">
            <a:extLst>
              <a:ext uri="{FF2B5EF4-FFF2-40B4-BE49-F238E27FC236}">
                <a16:creationId xmlns="" xmlns:a16="http://schemas.microsoft.com/office/drawing/2014/main" id="{5E312BE7-0B7A-47A9-8C3C-D7ABE51CB471}"/>
              </a:ext>
            </a:extLst>
          </p:cNvPr>
          <p:cNvSpPr/>
          <p:nvPr/>
        </p:nvSpPr>
        <p:spPr>
          <a:xfrm>
            <a:off x="5066045" y="3363297"/>
            <a:ext cx="1992312" cy="762000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Рисунок 5" descr="деньги работают.jpg">
            <a:extLst>
              <a:ext uri="{FF2B5EF4-FFF2-40B4-BE49-F238E27FC236}">
                <a16:creationId xmlns="" xmlns:a16="http://schemas.microsoft.com/office/drawing/2014/main" id="{1D12DA84-D403-472F-8AD6-BB8FA2E4A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482" y="2105997"/>
            <a:ext cx="3054350" cy="368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030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DAB53D79-7090-425B-8AA9-A73131867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141" y="0"/>
            <a:ext cx="1037229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365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defTabSz="914400" eaLnBrk="0" fontAlgn="base" hangingPunct="0">
              <a:lnSpc>
                <a:spcPct val="150000"/>
              </a:lnSpc>
              <a:spcBef>
                <a:spcPts val="80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Накопление - не единственный способ осуществить крупную покупку. </a:t>
            </a:r>
          </a:p>
          <a:p>
            <a:pPr algn="just" defTabSz="914400" eaLnBrk="0" fontAlgn="base" hangingPunct="0">
              <a:lnSpc>
                <a:spcPct val="150000"/>
              </a:lnSpc>
              <a:spcBef>
                <a:spcPts val="80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прибегнуть к помощи 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кредита.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ts val="800"/>
              </a:spcBef>
              <a:spcAft>
                <a:spcPct val="0"/>
              </a:spcAft>
              <a:buFontTx/>
              <a:buNone/>
            </a:pPr>
            <a:r>
              <a:rPr lang="ru-RU" alt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Внимание</a:t>
            </a:r>
            <a:r>
              <a:rPr lang="ru-RU" alt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Кредит не всегда выгоден. </a:t>
            </a:r>
            <a:endParaRPr lang="ru-RU" altLang="ru-RU" sz="2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defTabSz="914400" eaLnBrk="0" fontAlgn="base" hangingPunct="0">
              <a:lnSpc>
                <a:spcPct val="150000"/>
              </a:lnSpc>
              <a:spcBef>
                <a:spcPts val="80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понять когда следует копить, а когда купить в кредит – необходимо все точно просчитать и спланировать.</a:t>
            </a:r>
          </a:p>
        </p:txBody>
      </p:sp>
      <p:pic>
        <p:nvPicPr>
          <p:cNvPr id="6" name="Рисунок 4" descr="кредит.jpg">
            <a:extLst>
              <a:ext uri="{FF2B5EF4-FFF2-40B4-BE49-F238E27FC236}">
                <a16:creationId xmlns="" xmlns:a16="http://schemas.microsoft.com/office/drawing/2014/main" id="{442A555E-FCF7-46E9-9F6D-8F4CE28B0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747" y="3642934"/>
            <a:ext cx="3081337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 descr="копить.jpg">
            <a:extLst>
              <a:ext uri="{FF2B5EF4-FFF2-40B4-BE49-F238E27FC236}">
                <a16:creationId xmlns="" xmlns:a16="http://schemas.microsoft.com/office/drawing/2014/main" id="{85A9FE76-AB8E-479C-B689-34CB7FA48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925" y="3547463"/>
            <a:ext cx="2857500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войная стрелка влево/вправо 6">
            <a:extLst>
              <a:ext uri="{FF2B5EF4-FFF2-40B4-BE49-F238E27FC236}">
                <a16:creationId xmlns="" xmlns:a16="http://schemas.microsoft.com/office/drawing/2014/main" id="{5C78C941-F5F6-4E8B-8410-D8EB7FEDFAF9}"/>
              </a:ext>
            </a:extLst>
          </p:cNvPr>
          <p:cNvSpPr/>
          <p:nvPr/>
        </p:nvSpPr>
        <p:spPr>
          <a:xfrm>
            <a:off x="5369209" y="4455734"/>
            <a:ext cx="2328863" cy="906462"/>
          </a:xfrm>
          <a:prstGeom prst="left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>
            <a:hlinkClick r:id="rId4" action="ppaction://hlinksldjump"/>
            <a:extLst>
              <a:ext uri="{FF2B5EF4-FFF2-40B4-BE49-F238E27FC236}">
                <a16:creationId xmlns="" xmlns:a16="http://schemas.microsoft.com/office/drawing/2014/main" id="{E700CC47-874C-4E2B-A113-F5C7B945722F}"/>
              </a:ext>
            </a:extLst>
          </p:cNvPr>
          <p:cNvSpPr/>
          <p:nvPr/>
        </p:nvSpPr>
        <p:spPr>
          <a:xfrm>
            <a:off x="11273051" y="6223379"/>
            <a:ext cx="805218" cy="5186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052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25556566-C941-4300-94E1-5D33C297BDBE}"/>
              </a:ext>
            </a:extLst>
          </p:cNvPr>
          <p:cNvSpPr txBox="1">
            <a:spLocks/>
          </p:cNvSpPr>
          <p:nvPr/>
        </p:nvSpPr>
        <p:spPr bwMode="auto">
          <a:xfrm>
            <a:off x="1718386" y="406140"/>
            <a:ext cx="997774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554"/>
              </a:spcBef>
              <a:spcAft>
                <a:spcPts val="554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600" b="1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554"/>
              </a:spcBef>
              <a:spcAft>
                <a:spcPts val="554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Банковский вклад</a:t>
            </a:r>
            <a:r>
              <a:rPr kumimoji="0" lang="ru-RU" alt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это денежные средства, переданные банку под проценты и на условиях возврата, определенных договором банковского вклада.</a:t>
            </a:r>
          </a:p>
        </p:txBody>
      </p:sp>
      <p:pic>
        <p:nvPicPr>
          <p:cNvPr id="12" name="Рисунок 1">
            <a:extLst>
              <a:ext uri="{FF2B5EF4-FFF2-40B4-BE49-F238E27FC236}">
                <a16:creationId xmlns="" xmlns:a16="http://schemas.microsoft.com/office/drawing/2014/main" id="{94725362-5B54-439E-8F06-D1F5486689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23" y="2465174"/>
            <a:ext cx="6621463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14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280D8C5-4070-4A6A-97CD-09BBD3B17CBD}"/>
              </a:ext>
            </a:extLst>
          </p:cNvPr>
          <p:cNvSpPr txBox="1">
            <a:spLocks/>
          </p:cNvSpPr>
          <p:nvPr/>
        </p:nvSpPr>
        <p:spPr bwMode="auto">
          <a:xfrm>
            <a:off x="1692322" y="0"/>
            <a:ext cx="994921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3077" tIns="43200" rIns="83077" bIns="4320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738" kern="1200" cap="all" baseline="0">
                <a:solidFill>
                  <a:srgbClr val="3E96DB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44061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Основные характеристики банковских вкладов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00370F56-2106-4C30-823E-20B21E586D04}"/>
              </a:ext>
            </a:extLst>
          </p:cNvPr>
          <p:cNvSpPr txBox="1">
            <a:spLocks/>
          </p:cNvSpPr>
          <p:nvPr/>
        </p:nvSpPr>
        <p:spPr bwMode="auto">
          <a:xfrm>
            <a:off x="1351128" y="1119118"/>
            <a:ext cx="10658901" cy="597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Два основных вида вклада: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Вклад до востребования.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условиям вклада до востребования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срок или иное условие возврата вклада не устанавливаются.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Вклад находится в банке </a:t>
            </a: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 момента расторжения вкладчиком договора банковского вклада и закрытия счёта по вкладу.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 Срочный вклад.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Срочный вклад открывается на условиях возврата вклада по истечении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определённого договором срока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Срок возврата вклада может быть установлен любой, но банки, как правило, предлагают разместить у них срочные вклады на срок от 1 до 36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274957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251F1BA2-7BAF-4756-B3E0-1CE695551658}"/>
              </a:ext>
            </a:extLst>
          </p:cNvPr>
          <p:cNvSpPr/>
          <p:nvPr/>
        </p:nvSpPr>
        <p:spPr>
          <a:xfrm>
            <a:off x="1175657" y="1236617"/>
            <a:ext cx="108207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Представим, что вы делаете вклад в размере </a:t>
            </a:r>
          </a:p>
          <a:p>
            <a:pPr algn="ctr"/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тыс. р. под 8 % годовых на 1 год.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года вы получаете 100 тыс.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*0,08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108 тыс. руб. Если инфляция за этот год будет 6 %, то в пересчёте на сегодняшние деньги у вас будет приблизительно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100 тыс. (1 + 0,08 – 0,06) = 102 тыс. р.</a:t>
            </a:r>
          </a:p>
        </p:txBody>
      </p:sp>
    </p:spTree>
    <p:extLst>
      <p:ext uri="{BB962C8B-B14F-4D97-AF65-F5344CB8AC3E}">
        <p14:creationId xmlns:p14="http://schemas.microsoft.com/office/powerpoint/2010/main" val="27784933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7EFCE22-2F5D-4D41-B3F1-6B4BF6314D39}"/>
              </a:ext>
            </a:extLst>
          </p:cNvPr>
          <p:cNvSpPr/>
          <p:nvPr/>
        </p:nvSpPr>
        <p:spPr>
          <a:xfrm>
            <a:off x="4568774" y="0"/>
            <a:ext cx="3903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Капитализация процентов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1B2570B-A8FB-49AD-A311-AA2B0B9836A1}"/>
              </a:ext>
            </a:extLst>
          </p:cNvPr>
          <p:cNvSpPr/>
          <p:nvPr/>
        </p:nvSpPr>
        <p:spPr>
          <a:xfrm>
            <a:off x="1696871" y="461665"/>
            <a:ext cx="102039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делаете 3-летний вклад в размере 100 тыс. р. под 10 % годовых.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30C104C-266E-4AEF-940A-693376C8BEB9}"/>
              </a:ext>
            </a:extLst>
          </p:cNvPr>
          <p:cNvSpPr/>
          <p:nvPr/>
        </p:nvSpPr>
        <p:spPr>
          <a:xfrm>
            <a:off x="1763291" y="2512057"/>
            <a:ext cx="108636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первый год банк начислит 10 тыс. р. и прибавит их к сумме вклада. (110 тыс. руб.)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год 10 % будет начислено уже не на 100, а на 110 тыс. р. Доход за второй год составит 11 тыс., а сумма вклада вырастет до 121 тыс.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третий год будет начислено 12 100, и по истечении 3 лет вы получите 133 100.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92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23DBF00-A132-4785-9E5E-AFE9FAFA4076}"/>
              </a:ext>
            </a:extLst>
          </p:cNvPr>
          <p:cNvSpPr/>
          <p:nvPr/>
        </p:nvSpPr>
        <p:spPr>
          <a:xfrm>
            <a:off x="1651378" y="0"/>
            <a:ext cx="99082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</a:rPr>
              <a:t>Банковский кредит для физических лиц </a:t>
            </a:r>
            <a:r>
              <a:rPr lang="ru-RU" sz="2400" dirty="0">
                <a:latin typeface="Arial" panose="020B0604020202020204" pitchFamily="34" charset="0"/>
              </a:rPr>
              <a:t>— это услуга, при которой банк выдаёт определённую сумму денег физическому лицу во временное пользование с условием возврата через оговорённый срок с процентами.</a:t>
            </a: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A7C55B7-2D71-417F-8CB0-286ECC661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1057" y="1160060"/>
            <a:ext cx="7438029" cy="569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36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DE5997C-BAAE-4259-AC13-C26E288F2847}"/>
              </a:ext>
            </a:extLst>
          </p:cNvPr>
          <p:cNvSpPr/>
          <p:nvPr/>
        </p:nvSpPr>
        <p:spPr>
          <a:xfrm>
            <a:off x="1614984" y="0"/>
            <a:ext cx="1033135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</a:rPr>
              <a:t>Потребительский целевой кредит. </a:t>
            </a:r>
            <a:r>
              <a:rPr lang="ru-RU" sz="2000" dirty="0">
                <a:latin typeface="Arial" panose="020B0604020202020204" pitchFamily="34" charset="0"/>
              </a:rPr>
              <a:t>Выдаётся под покупку конкретного товара (например, бытовой техники или мебели) или оплату услуг (например, лечения или туристической путёвки). Этот кредит можно получить как в отделении банка, так и в торговой точке, где продаётся товар</a:t>
            </a:r>
            <a:endParaRPr lang="ru-RU" sz="20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C9918DB-3695-4CC3-8344-11E6416C8EF2}"/>
              </a:ext>
            </a:extLst>
          </p:cNvPr>
          <p:cNvSpPr/>
          <p:nvPr/>
        </p:nvSpPr>
        <p:spPr>
          <a:xfrm>
            <a:off x="1614983" y="1336693"/>
            <a:ext cx="103313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Кредит  на  неотложные  нужды.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Его  можно  получить  в  банке  без  объяснения  цели,  на  которую  берётся  кредит.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933290D-D93E-4403-B1EE-46445D6DB401}"/>
              </a:ext>
            </a:extLst>
          </p:cNvPr>
          <p:cNvSpPr/>
          <p:nvPr/>
        </p:nvSpPr>
        <p:spPr>
          <a:xfrm>
            <a:off x="1614982" y="2057833"/>
            <a:ext cx="101493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</a:rPr>
              <a:t>Автокредит. </a:t>
            </a:r>
            <a:r>
              <a:rPr lang="ru-RU" sz="2000" dirty="0">
                <a:latin typeface="Arial" panose="020B0604020202020204" pitchFamily="34" charset="0"/>
              </a:rPr>
              <a:t>Кредит на покупку машины. Основное его отличие от простого целевого кредита в том, что машина является залогом по кредиту. Если вдруг вы утратите способность расплачиваться по кредиту, ваша машина будет продана, чтобы возместить ущерб банку. </a:t>
            </a:r>
            <a:endParaRPr lang="ru-RU" sz="20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6071103-1D76-4EE9-B3D9-D6C46F88819A}"/>
              </a:ext>
            </a:extLst>
          </p:cNvPr>
          <p:cNvSpPr/>
          <p:nvPr/>
        </p:nvSpPr>
        <p:spPr>
          <a:xfrm>
            <a:off x="1614981" y="3476729"/>
            <a:ext cx="101493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</a:rPr>
              <a:t>Ипотека. </a:t>
            </a:r>
            <a:r>
              <a:rPr lang="ru-RU" sz="2000" dirty="0">
                <a:latin typeface="Arial" panose="020B0604020202020204" pitchFamily="34" charset="0"/>
              </a:rPr>
              <a:t>Кредит на покупку недвижимости. В этом случае </a:t>
            </a:r>
            <a:r>
              <a:rPr lang="ru-RU" sz="2000" dirty="0" smtClean="0">
                <a:latin typeface="Arial" panose="020B0604020202020204" pitchFamily="34" charset="0"/>
              </a:rPr>
              <a:t>залогом </a:t>
            </a:r>
            <a:r>
              <a:rPr lang="ru-RU" sz="2000" dirty="0">
                <a:latin typeface="Arial" panose="020B0604020202020204" pitchFamily="34" charset="0"/>
              </a:rPr>
              <a:t>является квартира или дом. </a:t>
            </a:r>
            <a:endParaRPr lang="ru-RU" sz="20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600C6223-9933-4401-87E7-0BDA8F1A3465}"/>
              </a:ext>
            </a:extLst>
          </p:cNvPr>
          <p:cNvSpPr/>
          <p:nvPr/>
        </p:nvSpPr>
        <p:spPr>
          <a:xfrm>
            <a:off x="1614981" y="4562102"/>
            <a:ext cx="104496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</a:rPr>
              <a:t>Кредитная карта. </a:t>
            </a:r>
            <a:r>
              <a:rPr lang="ru-RU" sz="2000" dirty="0">
                <a:latin typeface="Arial" panose="020B0604020202020204" pitchFamily="34" charset="0"/>
              </a:rPr>
              <a:t>Банковская карта, позволяющая вам мгновенно брать множественные кредиты на неотложные нужды (без объяснения целей) в пределах установленного банком лимита. </a:t>
            </a:r>
            <a:endParaRPr lang="ru-RU" sz="2000" dirty="0"/>
          </a:p>
        </p:txBody>
      </p:sp>
      <p:sp>
        <p:nvSpPr>
          <p:cNvPr id="10" name="Прямоугольник 9">
            <a:hlinkClick r:id="rId2" action="ppaction://hlinksldjump"/>
            <a:extLst>
              <a:ext uri="{FF2B5EF4-FFF2-40B4-BE49-F238E27FC236}">
                <a16:creationId xmlns="" xmlns:a16="http://schemas.microsoft.com/office/drawing/2014/main" id="{BB64EE58-FAAF-4A0B-8691-E7AE0327B38B}"/>
              </a:ext>
            </a:extLst>
          </p:cNvPr>
          <p:cNvSpPr/>
          <p:nvPr/>
        </p:nvSpPr>
        <p:spPr>
          <a:xfrm>
            <a:off x="10577016" y="6045958"/>
            <a:ext cx="1187352" cy="656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191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4E7AF3F1-6031-4609-9CDC-D65E39597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901" y="133537"/>
            <a:ext cx="104814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05C31AB3-4A05-481A-9174-8B9518475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1291" y="1132692"/>
            <a:ext cx="84685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endParaRPr lang="ru-RU" altLang="ru-RU" sz="2400" i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545F4F5-6812-4F39-8C48-A6E15936E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4009" y="249665"/>
            <a:ext cx="8720711" cy="555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Прослушайте </a:t>
            </a:r>
            <a:r>
              <a:rPr lang="ru-RU" sz="24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притчу.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спросил Мастера: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Насколько верны слова, что не в деньгах счастье?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ответил, что они верны полностью. 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доказать это просто. 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Ибо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деньги: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можно купить постель, но не сон;</a:t>
            </a:r>
            <a:b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еду, но не аппетит;</a:t>
            </a:r>
            <a:b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лекарства, но не здоровье;</a:t>
            </a:r>
            <a:b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слуг, но не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друзей;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жилище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не домашний очаг;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развлечения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не радость;</a:t>
            </a: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образование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ум.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таинственная сила скрыта в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деньгах?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- добра, или зла приносят они людям?</a:t>
            </a:r>
          </a:p>
        </p:txBody>
      </p:sp>
    </p:spTree>
    <p:extLst>
      <p:ext uri="{BB962C8B-B14F-4D97-AF65-F5344CB8AC3E}">
        <p14:creationId xmlns:p14="http://schemas.microsoft.com/office/powerpoint/2010/main" val="319560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933290D-D93E-4403-B1EE-46445D6DB401}"/>
              </a:ext>
            </a:extLst>
          </p:cNvPr>
          <p:cNvSpPr/>
          <p:nvPr/>
        </p:nvSpPr>
        <p:spPr>
          <a:xfrm>
            <a:off x="2290354" y="1996873"/>
            <a:ext cx="887403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Arial" panose="020B0604020202020204" pitchFamily="34" charset="0"/>
              </a:rPr>
              <a:t>БУДЬТЕ ФИНАНСОВО ГРАМОТНЫМИ!</a:t>
            </a:r>
          </a:p>
          <a:p>
            <a:endParaRPr lang="ru-RU" sz="3600" b="1" dirty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endParaRPr lang="ru-RU" sz="3600" b="1" dirty="0" smtClean="0">
              <a:solidFill>
                <a:srgbClr val="0033CC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0033CC"/>
                </a:solidFill>
                <a:latin typeface="Arial" panose="020B0604020202020204" pitchFamily="34" charset="0"/>
              </a:rPr>
              <a:t>Спасибо за внимание</a:t>
            </a:r>
            <a:endParaRPr lang="ru-RU" sz="4800" dirty="0">
              <a:solidFill>
                <a:srgbClr val="0033CC"/>
              </a:solidFill>
            </a:endParaRPr>
          </a:p>
        </p:txBody>
      </p:sp>
      <p:sp>
        <p:nvSpPr>
          <p:cNvPr id="10" name="Прямоугольник 9">
            <a:hlinkClick r:id="rId2" action="ppaction://hlinksldjump"/>
            <a:extLst>
              <a:ext uri="{FF2B5EF4-FFF2-40B4-BE49-F238E27FC236}">
                <a16:creationId xmlns="" xmlns:a16="http://schemas.microsoft.com/office/drawing/2014/main" id="{BB64EE58-FAAF-4A0B-8691-E7AE0327B38B}"/>
              </a:ext>
            </a:extLst>
          </p:cNvPr>
          <p:cNvSpPr/>
          <p:nvPr/>
        </p:nvSpPr>
        <p:spPr>
          <a:xfrm>
            <a:off x="10577016" y="6045958"/>
            <a:ext cx="1187352" cy="656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577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4E7AF3F1-6031-4609-9CDC-D65E39597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4901" y="133537"/>
            <a:ext cx="1048148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и расходы должны находиться в соответствии друг другу.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спланировать это соответствие?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05C31AB3-4A05-481A-9174-8B9518475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1291" y="1132692"/>
            <a:ext cx="846855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Для этого нужен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бюджет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.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Бюджет – это план доходов и расходов на будущее.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При составлении семейного бюджета необходимо учесть все планируемые доходы и расходы. </a:t>
            </a:r>
            <a:endParaRPr lang="ru-RU" altLang="ru-RU" sz="2400" i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Picture 5" descr="бюджет семьи">
            <a:extLst>
              <a:ext uri="{FF2B5EF4-FFF2-40B4-BE49-F238E27FC236}">
                <a16:creationId xmlns="" xmlns:a16="http://schemas.microsoft.com/office/drawing/2014/main" id="{6E9AA93C-2F59-4552-AF00-C38B7A218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20" y="3130099"/>
            <a:ext cx="4449762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545F4F5-6812-4F39-8C48-A6E15936E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7724" y="3160903"/>
            <a:ext cx="620973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Следует контролировать выполнение бюджета.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Для этого необходимо вести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учет доходов и расходов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. </a:t>
            </a:r>
            <a:endParaRPr lang="ru-RU" altLang="ru-RU" sz="2400" i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" name="Picture 7" descr="учет расходов2">
            <a:extLst>
              <a:ext uri="{FF2B5EF4-FFF2-40B4-BE49-F238E27FC236}">
                <a16:creationId xmlns="" xmlns:a16="http://schemas.microsoft.com/office/drawing/2014/main" id="{F3686611-86B9-433F-B30F-9D1CCA87A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527" y="4730563"/>
            <a:ext cx="2270125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57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CBD7C39A-92A5-44E1-9FA2-2366778CE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4083" y="0"/>
            <a:ext cx="7588155" cy="710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СЕМЬИ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Большинство людей получают доходы в виде 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заработной платы (зарплаты)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 зарплата не единственный возможный источник дохода человека и семьи, это могут быть:</a:t>
            </a:r>
          </a:p>
          <a:p>
            <a:pPr marL="271463" lvl="1" indent="-271463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Выплаты социального характера: пенсии, пособия, стипендии</a:t>
            </a:r>
          </a:p>
          <a:p>
            <a:pPr marL="271463" lvl="1" indent="-271463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Доходы от предпринимательской деятельности</a:t>
            </a:r>
          </a:p>
          <a:p>
            <a:pPr marL="271463" lvl="1" indent="-271463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Проценты от вкладов в банках</a:t>
            </a:r>
          </a:p>
          <a:p>
            <a:pPr marL="271463" lvl="1" indent="-271463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 от акций, облигаций и других ценных бумаг</a:t>
            </a:r>
          </a:p>
          <a:p>
            <a:pPr marL="271463" lvl="1" indent="-271463" algn="just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defRPr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 от сдачи в аренду личного имущества (квартиры, дачи), и др.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зарплата">
            <a:extLst>
              <a:ext uri="{FF2B5EF4-FFF2-40B4-BE49-F238E27FC236}">
                <a16:creationId xmlns="" xmlns:a16="http://schemas.microsoft.com/office/drawing/2014/main" id="{D42B1793-7BC9-4104-8849-26D30F10F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0"/>
            <a:ext cx="2882900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157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>
            <a:extLst>
              <a:ext uri="{FF2B5EF4-FFF2-40B4-BE49-F238E27FC236}">
                <a16:creationId xmlns="" xmlns:a16="http://schemas.microsoft.com/office/drawing/2014/main" id="{34549147-5E21-4D30-B9AE-BEDE8243A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2196" y="117475"/>
            <a:ext cx="10372299" cy="710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степени участия человека в получении дохода он может быть 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пассивным и активным. </a:t>
            </a: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зарплата – это активный доход, а доход от сдачи имущества в аренду – пассивный.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другие примеры активного и пассивного дохода.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3">
            <a:extLst>
              <a:ext uri="{FF2B5EF4-FFF2-40B4-BE49-F238E27FC236}">
                <a16:creationId xmlns="" xmlns:a16="http://schemas.microsoft.com/office/drawing/2014/main" id="{E3FEA611-8FBE-4FB9-8188-F1A7661B0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916" y="2076331"/>
            <a:ext cx="4608512" cy="391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179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>
            <a:extLst>
              <a:ext uri="{FF2B5EF4-FFF2-40B4-BE49-F238E27FC236}">
                <a16:creationId xmlns="" xmlns:a16="http://schemas.microsoft.com/office/drawing/2014/main" id="{34549147-5E21-4D30-B9AE-BEDE8243A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2196" y="117475"/>
            <a:ext cx="10372299" cy="7709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доход – это доход или заработок, в результате которого вы выполняете какую-то работу или продаете товар, осуществляете услугу и за это получаете вознаграждение в виде денег. Т. е. тратите своё время, чтобы получить за это деньги (работаете на деньги).</a:t>
            </a:r>
            <a:endParaRPr lang="ru-RU" alt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этот вид дохода могут влиять такие факторы как ваше здоровье, объем работы и обязанностей, спрос на товар или услуги, которую вы оказываете. </a:t>
            </a: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814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>
            <a:extLst>
              <a:ext uri="{FF2B5EF4-FFF2-40B4-BE49-F238E27FC236}">
                <a16:creationId xmlns="" xmlns:a16="http://schemas.microsoft.com/office/drawing/2014/main" id="{34549147-5E21-4D30-B9AE-BEDE8243A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2196" y="117475"/>
            <a:ext cx="10372299" cy="7294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Пассивный доход – это доход, заработок или вознаграждение в виде денег, которые вы получаете постоянно, не зависимо от того работаете ли вы или нет.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Пассивный доход не ограничен.  Он не привязан к месту, где вы работаете и не зависит от того сколько вы зарабатываете. Он зависит </a:t>
            </a: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020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>
            <a:extLst>
              <a:ext uri="{FF2B5EF4-FFF2-40B4-BE49-F238E27FC236}">
                <a16:creationId xmlns="" xmlns:a16="http://schemas.microsoft.com/office/drawing/2014/main" id="{34549147-5E21-4D30-B9AE-BEDE8243A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2196" y="117475"/>
            <a:ext cx="10372299" cy="734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</a:t>
            </a:r>
            <a: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 видов дохода заключается в том, что активный доход ограничен, в отличии  от пассивного дохода.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достигнуть финансовой свободы и независимости активного дохода будет мало, важно уметь создавать активы, которые будут приносить вам дополнительный пассивный доход. 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34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">
            <a:extLst>
              <a:ext uri="{FF2B5EF4-FFF2-40B4-BE49-F238E27FC236}">
                <a16:creationId xmlns="" xmlns:a16="http://schemas.microsoft.com/office/drawing/2014/main" id="{3DF355BD-0AD0-4C4B-A535-E9A5BFA4E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950" y="0"/>
            <a:ext cx="8928100" cy="715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можно разделить на </a:t>
            </a:r>
            <a:r>
              <a:rPr lang="ru-RU" alt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постоянные, переменные и единовременные. </a:t>
            </a:r>
            <a:endParaRPr lang="ru-RU" alt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Переменные доходы можно разделить на периодические и единовременные.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постоянным можно отнести зарплату, пособия, пенсии, доход от имущества и т.д.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Периодические доходы: премии, проценты по вкладу и т.д.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Единовременные доходы: от продажи имущества, выигрыш в лотерею и т.д.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еще можно привести доходы и 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какой группе они будут относиться?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1">
            <a:extLst>
              <a:ext uri="{FF2B5EF4-FFF2-40B4-BE49-F238E27FC236}">
                <a16:creationId xmlns="" xmlns:a16="http://schemas.microsoft.com/office/drawing/2014/main" id="{139146B4-8BD0-4BD8-8A0C-00718FA221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84" y="4462818"/>
            <a:ext cx="5081516" cy="2395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2397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321</TotalTime>
  <Words>1097</Words>
  <Application>Microsoft Office PowerPoint</Application>
  <PresentationFormat>Широкоэкранный</PresentationFormat>
  <Paragraphs>119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Corbel</vt:lpstr>
      <vt:lpstr>Times New Roman</vt:lpstr>
      <vt:lpstr>Wingdings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ФИНАНСОВОЙ ГРАМОТНОСТИ</dc:title>
  <dc:creator>Марина</dc:creator>
  <cp:lastModifiedBy>RePack by Diakov</cp:lastModifiedBy>
  <cp:revision>28</cp:revision>
  <dcterms:created xsi:type="dcterms:W3CDTF">2019-04-14T10:47:20Z</dcterms:created>
  <dcterms:modified xsi:type="dcterms:W3CDTF">2017-07-19T15:34:01Z</dcterms:modified>
</cp:coreProperties>
</file>