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7" r:id="rId5"/>
    <p:sldId id="259" r:id="rId6"/>
    <p:sldId id="261" r:id="rId7"/>
    <p:sldId id="264" r:id="rId8"/>
    <p:sldId id="260" r:id="rId9"/>
    <p:sldId id="262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0" autoAdjust="0"/>
  </p:normalViewPr>
  <p:slideViewPr>
    <p:cSldViewPr>
      <p:cViewPr>
        <p:scale>
          <a:sx n="100" d="100"/>
          <a:sy n="100" d="100"/>
        </p:scale>
        <p:origin x="-516" y="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45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8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23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82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82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61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965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2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63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72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434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C3A76-7D51-4267-A1B5-8B64036A767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227D7-7D34-43F7-A1DB-7435E42F77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7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540" y="1419622"/>
            <a:ext cx="8280920" cy="1102519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Умножение многочлена на многочлен</a:t>
            </a:r>
            <a:endParaRPr lang="ru-RU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003798"/>
            <a:ext cx="4752528" cy="93610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24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ПОДГОТОВИЛ ПРЕЗЕНТАЦИЮ</a:t>
            </a:r>
          </a:p>
          <a:p>
            <a:pPr algn="r"/>
            <a:r>
              <a:rPr lang="ru-RU" sz="24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Учитель математики: Осколков А.Е.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" y="1221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i="1" strike="noStrike" spc="-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>
              <a:lnSpc>
                <a:spcPct val="100000"/>
              </a:lnSpc>
              <a:buNone/>
            </a:pPr>
            <a:r>
              <a:rPr lang="ru-RU" sz="2000" b="0" i="1" strike="noStrike" spc="-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ШЕЛОПУГИНСКАЯ СРЕДНЯЯ ШКОЛА</a:t>
            </a:r>
            <a:endParaRPr lang="ru-RU" sz="2000" b="0" i="1" strike="noStrike" spc="-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424682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b="0" i="1" strike="noStrike" spc="-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  <a:cs typeface="Times New Roman" pitchFamily="18" charset="0"/>
              </a:rPr>
              <a:t>Шелопугино, 2024 г.</a:t>
            </a:r>
            <a:endParaRPr lang="ru-RU" sz="2000" b="0" i="1" strike="noStrike" spc="-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03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857250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bg1"/>
                </a:solidFill>
              </a:rPr>
              <a:t>Ответьте</a:t>
            </a:r>
            <a:r>
              <a:rPr lang="ru-RU" i="1" dirty="0" smtClean="0">
                <a:solidFill>
                  <a:schemeClr val="bg1"/>
                </a:solidFill>
              </a:rPr>
              <a:t> на вопросы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57200" y="1203598"/>
            <a:ext cx="8291264" cy="339102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Что такое одночлен?</a:t>
            </a:r>
          </a:p>
          <a:p>
            <a:pPr>
              <a:lnSpc>
                <a:spcPct val="150000"/>
              </a:lnSpc>
            </a:pP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Что такое многочлен?</a:t>
            </a:r>
          </a:p>
          <a:p>
            <a:pPr>
              <a:lnSpc>
                <a:spcPct val="150000"/>
              </a:lnSpc>
            </a:pPr>
            <a:r>
              <a:rPr lang="ru-RU" sz="32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К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ак умножить одночлен на многочлен?</a:t>
            </a:r>
            <a:endParaRPr lang="ru-RU" sz="32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8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Давайте повторим</a:t>
            </a:r>
            <a:endParaRPr lang="ru-RU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203598"/>
            <a:ext cx="8219256" cy="324036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Умножьте одночлен на многочлен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3a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2c </a:t>
            </a:r>
            <a:r>
              <a:rPr lang="en-US" sz="32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 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6d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=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3ac(2bc – 3a) =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5q(3q</a:t>
            </a:r>
            <a:r>
              <a:rPr lang="en-US" sz="3200" i="1" baseline="30000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3 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+ 6p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– 4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q</a:t>
            </a:r>
            <a:r>
              <a:rPr lang="ru-RU" sz="3200" i="1" baseline="30000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7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p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 =</a:t>
            </a:r>
            <a:endParaRPr lang="ru-RU" sz="32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pPr marL="0" indent="0" algn="ctr">
              <a:buNone/>
            </a:pPr>
            <a:endParaRPr lang="ru-RU" sz="32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6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</a:rPr>
              <a:t>Правило умножения многочлена на многочлен</a:t>
            </a:r>
            <a:endParaRPr lang="ru-RU" sz="40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491630"/>
            <a:ext cx="8352928" cy="2621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	Чтобы умножить многочлен на многочлен, надо каждый член одного многочлена умножить на каждый член другого многочлена и полученные произведения сложить.</a:t>
            </a:r>
            <a:endParaRPr lang="ru-RU" sz="28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93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113159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Правило умножения многочлена на многочлен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779662"/>
            <a:ext cx="8496944" cy="280831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	 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(a + </a:t>
            </a:r>
            <a:r>
              <a:rPr lang="en-US" sz="36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b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)(</a:t>
            </a:r>
            <a:r>
              <a:rPr lang="en-US" sz="36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 =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(a + </a:t>
            </a:r>
            <a:r>
              <a:rPr lang="en-US" sz="36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b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)(</a:t>
            </a:r>
            <a:r>
              <a:rPr lang="en-US" sz="36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 = a</a:t>
            </a:r>
            <a:r>
              <a:rPr lang="ru-RU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</a:t>
            </a:r>
            <a:r>
              <a:rPr lang="en-US" sz="36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r>
              <a:rPr lang="ru-RU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b</a:t>
            </a:r>
            <a:r>
              <a:rPr lang="ru-RU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</a:t>
            </a:r>
            <a:r>
              <a:rPr lang="en-US" sz="36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r>
              <a:rPr lang="ru-RU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en-US" sz="36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endParaRPr lang="ru-RU" sz="36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  <p:sp>
        <p:nvSpPr>
          <p:cNvPr id="9" name="Круговая стрелка 8"/>
          <p:cNvSpPr/>
          <p:nvPr/>
        </p:nvSpPr>
        <p:spPr>
          <a:xfrm rot="10800000" flipH="1">
            <a:off x="2339752" y="1995685"/>
            <a:ext cx="1512168" cy="1061079"/>
          </a:xfrm>
          <a:prstGeom prst="circular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Круговая стрелка 9"/>
          <p:cNvSpPr/>
          <p:nvPr/>
        </p:nvSpPr>
        <p:spPr>
          <a:xfrm rot="10800000" flipH="1">
            <a:off x="2337795" y="1995684"/>
            <a:ext cx="758040" cy="1061079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Круговая стрелка 10"/>
          <p:cNvSpPr/>
          <p:nvPr/>
        </p:nvSpPr>
        <p:spPr>
          <a:xfrm>
            <a:off x="1619672" y="1508429"/>
            <a:ext cx="2232248" cy="1224136"/>
          </a:xfrm>
          <a:prstGeom prst="circular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Круговая стрелка 7"/>
          <p:cNvSpPr/>
          <p:nvPr/>
        </p:nvSpPr>
        <p:spPr>
          <a:xfrm>
            <a:off x="1619672" y="1508429"/>
            <a:ext cx="1584176" cy="1224136"/>
          </a:xfrm>
          <a:prstGeom prst="circular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743295"/>
            <a:ext cx="3446777" cy="8509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a</a:t>
            </a:r>
            <a:r>
              <a:rPr lang="en-US" sz="3600" i="1" dirty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a</a:t>
            </a:r>
            <a:r>
              <a:rPr lang="en-US" sz="36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r>
              <a:rPr lang="en-US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err="1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b</a:t>
            </a:r>
            <a:r>
              <a:rPr lang="en-US" sz="3600" i="1" dirty="0" err="1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en-US" sz="3600" i="1" dirty="0" err="1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b</a:t>
            </a:r>
            <a:r>
              <a:rPr lang="en-US" sz="3600" i="1" dirty="0" err="1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d</a:t>
            </a:r>
            <a:endParaRPr lang="ru-RU" sz="3600" i="1" dirty="0">
              <a:solidFill>
                <a:schemeClr val="accent6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0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801783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Правило умножения многочлена на многочлен</a:t>
            </a:r>
            <a:br>
              <a:rPr lang="ru-RU" i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3420" y="1275606"/>
            <a:ext cx="8153036" cy="3024337"/>
          </a:xfrm>
        </p:spPr>
        <p:txBody>
          <a:bodyPr>
            <a:normAutofit/>
          </a:bodyPr>
          <a:lstStyle/>
          <a:p>
            <a:endParaRPr lang="ru-RU" sz="3200" i="1" dirty="0" smtClean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pPr marL="0" indent="0">
              <a:buNone/>
            </a:pP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(a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в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)(</a:t>
            </a:r>
            <a:r>
              <a:rPr lang="en-US" sz="32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5</a:t>
            </a:r>
            <a:r>
              <a:rPr lang="ru-RU" sz="32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2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c</a:t>
            </a:r>
            <a:r>
              <a:rPr lang="en-US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=</a:t>
            </a:r>
            <a:endParaRPr lang="ru-RU" sz="3200" b="1" i="1" u="sng" dirty="0" smtClean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endParaRPr lang="ru-RU" sz="3200" dirty="0" smtClean="0"/>
          </a:p>
          <a:p>
            <a:pPr marL="0" indent="0">
              <a:buNone/>
            </a:pPr>
            <a:r>
              <a:rPr lang="en-US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(x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en-US" sz="30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4</a:t>
            </a:r>
            <a:r>
              <a:rPr lang="en-US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)·(</a:t>
            </a:r>
            <a:r>
              <a:rPr lang="en-US" sz="30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x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– </a:t>
            </a:r>
            <a:r>
              <a:rPr lang="en-US" sz="30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en-US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=</a:t>
            </a:r>
          </a:p>
          <a:p>
            <a:pPr marL="0" indent="0">
              <a:buNone/>
            </a:pP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baseline="30000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– </a:t>
            </a:r>
            <a:r>
              <a:rPr lang="ru-RU" sz="30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х + </a:t>
            </a:r>
            <a:r>
              <a:rPr lang="ru-RU" sz="30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4</a:t>
            </a:r>
            <a:r>
              <a:rPr lang="ru-RU" sz="3000" i="1" dirty="0" smtClean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– 8 =</a:t>
            </a:r>
            <a:endParaRPr lang="ru-RU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  <p:sp>
        <p:nvSpPr>
          <p:cNvPr id="13" name="Круговая стрелка 12"/>
          <p:cNvSpPr/>
          <p:nvPr/>
        </p:nvSpPr>
        <p:spPr>
          <a:xfrm>
            <a:off x="660722" y="1214898"/>
            <a:ext cx="2111079" cy="1635646"/>
          </a:xfrm>
          <a:prstGeom prst="circular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руговая стрелка 11"/>
          <p:cNvSpPr/>
          <p:nvPr/>
        </p:nvSpPr>
        <p:spPr>
          <a:xfrm>
            <a:off x="739575" y="1419622"/>
            <a:ext cx="1469320" cy="1152128"/>
          </a:xfrm>
          <a:prstGeom prst="circular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руговая стрелка 18"/>
          <p:cNvSpPr/>
          <p:nvPr/>
        </p:nvSpPr>
        <p:spPr>
          <a:xfrm rot="10800000" flipH="1">
            <a:off x="1300987" y="1801783"/>
            <a:ext cx="1470814" cy="1061079"/>
          </a:xfrm>
          <a:prstGeom prst="circular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300985" y="4083918"/>
            <a:ext cx="487284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72396" y="4083918"/>
            <a:ext cx="50405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Круговая стрелка 14"/>
          <p:cNvSpPr/>
          <p:nvPr/>
        </p:nvSpPr>
        <p:spPr>
          <a:xfrm rot="10800000" flipH="1">
            <a:off x="1408753" y="1972284"/>
            <a:ext cx="663643" cy="720080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1817142"/>
            <a:ext cx="36471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5</a:t>
            </a:r>
            <a:r>
              <a:rPr lang="ru-RU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а + а</a:t>
            </a:r>
            <a:r>
              <a:rPr lang="ru-RU" sz="36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с </a:t>
            </a:r>
            <a:r>
              <a:rPr lang="ru-RU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 </a:t>
            </a:r>
            <a:r>
              <a:rPr lang="ru-RU" sz="3600" i="1" dirty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5</a:t>
            </a:r>
            <a:r>
              <a:rPr lang="ru-RU" sz="36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в </a:t>
            </a:r>
            <a:r>
              <a:rPr lang="ru-RU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+ </a:t>
            </a:r>
            <a:r>
              <a:rPr lang="ru-RU" sz="36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в</a:t>
            </a:r>
            <a:r>
              <a:rPr lang="ru-RU" sz="36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с</a:t>
            </a:r>
            <a:r>
              <a:rPr lang="ru-RU" sz="36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.</a:t>
            </a:r>
            <a:r>
              <a:rPr lang="ru-RU" sz="36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142" y="3012688"/>
            <a:ext cx="404309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i="1" dirty="0" err="1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dirty="0" err="1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– </a:t>
            </a:r>
            <a:r>
              <a:rPr lang="ru-RU" sz="30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х +</a:t>
            </a:r>
            <a:r>
              <a:rPr lang="ru-RU" sz="30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4</a:t>
            </a:r>
            <a:r>
              <a:rPr lang="ru-RU" sz="3000" i="1" dirty="0">
                <a:solidFill>
                  <a:srgbClr val="FFC000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</a:t>
            </a:r>
            <a:r>
              <a:rPr lang="ru-RU" sz="30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4</a:t>
            </a:r>
            <a:r>
              <a:rPr lang="ru-RU" sz="3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*</a:t>
            </a:r>
            <a:r>
              <a:rPr lang="ru-RU" sz="3000" i="1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(</a:t>
            </a:r>
            <a:r>
              <a:rPr lang="ru-RU" sz="30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–</a:t>
            </a:r>
            <a:r>
              <a:rPr lang="ru-RU" sz="30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000" i="1" dirty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)= </a:t>
            </a:r>
            <a:endParaRPr lang="ru-RU" sz="3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19872" y="3578121"/>
            <a:ext cx="21098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х</a:t>
            </a:r>
            <a:r>
              <a:rPr lang="ru-RU" sz="3000" i="1" baseline="30000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2</a:t>
            </a:r>
            <a:r>
              <a:rPr lang="ru-RU" sz="3000" i="1" dirty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+ 2х – 8. </a:t>
            </a:r>
            <a:endParaRPr lang="ru-RU" sz="3000" b="1" i="1" u="sng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35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9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470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Задания разных уровней</a:t>
            </a:r>
            <a:endParaRPr lang="ru-RU" sz="40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059582"/>
            <a:ext cx="8352928" cy="3384375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Задания первого уровня обозначены </a:t>
            </a:r>
            <a:r>
              <a:rPr lang="ru-RU" b="1" i="1" u="sng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желтым</a:t>
            </a:r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цветом.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Задания второго уровня обозначены </a:t>
            </a:r>
            <a:r>
              <a:rPr lang="ru-RU" b="1" i="1" u="sng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оранжевым</a:t>
            </a:r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цветом.</a:t>
            </a:r>
          </a:p>
          <a:p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Задания третьего уровня обозначены </a:t>
            </a:r>
            <a:r>
              <a:rPr lang="ru-RU" b="1" i="1" u="sng" dirty="0" smtClean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красным</a:t>
            </a:r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 цветом.</a:t>
            </a:r>
          </a:p>
          <a:p>
            <a:endParaRPr lang="ru-RU" i="1" dirty="0" smtClean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endParaRPr lang="ru-RU" i="1" dirty="0" smtClean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endParaRPr lang="ru-RU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228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Решите примеры</a:t>
            </a:r>
            <a:endParaRPr lang="ru-RU" sz="4000" i="1" dirty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771550"/>
            <a:ext cx="8496944" cy="367240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Перемножить многочлены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(t</a:t>
            </a:r>
            <a:r>
              <a:rPr lang="ru-RU" sz="3200" i="1" dirty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 </a:t>
            </a:r>
            <a:r>
              <a:rPr lang="ru-RU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– 9</a:t>
            </a:r>
            <a:r>
              <a:rPr lang="en-US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)(t</a:t>
            </a:r>
            <a:r>
              <a:rPr lang="ru-RU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 – 1</a:t>
            </a:r>
            <a:r>
              <a:rPr lang="en-US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)</a:t>
            </a:r>
            <a:r>
              <a:rPr lang="ru-RU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.</a:t>
            </a:r>
            <a:endParaRPr lang="en-US" sz="3200" i="1" dirty="0" smtClean="0">
              <a:solidFill>
                <a:srgbClr val="FFFF00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(5х + 2)(5х – 2а).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(5х + 2а)(5х – 2а).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i="1" dirty="0" smtClean="0">
              <a:solidFill>
                <a:schemeClr val="accent6"/>
              </a:solidFill>
              <a:latin typeface="Source Serif Pro Semibold" pitchFamily="18" charset="0"/>
              <a:ea typeface="Source Serif Pro Semi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7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Решите примеры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843558"/>
            <a:ext cx="8352928" cy="3600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Упростить выражение</a:t>
            </a:r>
            <a:r>
              <a:rPr lang="ru-RU" i="1" dirty="0" smtClean="0">
                <a:solidFill>
                  <a:schemeClr val="bg1"/>
                </a:solidFill>
                <a:latin typeface="Source Serif Pro Semibold" pitchFamily="18" charset="0"/>
                <a:ea typeface="Source Serif Pro Semibold" pitchFamily="18" charset="0"/>
              </a:rPr>
              <a:t> 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rgbClr val="FFFF00"/>
                </a:solidFill>
                <a:latin typeface="Source Serif Pro Semibold" pitchFamily="18" charset="0"/>
                <a:ea typeface="Source Serif Pro Semibold" pitchFamily="18" charset="0"/>
              </a:rPr>
              <a:t>(а + 4)(а – 5) + (а – 7).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schemeClr val="accent6"/>
                </a:solidFill>
                <a:latin typeface="Source Serif Pro Semibold" pitchFamily="18" charset="0"/>
                <a:ea typeface="Source Serif Pro Semibold" pitchFamily="18" charset="0"/>
              </a:rPr>
              <a:t>(3х – 4)(х + 1) + (х – 2)(х + 3).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i="1" dirty="0">
                <a:solidFill>
                  <a:srgbClr val="FF0000"/>
                </a:solidFill>
                <a:latin typeface="Source Serif Pro Semibold" pitchFamily="18" charset="0"/>
                <a:ea typeface="Source Serif Pro Semibold" pitchFamily="18" charset="0"/>
              </a:rPr>
              <a:t>(3х – 4)(2х + 1) + (х – 2)(6х + 3).</a:t>
            </a:r>
          </a:p>
          <a:p>
            <a:pPr marL="0" indent="0" algn="ctr">
              <a:lnSpc>
                <a:spcPct val="150000"/>
              </a:lnSpc>
              <a:buNone/>
            </a:pPr>
            <a:endParaRPr lang="ru-RU" i="1" dirty="0" smtClean="0">
              <a:solidFill>
                <a:schemeClr val="accent6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pPr marL="0" indent="0" algn="ctr">
              <a:buNone/>
            </a:pPr>
            <a:endParaRPr lang="ru-RU" i="1" dirty="0" smtClean="0">
              <a:solidFill>
                <a:schemeClr val="bg1"/>
              </a:solidFill>
              <a:latin typeface="Source Serif Pro Semibold" pitchFamily="18" charset="0"/>
              <a:ea typeface="Source Serif Pro Semibold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52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203</Words>
  <Application>Microsoft Office PowerPoint</Application>
  <PresentationFormat>Экран (16:9)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Умножение многочлена на многочлен</vt:lpstr>
      <vt:lpstr>Ответьте на вопросы</vt:lpstr>
      <vt:lpstr>Давайте повторим</vt:lpstr>
      <vt:lpstr>Презентация PowerPoint</vt:lpstr>
      <vt:lpstr>Правило умножения многочлена на многочлен</vt:lpstr>
      <vt:lpstr>Правило умножения многочлена на многочлен </vt:lpstr>
      <vt:lpstr>Задания разных уровней</vt:lpstr>
      <vt:lpstr>Решите примеры</vt:lpstr>
      <vt:lpstr>Решите примеры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многочлена на многочлен</dc:title>
  <dc:creator>Осколков Андрей Евгеньевич</dc:creator>
  <cp:lastModifiedBy>Осколков Андрей Евгеньевич</cp:lastModifiedBy>
  <cp:revision>31</cp:revision>
  <dcterms:created xsi:type="dcterms:W3CDTF">2024-01-25T08:32:22Z</dcterms:created>
  <dcterms:modified xsi:type="dcterms:W3CDTF">2024-02-12T10:11:12Z</dcterms:modified>
</cp:coreProperties>
</file>