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61" r:id="rId6"/>
    <p:sldId id="264" r:id="rId7"/>
    <p:sldId id="265" r:id="rId8"/>
    <p:sldId id="266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6DCF022-CC97-4EDD-9DD0-479B04D1CB80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9828138-D689-46CD-B39D-87F46A97E2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988840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b="0" dirty="0" smtClean="0"/>
              <a:t>И</a:t>
            </a:r>
            <a:r>
              <a:rPr lang="ru-RU" dirty="0" smtClean="0"/>
              <a:t>мена </a:t>
            </a:r>
            <a:r>
              <a:rPr lang="ru-RU" dirty="0"/>
              <a:t>существительные, которые имеют форму только </a:t>
            </a:r>
            <a:r>
              <a:rPr lang="ru-RU" dirty="0" smtClean="0"/>
              <a:t>множественного </a:t>
            </a:r>
            <a:r>
              <a:rPr lang="ru-RU" dirty="0" smtClean="0"/>
              <a:t>и единственного числа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68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Сгруппируйте да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нные существительные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spcAft>
                <a:spcPts val="750"/>
              </a:spcAft>
              <a:buNone/>
            </a:pP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С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нег, ветра, вьюги, сугроб; метель, морозы, снежинка, позёмки</a:t>
            </a:r>
            <a:r>
              <a:rPr lang="ru-RU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>
              <a:spcAft>
                <a:spcPts val="750"/>
              </a:spcAft>
              <a:buNone/>
            </a:pPr>
            <a:endParaRPr lang="ru-RU" sz="24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endParaRPr lang="ru-RU" sz="2400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Позёмки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(м</a:t>
            </a:r>
            <a:r>
              <a:rPr lang="ru-RU" sz="24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етель без снегопада, во время которой снег переносится ветром по поверхности земли).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750"/>
              </a:spcAft>
              <a:buNone/>
            </a:pP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975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20880" cy="1143000"/>
          </a:xfrm>
        </p:spPr>
        <p:txBody>
          <a:bodyPr>
            <a:normAutofit fontScale="90000"/>
          </a:bodyPr>
          <a:lstStyle/>
          <a:p>
            <a:pPr>
              <a:spcAft>
                <a:spcPts val="750"/>
              </a:spcAft>
            </a:pP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/>
                <a:ea typeface="Calibri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/>
                <a:ea typeface="Calibri"/>
              </a:rPr>
            </a:br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Выпишите эти слова в два столбика в зависимости от их числа </a:t>
            </a:r>
            <a:r>
              <a:rPr lang="ru-RU" sz="2200" b="1" dirty="0" err="1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ед.ч</a:t>
            </a:r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. </a:t>
            </a:r>
            <a:r>
              <a:rPr lang="ru-RU" sz="2200" b="1" dirty="0" err="1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мн.ч</a:t>
            </a:r>
            <a:r>
              <a:rPr lang="ru-RU" sz="2200" b="1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.</a:t>
            </a:r>
            <a:br>
              <a:rPr lang="ru-RU" sz="2200" b="1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</a:br>
            <a:endParaRPr 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spcAft>
                <a:spcPts val="750"/>
              </a:spcAft>
              <a:buNone/>
            </a:pPr>
            <a:r>
              <a:rPr lang="ru-RU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       </a:t>
            </a:r>
            <a:r>
              <a:rPr lang="ru-RU" b="1" i="1" dirty="0" smtClean="0">
                <a:effectLst/>
                <a:latin typeface="Times New Roman"/>
                <a:ea typeface="Times New Roman"/>
              </a:rPr>
              <a:t>Иней, сани, хлопья, лыжи, пурга.</a:t>
            </a:r>
            <a:endParaRPr lang="ru-RU" sz="2800" b="1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99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Иней</a:t>
            </a:r>
            <a:endParaRPr lang="ru-RU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пурга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 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хлопья </a:t>
            </a:r>
            <a:endParaRPr lang="ru-RU" b="1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сани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  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лыжи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95536" y="548680"/>
            <a:ext cx="4040188" cy="11438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невозможно поставить в форму множественного числа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499992" y="476672"/>
            <a:ext cx="4041775" cy="1431850"/>
          </a:xfrm>
        </p:spPr>
        <p:txBody>
          <a:bodyPr>
            <a:normAutofit fontScale="40000" lnSpcReduction="20000"/>
          </a:bodyPr>
          <a:lstStyle/>
          <a:p>
            <a:pPr lvl="0">
              <a:spcAft>
                <a:spcPts val="750"/>
              </a:spcAft>
              <a:buSzPts val="1000"/>
              <a:tabLst>
                <a:tab pos="457200" algn="l"/>
              </a:tabLst>
            </a:pPr>
            <a:endParaRPr lang="ru-RU" sz="290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lvl="0">
              <a:spcAft>
                <a:spcPts val="750"/>
              </a:spcAft>
              <a:buSzPts val="1000"/>
              <a:tabLst>
                <a:tab pos="457200" algn="l"/>
              </a:tabLst>
            </a:pPr>
            <a:r>
              <a:rPr lang="ru-RU" sz="50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невозможно поставить в форму единственного числа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.</a:t>
            </a:r>
            <a:endParaRPr lang="ru-RU" sz="2000" dirty="0" smtClean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744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kumimoji="0" lang="ru-RU" sz="4000" b="0" i="0" u="sng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/>
            </a:r>
            <a:br>
              <a:rPr kumimoji="0" lang="ru-RU" sz="4000" b="0" i="0" u="sng" strike="noStrike" kern="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lang="ru-RU" sz="4000" u="sng" kern="0" dirty="0">
                <a:solidFill>
                  <a:srgbClr val="00CC00"/>
                </a:solidFill>
                <a:latin typeface="Arial"/>
                <a:cs typeface="Arial"/>
              </a:rPr>
              <a:t/>
            </a:r>
            <a:br>
              <a:rPr lang="ru-RU" sz="4000" u="sng" kern="0" dirty="0">
                <a:solidFill>
                  <a:srgbClr val="00CC00"/>
                </a:solidFill>
                <a:latin typeface="Arial"/>
                <a:cs typeface="Arial"/>
              </a:rPr>
            </a:br>
            <a:r>
              <a:rPr lang="ru-RU" sz="4000" u="sng" kern="0" dirty="0" smtClean="0">
                <a:solidFill>
                  <a:srgbClr val="00CC00"/>
                </a:solidFill>
                <a:latin typeface="Arial"/>
                <a:cs typeface="Arial"/>
              </a:rPr>
              <a:t/>
            </a:r>
            <a:br>
              <a:rPr lang="ru-RU" sz="4000" u="sng" kern="0" dirty="0" smtClean="0">
                <a:solidFill>
                  <a:srgbClr val="00CC00"/>
                </a:solidFill>
                <a:latin typeface="Arial"/>
                <a:cs typeface="Arial"/>
              </a:rPr>
            </a:br>
            <a:r>
              <a:rPr kumimoji="0" lang="ru-RU" sz="3100" b="1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Помните! Форму только множественного числа имеют</a:t>
            </a:r>
            <a:endParaRPr lang="ru-RU" sz="3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1)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вещественные существительные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чернила, очистки;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2)отвлечённые существительные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каникулы,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именины;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 слова, обозначающие парные предметы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 предметы, сделанные из двух частей): 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очки, брюки,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сани, ворота, ножницы;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4) собственные имена существительные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Альпы, Карпаты, «Известия»( название газеты).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FontTx/>
              <a:buChar char="•"/>
            </a:pPr>
            <a:endParaRPr kumimoji="0" lang="ru-RU" sz="2400" b="0" i="1" u="none" strike="noStrike" kern="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 существительных, которые имеют форму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только мн. ч., не определяется  род 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None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и тип склонения.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215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     </a:t>
            </a:r>
            <a:r>
              <a:rPr lang="ru-RU" b="1" dirty="0" smtClean="0">
                <a:effectLst/>
                <a:latin typeface="Times New Roman"/>
                <a:ea typeface="Calibri"/>
              </a:rPr>
              <a:t>Устная работа с картинками на странице 66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0000"/>
              </a:solidFill>
              <a:effectLst/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- называем слова, изображённые на картинке, определяем их число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62929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kern="0" cap="none" dirty="0">
                <a:solidFill>
                  <a:schemeClr val="tx1"/>
                </a:solidFill>
                <a:latin typeface="Times New Roman"/>
                <a:cs typeface="Arial"/>
              </a:rPr>
              <a:t>Помните! Форму только единственного числа имеют существительные, обозначающие: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None/>
            </a:pPr>
            <a:r>
              <a:rPr lang="ru-RU" sz="2200" kern="0" dirty="0">
                <a:solidFill>
                  <a:srgbClr val="000000"/>
                </a:solidFill>
                <a:latin typeface="Times New Roman"/>
                <a:cs typeface="Arial"/>
              </a:rPr>
              <a:t>1) </a:t>
            </a:r>
            <a:r>
              <a:rPr lang="ru-RU" sz="2200" b="1" i="1" kern="0" dirty="0">
                <a:solidFill>
                  <a:srgbClr val="7030A0"/>
                </a:solidFill>
                <a:latin typeface="Times New Roman"/>
                <a:cs typeface="Arial"/>
              </a:rPr>
              <a:t>названия множества одинаковых предметов </a:t>
            </a:r>
            <a:r>
              <a:rPr lang="ru-RU" sz="2200" i="1" kern="0" dirty="0">
                <a:solidFill>
                  <a:srgbClr val="000000"/>
                </a:solidFill>
                <a:latin typeface="Times New Roman"/>
                <a:cs typeface="Arial"/>
              </a:rPr>
              <a:t>(детвора, учитель­ство, сырьё, ельник, листва); </a:t>
            </a:r>
          </a:p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None/>
            </a:pPr>
            <a:r>
              <a:rPr lang="ru-RU" sz="2200" kern="0" dirty="0">
                <a:solidFill>
                  <a:srgbClr val="000000"/>
                </a:solidFill>
                <a:latin typeface="Times New Roman"/>
                <a:cs typeface="Arial"/>
              </a:rPr>
              <a:t>2) </a:t>
            </a:r>
            <a:r>
              <a:rPr lang="ru-RU" sz="2200" b="1" i="1" kern="0" dirty="0">
                <a:solidFill>
                  <a:srgbClr val="7030A0"/>
                </a:solidFill>
                <a:latin typeface="Times New Roman"/>
                <a:cs typeface="Arial"/>
              </a:rPr>
              <a:t>названия предметов с вещественным значением </a:t>
            </a:r>
            <a:r>
              <a:rPr lang="ru-RU" sz="2200" i="1" kern="0" dirty="0">
                <a:solidFill>
                  <a:srgbClr val="000000"/>
                </a:solidFill>
                <a:latin typeface="Times New Roman"/>
                <a:cs typeface="Arial"/>
              </a:rPr>
              <a:t>(горох, молоко, малина, фарфор, керосин, мел); </a:t>
            </a:r>
          </a:p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None/>
            </a:pPr>
            <a:r>
              <a:rPr lang="ru-RU" sz="2200" kern="0" dirty="0">
                <a:solidFill>
                  <a:srgbClr val="000000"/>
                </a:solidFill>
                <a:latin typeface="Times New Roman"/>
                <a:cs typeface="Arial"/>
              </a:rPr>
              <a:t>3) </a:t>
            </a:r>
            <a:r>
              <a:rPr lang="ru-RU" sz="2200" b="1" kern="0" dirty="0">
                <a:solidFill>
                  <a:srgbClr val="7030A0"/>
                </a:solidFill>
                <a:latin typeface="Times New Roman"/>
                <a:cs typeface="Arial"/>
              </a:rPr>
              <a:t>названия качества или признака </a:t>
            </a:r>
            <a:r>
              <a:rPr lang="ru-RU" sz="2200" i="1" kern="0" dirty="0">
                <a:solidFill>
                  <a:srgbClr val="000000"/>
                </a:solidFill>
                <a:latin typeface="Times New Roman"/>
                <a:cs typeface="Arial"/>
              </a:rPr>
              <a:t>(све­жесть, белизна, ловкость, тоска, отвага); </a:t>
            </a:r>
          </a:p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None/>
            </a:pPr>
            <a:r>
              <a:rPr lang="ru-RU" sz="2200" kern="0" dirty="0">
                <a:solidFill>
                  <a:srgbClr val="000000"/>
                </a:solidFill>
                <a:latin typeface="Times New Roman"/>
                <a:cs typeface="Arial"/>
              </a:rPr>
              <a:t>4) </a:t>
            </a:r>
            <a:r>
              <a:rPr lang="ru-RU" sz="2200" b="1" i="1" kern="0" dirty="0">
                <a:solidFill>
                  <a:srgbClr val="7030A0"/>
                </a:solidFill>
                <a:latin typeface="Times New Roman"/>
                <a:cs typeface="Arial"/>
              </a:rPr>
              <a:t>названия действий или состояний </a:t>
            </a:r>
            <a:r>
              <a:rPr lang="ru-RU" sz="2200" i="1" kern="0" dirty="0">
                <a:solidFill>
                  <a:srgbClr val="000000"/>
                </a:solidFill>
                <a:latin typeface="Times New Roman"/>
                <a:cs typeface="Arial"/>
              </a:rPr>
              <a:t>(косьба, рубка, доставка, бегот­ня, удивление, чтение);</a:t>
            </a:r>
          </a:p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None/>
            </a:pPr>
            <a:r>
              <a:rPr lang="ru-RU" sz="2200" i="1" kern="0" dirty="0">
                <a:solidFill>
                  <a:srgbClr val="000000"/>
                </a:solidFill>
                <a:latin typeface="Times New Roman"/>
                <a:cs typeface="Arial"/>
              </a:rPr>
              <a:t> </a:t>
            </a:r>
            <a:r>
              <a:rPr lang="ru-RU" sz="2200" kern="0" dirty="0">
                <a:solidFill>
                  <a:srgbClr val="000000"/>
                </a:solidFill>
                <a:latin typeface="Times New Roman"/>
                <a:cs typeface="Arial"/>
              </a:rPr>
              <a:t>5) </a:t>
            </a:r>
            <a:r>
              <a:rPr lang="ru-RU" sz="2200" b="1" i="1" kern="0" dirty="0">
                <a:solidFill>
                  <a:srgbClr val="7030A0"/>
                </a:solidFill>
                <a:latin typeface="Times New Roman"/>
                <a:cs typeface="Arial"/>
              </a:rPr>
              <a:t>собственные имена в качестве наименований единичных предметов </a:t>
            </a:r>
            <a:r>
              <a:rPr lang="ru-RU" sz="2200" i="1" kern="0" dirty="0">
                <a:solidFill>
                  <a:srgbClr val="000000"/>
                </a:solidFill>
                <a:latin typeface="Times New Roman"/>
                <a:cs typeface="Arial"/>
              </a:rPr>
              <a:t>(Москва, Тамбов, Санкт-Петербург, Тбилиси); </a:t>
            </a:r>
          </a:p>
          <a:p>
            <a:pPr marL="469900" lvl="0" indent="-469900"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None/>
            </a:pPr>
            <a:r>
              <a:rPr lang="ru-RU" sz="2200" kern="0" dirty="0">
                <a:solidFill>
                  <a:srgbClr val="000000"/>
                </a:solidFill>
                <a:latin typeface="Times New Roman"/>
                <a:cs typeface="Arial"/>
              </a:rPr>
              <a:t>6) </a:t>
            </a:r>
            <a:r>
              <a:rPr lang="ru-RU" sz="2200" b="1" i="1" kern="0" dirty="0">
                <a:solidFill>
                  <a:srgbClr val="7030A0"/>
                </a:solidFill>
                <a:latin typeface="Times New Roman"/>
                <a:cs typeface="Arial"/>
              </a:rPr>
              <a:t>слова</a:t>
            </a:r>
            <a:r>
              <a:rPr lang="ru-RU" sz="2200" kern="0" dirty="0">
                <a:solidFill>
                  <a:srgbClr val="000000"/>
                </a:solidFill>
                <a:latin typeface="Times New Roman"/>
                <a:cs typeface="Arial"/>
              </a:rPr>
              <a:t> </a:t>
            </a:r>
            <a:r>
              <a:rPr lang="ru-RU" sz="2200" i="1" kern="0" dirty="0">
                <a:solidFill>
                  <a:srgbClr val="000000"/>
                </a:solidFill>
                <a:latin typeface="Times New Roman"/>
                <a:cs typeface="Arial"/>
              </a:rPr>
              <a:t>бремя, вымя, пламя, темя.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912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Упражнение 557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Закрепление.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675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5616" y="1340768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</a:t>
            </a:r>
            <a:r>
              <a:rPr lang="ru-RU" b="1" dirty="0" smtClean="0"/>
              <a:t>Домашнее задание</a:t>
            </a:r>
          </a:p>
          <a:p>
            <a:pPr marL="0" indent="0">
              <a:buNone/>
            </a:pPr>
            <a:r>
              <a:rPr lang="ru-RU" dirty="0" smtClean="0"/>
              <a:t>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dirty="0" smtClean="0"/>
              <a:t>   Упражнение 551, 554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6470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46</TotalTime>
  <Words>285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«Имена существительные, которые имеют форму только множественного и единственного числа»</vt:lpstr>
      <vt:lpstr>Сгруппируйте данные существительные </vt:lpstr>
      <vt:lpstr>  Выпишите эти слова в два столбика в зависимости от их числа ед.ч. мн.ч. </vt:lpstr>
      <vt:lpstr>Презентация PowerPoint</vt:lpstr>
      <vt:lpstr>   Помните! Форму только множественного числа имеют</vt:lpstr>
      <vt:lpstr>Презентация PowerPoint</vt:lpstr>
      <vt:lpstr>Помните! Форму только единственного числа имеют существительные, обозначающие:</vt:lpstr>
      <vt:lpstr>                   Закрепление.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богдан</dc:creator>
  <cp:lastModifiedBy>богдан</cp:lastModifiedBy>
  <cp:revision>6</cp:revision>
  <dcterms:created xsi:type="dcterms:W3CDTF">2024-02-12T17:37:28Z</dcterms:created>
  <dcterms:modified xsi:type="dcterms:W3CDTF">2024-02-12T18:28:48Z</dcterms:modified>
</cp:coreProperties>
</file>