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60" r:id="rId6"/>
    <p:sldId id="271" r:id="rId7"/>
    <p:sldId id="273" r:id="rId8"/>
    <p:sldId id="261" r:id="rId9"/>
    <p:sldId id="270" r:id="rId10"/>
    <p:sldId id="262" r:id="rId11"/>
    <p:sldId id="268" r:id="rId12"/>
    <p:sldId id="274" r:id="rId13"/>
    <p:sldId id="263" r:id="rId14"/>
    <p:sldId id="264" r:id="rId15"/>
    <p:sldId id="267" r:id="rId16"/>
    <p:sldId id="265" r:id="rId17"/>
    <p:sldId id="266" r:id="rId18"/>
    <p:sldId id="275" r:id="rId19"/>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726"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89656E8-9EE5-45E8-8D5B-D68F98BA752B}"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1117795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9656E8-9EE5-45E8-8D5B-D68F98BA752B}"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3251043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4781"/>
            <a:ext cx="2057400" cy="32908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4781"/>
            <a:ext cx="6019800" cy="32908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9656E8-9EE5-45E8-8D5B-D68F98BA752B}"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3429591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89656E8-9EE5-45E8-8D5B-D68F98BA752B}"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3911958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89656E8-9EE5-45E8-8D5B-D68F98BA752B}" type="datetimeFigureOut">
              <a:rPr lang="ru-RU" smtClean="0"/>
              <a:t>29.01.2024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1775386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89656E8-9EE5-45E8-8D5B-D68F98BA752B}" type="datetimeFigureOut">
              <a:rPr lang="ru-RU" smtClean="0"/>
              <a:t>29.01.2024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358486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89656E8-9EE5-45E8-8D5B-D68F98BA752B}" type="datetimeFigureOut">
              <a:rPr lang="ru-RU" smtClean="0"/>
              <a:t>29.01.2024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2068287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89656E8-9EE5-45E8-8D5B-D68F98BA752B}" type="datetimeFigureOut">
              <a:rPr lang="ru-RU" smtClean="0"/>
              <a:t>29.01.2024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15707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89656E8-9EE5-45E8-8D5B-D68F98BA752B}" type="datetimeFigureOut">
              <a:rPr lang="ru-RU" smtClean="0"/>
              <a:t>29.01.2024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1808921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9656E8-9EE5-45E8-8D5B-D68F98BA752B}" type="datetimeFigureOut">
              <a:rPr lang="ru-RU" smtClean="0"/>
              <a:t>29.01.2024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1582991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9656E8-9EE5-45E8-8D5B-D68F98BA752B}" type="datetimeFigureOut">
              <a:rPr lang="ru-RU" smtClean="0"/>
              <a:t>29.01.2024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E6FCD8-9705-49D6-9AD4-4953A60D8685}" type="slidenum">
              <a:rPr lang="ru-RU" smtClean="0"/>
              <a:t>‹#›</a:t>
            </a:fld>
            <a:endParaRPr lang="ru-RU"/>
          </a:p>
        </p:txBody>
      </p:sp>
    </p:spTree>
    <p:extLst>
      <p:ext uri="{BB962C8B-B14F-4D97-AF65-F5344CB8AC3E}">
        <p14:creationId xmlns:p14="http://schemas.microsoft.com/office/powerpoint/2010/main" val="2520928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89656E8-9EE5-45E8-8D5B-D68F98BA752B}" type="datetimeFigureOut">
              <a:rPr lang="ru-RU" smtClean="0"/>
              <a:t>29.01.2024</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9E6FCD8-9705-49D6-9AD4-4953A60D8685}" type="slidenum">
              <a:rPr lang="ru-RU" smtClean="0"/>
              <a:t>‹#›</a:t>
            </a:fld>
            <a:endParaRPr lang="ru-RU"/>
          </a:p>
        </p:txBody>
      </p:sp>
    </p:spTree>
    <p:extLst>
      <p:ext uri="{BB962C8B-B14F-4D97-AF65-F5344CB8AC3E}">
        <p14:creationId xmlns:p14="http://schemas.microsoft.com/office/powerpoint/2010/main" val="2415860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Заголовок 1"/>
          <p:cNvSpPr txBox="1">
            <a:spLocks/>
          </p:cNvSpPr>
          <p:nvPr/>
        </p:nvSpPr>
        <p:spPr>
          <a:xfrm>
            <a:off x="431540" y="1347614"/>
            <a:ext cx="8280920" cy="198022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3300" b="1" i="1" dirty="0">
                <a:solidFill>
                  <a:schemeClr val="bg1"/>
                </a:solidFill>
                <a:latin typeface="Source Serif Pro Semibold" pitchFamily="18" charset="0"/>
                <a:ea typeface="Source Serif Pro Semibold" pitchFamily="18" charset="0"/>
              </a:rPr>
              <a:t>ВСЕ </a:t>
            </a:r>
            <a:r>
              <a:rPr lang="ru-RU" sz="3300" b="1" i="1" dirty="0" smtClean="0">
                <a:solidFill>
                  <a:schemeClr val="bg1"/>
                </a:solidFill>
                <a:latin typeface="Source Serif Pro Semibold" pitchFamily="18" charset="0"/>
                <a:ea typeface="Source Serif Pro Semibold" pitchFamily="18" charset="0"/>
              </a:rPr>
              <a:t>типы задач </a:t>
            </a:r>
            <a:r>
              <a:rPr lang="ru-RU" sz="3300" b="1" i="1" dirty="0">
                <a:solidFill>
                  <a:schemeClr val="bg1"/>
                </a:solidFill>
                <a:latin typeface="Source Serif Pro Semibold" pitchFamily="18" charset="0"/>
                <a:ea typeface="Source Serif Pro Semibold" pitchFamily="18" charset="0"/>
              </a:rPr>
              <a:t>по ТЕОРИИ </a:t>
            </a:r>
            <a:r>
              <a:rPr lang="ru-RU" sz="3300" b="1" i="1" dirty="0" smtClean="0">
                <a:solidFill>
                  <a:schemeClr val="bg1"/>
                </a:solidFill>
                <a:latin typeface="Source Serif Pro Semibold" pitchFamily="18" charset="0"/>
                <a:ea typeface="Source Serif Pro Semibold" pitchFamily="18" charset="0"/>
              </a:rPr>
              <a:t>ВЕРОЯТНОСТЕЙ.</a:t>
            </a:r>
            <a:endParaRPr lang="ru-RU" sz="3300" b="1" i="1" dirty="0">
              <a:solidFill>
                <a:schemeClr val="bg1"/>
              </a:solidFill>
              <a:latin typeface="Source Serif Pro Semibold" pitchFamily="18" charset="0"/>
              <a:ea typeface="Source Serif Pro Semibold" pitchFamily="18" charset="0"/>
            </a:endParaRPr>
          </a:p>
          <a:p>
            <a:endParaRPr lang="ru-RU" i="1" dirty="0">
              <a:solidFill>
                <a:schemeClr val="bg1"/>
              </a:solidFill>
              <a:latin typeface="Source Serif Pro Semibold" pitchFamily="18" charset="0"/>
              <a:ea typeface="Source Serif Pro Semibold" pitchFamily="18" charset="0"/>
              <a:cs typeface="Times New Roman" pitchFamily="18" charset="0"/>
            </a:endParaRPr>
          </a:p>
        </p:txBody>
      </p:sp>
      <p:sp>
        <p:nvSpPr>
          <p:cNvPr id="6" name="Подзаголовок 2"/>
          <p:cNvSpPr txBox="1">
            <a:spLocks/>
          </p:cNvSpPr>
          <p:nvPr/>
        </p:nvSpPr>
        <p:spPr>
          <a:xfrm>
            <a:off x="4139952" y="3003798"/>
            <a:ext cx="4752528" cy="936104"/>
          </a:xfrm>
          <a:prstGeom prst="rect">
            <a:avLst/>
          </a:prstGeom>
        </p:spPr>
        <p:txBody>
          <a:bodyPr vert="horz" lIns="91440" tIns="45720" rIns="91440" bIns="45720" rtlCol="0">
            <a:normAutofit fontScale="85000" lnSpcReduction="1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ru-RU" sz="2400" i="1" dirty="0" smtClean="0">
                <a:solidFill>
                  <a:schemeClr val="bg1"/>
                </a:solidFill>
                <a:latin typeface="Source Serif Pro Semibold" pitchFamily="18" charset="0"/>
                <a:ea typeface="Source Serif Pro Semibold" pitchFamily="18" charset="0"/>
                <a:cs typeface="Times New Roman" pitchFamily="18" charset="0"/>
              </a:rPr>
              <a:t>ПОДГОТОВИЛ ПРЕЗЕНТАЦИЮ</a:t>
            </a:r>
          </a:p>
          <a:p>
            <a:pPr algn="r"/>
            <a:r>
              <a:rPr lang="ru-RU" sz="2400" i="1" dirty="0" smtClean="0">
                <a:solidFill>
                  <a:schemeClr val="bg1"/>
                </a:solidFill>
                <a:latin typeface="Source Serif Pro Semibold" pitchFamily="18" charset="0"/>
                <a:ea typeface="Source Serif Pro Semibold" pitchFamily="18" charset="0"/>
                <a:cs typeface="Times New Roman" pitchFamily="18" charset="0"/>
              </a:rPr>
              <a:t>Учитель математики: Осколков А.Е.</a:t>
            </a:r>
            <a:endParaRPr lang="ru-RU" sz="2400" i="1" dirty="0">
              <a:solidFill>
                <a:schemeClr val="bg1"/>
              </a:solidFill>
              <a:latin typeface="Source Serif Pro Semibold" pitchFamily="18" charset="0"/>
              <a:ea typeface="Source Serif Pro Semibold" pitchFamily="18" charset="0"/>
              <a:cs typeface="Times New Roman" pitchFamily="18" charset="0"/>
            </a:endParaRPr>
          </a:p>
        </p:txBody>
      </p:sp>
      <p:sp>
        <p:nvSpPr>
          <p:cNvPr id="7" name="Прямоугольник 6"/>
          <p:cNvSpPr/>
          <p:nvPr/>
        </p:nvSpPr>
        <p:spPr>
          <a:xfrm>
            <a:off x="1" y="12214"/>
            <a:ext cx="9144000" cy="707886"/>
          </a:xfrm>
          <a:prstGeom prst="rect">
            <a:avLst/>
          </a:prstGeom>
        </p:spPr>
        <p:txBody>
          <a:bodyPr wrap="square">
            <a:spAutoFit/>
          </a:bodyPr>
          <a:lstStyle/>
          <a:p>
            <a:pPr algn="ctr">
              <a:lnSpc>
                <a:spcPct val="100000"/>
              </a:lnSpc>
              <a:buNone/>
            </a:pPr>
            <a:r>
              <a:rPr lang="ru-RU" sz="2000" b="0" i="1" strike="noStrike" spc="-1" dirty="0" smtClean="0">
                <a:solidFill>
                  <a:schemeClr val="bg1"/>
                </a:solidFill>
                <a:latin typeface="Source Serif Pro Semibold" pitchFamily="18" charset="0"/>
                <a:ea typeface="Source Serif Pro Semibold" pitchFamily="18" charset="0"/>
                <a:cs typeface="Times New Roman" pitchFamily="18" charset="0"/>
              </a:rPr>
              <a:t>МУНИЦИПАЛЬНОЕ ОБЩЕОБРАЗОВАТЕЛЬНОЕ УЧРЕЖДЕНИЕ</a:t>
            </a:r>
          </a:p>
          <a:p>
            <a:pPr algn="ctr">
              <a:lnSpc>
                <a:spcPct val="100000"/>
              </a:lnSpc>
              <a:buNone/>
            </a:pPr>
            <a:r>
              <a:rPr lang="ru-RU" sz="2000" b="0" i="1" strike="noStrike" spc="-1" dirty="0" smtClean="0">
                <a:solidFill>
                  <a:schemeClr val="bg1"/>
                </a:solidFill>
                <a:latin typeface="Source Serif Pro Semibold" pitchFamily="18" charset="0"/>
                <a:ea typeface="Source Serif Pro Semibold" pitchFamily="18" charset="0"/>
                <a:cs typeface="Times New Roman" pitchFamily="18" charset="0"/>
              </a:rPr>
              <a:t>ШЕЛОПУГИНСКАЯ СРЕДНЯЯ ШКОЛА</a:t>
            </a:r>
            <a:endParaRPr lang="ru-RU" sz="20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
        <p:nvSpPr>
          <p:cNvPr id="8" name="Прямоугольник 7"/>
          <p:cNvSpPr/>
          <p:nvPr/>
        </p:nvSpPr>
        <p:spPr>
          <a:xfrm>
            <a:off x="1" y="4246823"/>
            <a:ext cx="9144000" cy="400110"/>
          </a:xfrm>
          <a:prstGeom prst="rect">
            <a:avLst/>
          </a:prstGeom>
        </p:spPr>
        <p:txBody>
          <a:bodyPr wrap="square">
            <a:spAutoFit/>
          </a:bodyPr>
          <a:lstStyle/>
          <a:p>
            <a:pPr algn="ctr">
              <a:lnSpc>
                <a:spcPct val="100000"/>
              </a:lnSpc>
              <a:buNone/>
            </a:pPr>
            <a:r>
              <a:rPr lang="ru-RU" sz="2000" b="0" i="1" strike="noStrike" spc="-1" dirty="0" smtClean="0">
                <a:solidFill>
                  <a:schemeClr val="bg1"/>
                </a:solidFill>
                <a:latin typeface="Source Serif Pro Semibold" pitchFamily="18" charset="0"/>
                <a:ea typeface="Source Serif Pro Semibold" pitchFamily="18" charset="0"/>
                <a:cs typeface="Times New Roman" pitchFamily="18" charset="0"/>
              </a:rPr>
              <a:t>Шелопугино, 2024 г.</a:t>
            </a:r>
            <a:endParaRPr lang="ru-RU" sz="20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2644872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Заголовок 1"/>
          <p:cNvSpPr>
            <a:spLocks noGrp="1"/>
          </p:cNvSpPr>
          <p:nvPr>
            <p:ph type="title"/>
          </p:nvPr>
        </p:nvSpPr>
        <p:spPr/>
        <p:txBody>
          <a:bodyPr>
            <a:normAutofit/>
          </a:bodyPr>
          <a:lstStyle/>
          <a:p>
            <a:r>
              <a:rPr lang="ru-RU" sz="3200" i="1" dirty="0" smtClean="0">
                <a:solidFill>
                  <a:schemeClr val="bg1"/>
                </a:solidFill>
                <a:latin typeface="Source Serif Pro Semibold" pitchFamily="18" charset="0"/>
                <a:ea typeface="Source Serif Pro Semibold" pitchFamily="18" charset="0"/>
              </a:rPr>
              <a:t>Кубики.</a:t>
            </a:r>
            <a:endParaRPr lang="ru-RU" sz="3200" dirty="0">
              <a:solidFill>
                <a:schemeClr val="bg1"/>
              </a:solidFill>
            </a:endParaRPr>
          </a:p>
        </p:txBody>
      </p:sp>
      <p:sp>
        <p:nvSpPr>
          <p:cNvPr id="4" name="Объект 3"/>
          <p:cNvSpPr>
            <a:spLocks noGrp="1"/>
          </p:cNvSpPr>
          <p:nvPr>
            <p:ph sz="half" idx="2"/>
          </p:nvPr>
        </p:nvSpPr>
        <p:spPr>
          <a:xfrm>
            <a:off x="323528" y="1631156"/>
            <a:ext cx="8424936" cy="2963466"/>
          </a:xfrm>
        </p:spPr>
        <p:txBody>
          <a:bodyPr/>
          <a:lstStyle/>
          <a:p>
            <a:pPr marL="0" indent="0" algn="just">
              <a:lnSpc>
                <a:spcPct val="150000"/>
              </a:lnSpc>
              <a:buNone/>
            </a:pPr>
            <a:r>
              <a:rPr lang="ru-RU" i="1" dirty="0" smtClean="0">
                <a:latin typeface="Source Serif Pro Semibold" pitchFamily="18" charset="0"/>
                <a:ea typeface="Source Serif Pro Semibold" pitchFamily="18" charset="0"/>
              </a:rPr>
              <a:t>	</a:t>
            </a:r>
            <a:r>
              <a:rPr lang="ru-RU" i="1" dirty="0" smtClean="0">
                <a:solidFill>
                  <a:schemeClr val="bg1"/>
                </a:solidFill>
                <a:latin typeface="Source Serif Pro Semibold" pitchFamily="18" charset="0"/>
                <a:ea typeface="Source Serif Pro Semibold" pitchFamily="18" charset="0"/>
              </a:rPr>
              <a:t>В случайном эксперименте бросают две игральные кости. Найдите вероятность, что сумма выпавших очков равна 7. Результат округлите до </a:t>
            </a:r>
            <a:r>
              <a:rPr lang="ru-RU" i="1" u="sng" dirty="0" smtClean="0">
                <a:solidFill>
                  <a:srgbClr val="C00000"/>
                </a:solidFill>
                <a:latin typeface="Source Serif Pro Semibold" pitchFamily="18" charset="0"/>
                <a:ea typeface="Source Serif Pro Semibold" pitchFamily="18" charset="0"/>
              </a:rPr>
              <a:t>тысячных.</a:t>
            </a:r>
            <a:endParaRPr lang="ru-RU" i="1" u="sng" dirty="0">
              <a:solidFill>
                <a:srgbClr val="C00000"/>
              </a:solidFill>
              <a:latin typeface="Source Serif Pro Semibold" pitchFamily="18" charset="0"/>
              <a:ea typeface="Source Serif Pro Semibold" pitchFamily="18" charset="0"/>
            </a:endParaRPr>
          </a:p>
        </p:txBody>
      </p:sp>
      <p:sp>
        <p:nvSpPr>
          <p:cNvPr id="8" name="Прямоугольник 7"/>
          <p:cNvSpPr/>
          <p:nvPr/>
        </p:nvSpPr>
        <p:spPr>
          <a:xfrm>
            <a:off x="5148163" y="4227934"/>
            <a:ext cx="2189959"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0,167.</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2185914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Заголовок 1"/>
          <p:cNvSpPr>
            <a:spLocks noGrp="1"/>
          </p:cNvSpPr>
          <p:nvPr>
            <p:ph type="title"/>
          </p:nvPr>
        </p:nvSpPr>
        <p:spPr/>
        <p:txBody>
          <a:bodyPr>
            <a:normAutofit/>
          </a:bodyPr>
          <a:lstStyle/>
          <a:p>
            <a:r>
              <a:rPr lang="ru-RU" sz="3200" i="1" dirty="0" smtClean="0">
                <a:solidFill>
                  <a:schemeClr val="bg1"/>
                </a:solidFill>
                <a:latin typeface="Source Serif Pro Semibold" pitchFamily="18" charset="0"/>
                <a:ea typeface="Source Serif Pro Semibold" pitchFamily="18" charset="0"/>
              </a:rPr>
              <a:t>Кубики.</a:t>
            </a:r>
            <a:endParaRPr lang="ru-RU" sz="3200" dirty="0">
              <a:solidFill>
                <a:schemeClr val="bg1"/>
              </a:solidFill>
            </a:endParaRPr>
          </a:p>
        </p:txBody>
      </p:sp>
      <p:sp>
        <p:nvSpPr>
          <p:cNvPr id="4" name="Объект 3"/>
          <p:cNvSpPr>
            <a:spLocks noGrp="1"/>
          </p:cNvSpPr>
          <p:nvPr>
            <p:ph sz="half" idx="2"/>
          </p:nvPr>
        </p:nvSpPr>
        <p:spPr>
          <a:xfrm>
            <a:off x="323528" y="1631156"/>
            <a:ext cx="8424936" cy="2963466"/>
          </a:xfrm>
        </p:spPr>
        <p:txBody>
          <a:bodyPr/>
          <a:lstStyle/>
          <a:p>
            <a:pPr marL="0" indent="0" algn="just">
              <a:lnSpc>
                <a:spcPct val="150000"/>
              </a:lnSpc>
              <a:buNone/>
            </a:pPr>
            <a:r>
              <a:rPr lang="ru-RU" i="1" dirty="0" smtClean="0">
                <a:solidFill>
                  <a:schemeClr val="bg1"/>
                </a:solidFill>
                <a:latin typeface="Source Serif Pro Semibold" pitchFamily="18" charset="0"/>
                <a:ea typeface="Source Serif Pro Semibold" pitchFamily="18" charset="0"/>
              </a:rPr>
              <a:t>	Игральную </a:t>
            </a:r>
            <a:r>
              <a:rPr lang="ru-RU" i="1" dirty="0">
                <a:solidFill>
                  <a:schemeClr val="bg1"/>
                </a:solidFill>
                <a:latin typeface="Source Serif Pro Semibold" pitchFamily="18" charset="0"/>
                <a:ea typeface="Source Serif Pro Semibold" pitchFamily="18" charset="0"/>
              </a:rPr>
              <a:t>кость бросают два раза. Известно, что 3 очка не </a:t>
            </a:r>
            <a:r>
              <a:rPr lang="ru-RU" i="1" dirty="0" smtClean="0">
                <a:solidFill>
                  <a:schemeClr val="bg1"/>
                </a:solidFill>
                <a:latin typeface="Source Serif Pro Semibold" pitchFamily="18" charset="0"/>
                <a:ea typeface="Source Serif Pro Semibold" pitchFamily="18" charset="0"/>
              </a:rPr>
              <a:t>выпало ни </a:t>
            </a:r>
            <a:r>
              <a:rPr lang="ru-RU" i="1" dirty="0">
                <a:solidFill>
                  <a:schemeClr val="bg1"/>
                </a:solidFill>
                <a:latin typeface="Source Serif Pro Semibold" pitchFamily="18" charset="0"/>
                <a:ea typeface="Source Serif Pro Semibold" pitchFamily="18" charset="0"/>
              </a:rPr>
              <a:t>разу. Найдите при этом условии вероятность события «</a:t>
            </a:r>
            <a:r>
              <a:rPr lang="ru-RU" i="1" dirty="0" smtClean="0">
                <a:solidFill>
                  <a:schemeClr val="bg1"/>
                </a:solidFill>
                <a:latin typeface="Source Serif Pro Semibold" pitchFamily="18" charset="0"/>
                <a:ea typeface="Source Serif Pro Semibold" pitchFamily="18" charset="0"/>
              </a:rPr>
              <a:t>сумма выпавших </a:t>
            </a:r>
            <a:r>
              <a:rPr lang="ru-RU" i="1" dirty="0">
                <a:solidFill>
                  <a:schemeClr val="bg1"/>
                </a:solidFill>
                <a:latin typeface="Source Serif Pro Semibold" pitchFamily="18" charset="0"/>
                <a:ea typeface="Source Serif Pro Semibold" pitchFamily="18" charset="0"/>
              </a:rPr>
              <a:t>очков равна 8»</a:t>
            </a:r>
            <a:endParaRPr lang="ru-RU" i="1" u="sng" dirty="0">
              <a:solidFill>
                <a:schemeClr val="bg1"/>
              </a:solidFill>
              <a:latin typeface="Source Serif Pro Semibold" pitchFamily="18" charset="0"/>
              <a:ea typeface="Source Serif Pro Semibold" pitchFamily="18" charset="0"/>
            </a:endParaRPr>
          </a:p>
        </p:txBody>
      </p:sp>
      <p:sp>
        <p:nvSpPr>
          <p:cNvPr id="8" name="Прямоугольник 7"/>
          <p:cNvSpPr/>
          <p:nvPr/>
        </p:nvSpPr>
        <p:spPr>
          <a:xfrm>
            <a:off x="5229050" y="4227934"/>
            <a:ext cx="2028184"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a:t>
            </a:r>
            <a:r>
              <a:rPr lang="ru-RU" sz="2400" i="1" spc="-1" dirty="0" smtClean="0">
                <a:solidFill>
                  <a:schemeClr val="bg1"/>
                </a:solidFill>
                <a:latin typeface="Source Serif Pro Semibold" pitchFamily="18" charset="0"/>
                <a:ea typeface="Source Serif Pro Semibold" pitchFamily="18" charset="0"/>
                <a:cs typeface="Times New Roman" pitchFamily="18" charset="0"/>
              </a:rPr>
              <a:t>0,12</a:t>
            </a: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119316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Заголовок 1"/>
          <p:cNvSpPr>
            <a:spLocks noGrp="1"/>
          </p:cNvSpPr>
          <p:nvPr>
            <p:ph type="title"/>
          </p:nvPr>
        </p:nvSpPr>
        <p:spPr/>
        <p:txBody>
          <a:bodyPr>
            <a:normAutofit/>
          </a:bodyPr>
          <a:lstStyle/>
          <a:p>
            <a:r>
              <a:rPr lang="ru-RU" sz="3200" i="1" dirty="0" smtClean="0">
                <a:solidFill>
                  <a:schemeClr val="bg1"/>
                </a:solidFill>
                <a:latin typeface="Source Serif Pro Semibold" pitchFamily="18" charset="0"/>
                <a:ea typeface="Source Serif Pro Semibold" pitchFamily="18" charset="0"/>
              </a:rPr>
              <a:t>Кубики.</a:t>
            </a:r>
            <a:endParaRPr lang="ru-RU" sz="3200" dirty="0">
              <a:solidFill>
                <a:schemeClr val="bg1"/>
              </a:solidFill>
            </a:endParaRPr>
          </a:p>
        </p:txBody>
      </p:sp>
      <p:sp>
        <p:nvSpPr>
          <p:cNvPr id="4" name="Объект 3"/>
          <p:cNvSpPr>
            <a:spLocks noGrp="1"/>
          </p:cNvSpPr>
          <p:nvPr>
            <p:ph sz="half" idx="2"/>
          </p:nvPr>
        </p:nvSpPr>
        <p:spPr>
          <a:xfrm>
            <a:off x="323528" y="1631156"/>
            <a:ext cx="8424936" cy="2963466"/>
          </a:xfrm>
        </p:spPr>
        <p:txBody>
          <a:bodyPr/>
          <a:lstStyle/>
          <a:p>
            <a:pPr marL="0" indent="0" algn="just">
              <a:lnSpc>
                <a:spcPct val="150000"/>
              </a:lnSpc>
              <a:buNone/>
            </a:pPr>
            <a:r>
              <a:rPr lang="ru-RU" i="1" dirty="0">
                <a:solidFill>
                  <a:schemeClr val="bg1"/>
                </a:solidFill>
                <a:latin typeface="Source Serif Pro Semibold" pitchFamily="18" charset="0"/>
                <a:ea typeface="Source Serif Pro Semibold" pitchFamily="18" charset="0"/>
              </a:rPr>
              <a:t>Игральный кубик бросают до тех пор, пока на ее грани не выпадет 6 очков. Найдите вероятность того, что кость бросят ровно два раза. Ответ округлите до сотых.</a:t>
            </a:r>
            <a:endParaRPr lang="ru-RU" i="1" u="sng" dirty="0">
              <a:solidFill>
                <a:schemeClr val="bg1"/>
              </a:solidFill>
              <a:latin typeface="Source Serif Pro Semibold" pitchFamily="18" charset="0"/>
              <a:ea typeface="Source Serif Pro Semibold" pitchFamily="18" charset="0"/>
            </a:endParaRPr>
          </a:p>
        </p:txBody>
      </p:sp>
      <p:sp>
        <p:nvSpPr>
          <p:cNvPr id="8" name="Прямоугольник 7"/>
          <p:cNvSpPr/>
          <p:nvPr/>
        </p:nvSpPr>
        <p:spPr>
          <a:xfrm>
            <a:off x="5229050" y="4227934"/>
            <a:ext cx="2028184"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a:t>
            </a:r>
            <a:r>
              <a:rPr lang="ru-RU" sz="2400" i="1" spc="-1" dirty="0" smtClean="0">
                <a:solidFill>
                  <a:schemeClr val="bg1"/>
                </a:solidFill>
                <a:latin typeface="Source Serif Pro Semibold" pitchFamily="18" charset="0"/>
                <a:ea typeface="Source Serif Pro Semibold" pitchFamily="18" charset="0"/>
                <a:cs typeface="Times New Roman" pitchFamily="18" charset="0"/>
              </a:rPr>
              <a:t>0,14</a:t>
            </a: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920913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mc:AlternateContent xmlns:mc="http://schemas.openxmlformats.org/markup-compatibility/2006" xmlns:a14="http://schemas.microsoft.com/office/drawing/2010/main">
        <mc:Choice Requires="a14">
          <p:sp>
            <p:nvSpPr>
              <p:cNvPr id="2" name="Заголовок 1"/>
              <p:cNvSpPr>
                <a:spLocks noGrp="1"/>
              </p:cNvSpPr>
              <p:nvPr>
                <p:ph type="title"/>
              </p:nvPr>
            </p:nvSpPr>
            <p:spPr>
              <a:xfrm>
                <a:off x="467544" y="277"/>
                <a:ext cx="8229600" cy="857250"/>
              </a:xfrm>
            </p:spPr>
            <p:txBody>
              <a:bodyPr>
                <a:normAutofit/>
              </a:bodyPr>
              <a:lstStyle/>
              <a:p>
                <a:pPr/>
                <a14:m>
                  <m:oMathPara xmlns:m="http://schemas.openxmlformats.org/officeDocument/2006/math">
                    <m:oMathParaPr>
                      <m:jc m:val="centerGroup"/>
                    </m:oMathParaPr>
                    <m:oMath xmlns:m="http://schemas.openxmlformats.org/officeDocument/2006/math">
                      <m:sSup>
                        <m:sSupPr>
                          <m:ctrlPr>
                            <a:rPr lang="ru-RU" i="1" smtClean="0">
                              <a:solidFill>
                                <a:schemeClr val="bg1"/>
                              </a:solidFill>
                              <a:latin typeface="Cambria Math"/>
                            </a:rPr>
                          </m:ctrlPr>
                        </m:sSupPr>
                        <m:e>
                          <m:r>
                            <a:rPr lang="en-US" b="0" i="1" smtClean="0">
                              <a:solidFill>
                                <a:schemeClr val="bg1"/>
                              </a:solidFill>
                              <a:latin typeface="Cambria Math"/>
                            </a:rPr>
                            <m:t>𝑝</m:t>
                          </m:r>
                        </m:e>
                        <m:sup>
                          <m:r>
                            <a:rPr lang="en-US" b="0" i="1" smtClean="0">
                              <a:solidFill>
                                <a:schemeClr val="bg1"/>
                              </a:solidFill>
                              <a:latin typeface="Cambria Math"/>
                            </a:rPr>
                            <m:t>+</m:t>
                          </m:r>
                        </m:sup>
                      </m:sSup>
                      <m:r>
                        <a:rPr lang="ru-RU" b="0" i="1" smtClean="0">
                          <a:solidFill>
                            <a:schemeClr val="bg1"/>
                          </a:solidFill>
                          <a:latin typeface="Cambria Math"/>
                        </a:rPr>
                        <m:t>+</m:t>
                      </m:r>
                      <m:sSup>
                        <m:sSupPr>
                          <m:ctrlPr>
                            <a:rPr lang="ru-RU" b="0" i="1" smtClean="0">
                              <a:solidFill>
                                <a:schemeClr val="bg1"/>
                              </a:solidFill>
                              <a:latin typeface="Cambria Math"/>
                            </a:rPr>
                          </m:ctrlPr>
                        </m:sSupPr>
                        <m:e>
                          <m:r>
                            <a:rPr lang="en-US" b="0" i="1" smtClean="0">
                              <a:solidFill>
                                <a:schemeClr val="bg1"/>
                              </a:solidFill>
                              <a:latin typeface="Cambria Math"/>
                            </a:rPr>
                            <m:t>𝑝</m:t>
                          </m:r>
                        </m:e>
                        <m:sup>
                          <m:r>
                            <a:rPr lang="en-US" b="0" i="1" smtClean="0">
                              <a:solidFill>
                                <a:schemeClr val="bg1"/>
                              </a:solidFill>
                              <a:latin typeface="Cambria Math"/>
                            </a:rPr>
                            <m:t>−</m:t>
                          </m:r>
                        </m:sup>
                      </m:sSup>
                      <m:r>
                        <a:rPr lang="ru-RU" b="0" i="1" smtClean="0">
                          <a:solidFill>
                            <a:schemeClr val="bg1"/>
                          </a:solidFill>
                          <a:latin typeface="Cambria Math"/>
                        </a:rPr>
                        <m:t>=1</m:t>
                      </m:r>
                    </m:oMath>
                  </m:oMathPara>
                </a14:m>
                <a:endParaRPr lang="ru-RU" dirty="0">
                  <a:solidFill>
                    <a:schemeClr val="bg1"/>
                  </a:solidFill>
                  <a:latin typeface="Source Serif Pro Semibold" pitchFamily="18" charset="0"/>
                  <a:ea typeface="Source Serif Pro Semibold" pitchFamily="18" charset="0"/>
                </a:endParaRPr>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xfrm>
                <a:off x="467544" y="277"/>
                <a:ext cx="8229600" cy="857250"/>
              </a:xfrm>
              <a:blipFill rotWithShape="1">
                <a:blip r:embed="rId3"/>
                <a:stretch>
                  <a:fillRect/>
                </a:stretch>
              </a:blipFill>
            </p:spPr>
            <p:txBody>
              <a:bodyPr/>
              <a:lstStyle/>
              <a:p>
                <a:r>
                  <a:rPr lang="ru-RU">
                    <a:noFill/>
                  </a:rPr>
                  <a:t> </a:t>
                </a:r>
              </a:p>
            </p:txBody>
          </p:sp>
        </mc:Fallback>
      </mc:AlternateContent>
      <p:sp>
        <p:nvSpPr>
          <p:cNvPr id="4" name="Объект 3"/>
          <p:cNvSpPr>
            <a:spLocks noGrp="1"/>
          </p:cNvSpPr>
          <p:nvPr>
            <p:ph sz="half" idx="2"/>
          </p:nvPr>
        </p:nvSpPr>
        <p:spPr>
          <a:xfrm>
            <a:off x="457200" y="987574"/>
            <a:ext cx="8219256" cy="3607048"/>
          </a:xfrm>
        </p:spPr>
        <p:txBody>
          <a:bodyPr>
            <a:normAutofit/>
          </a:bodyPr>
          <a:lstStyle/>
          <a:p>
            <a:pPr marL="0" indent="0" algn="just">
              <a:lnSpc>
                <a:spcPct val="150000"/>
              </a:lnSpc>
              <a:buNone/>
            </a:pPr>
            <a:r>
              <a:rPr lang="ru-RU" i="1" dirty="0" smtClean="0">
                <a:solidFill>
                  <a:schemeClr val="bg1"/>
                </a:solidFill>
                <a:latin typeface="Source Serif Pro Semibold" pitchFamily="18" charset="0"/>
                <a:ea typeface="Source Serif Pro Semibold" pitchFamily="18" charset="0"/>
              </a:rPr>
              <a:t>	Вероятность того, что в случайный момент времени температура тела здорового человека окажется ниже чем 36,8 °С , равна 0,81. Найдите вероятность того, что в случайный момент времени у здорового человека температура окажется 36,8 °С или выше.</a:t>
            </a:r>
            <a:endParaRPr lang="ru-RU" i="1" dirty="0">
              <a:solidFill>
                <a:schemeClr val="bg1"/>
              </a:solidFill>
              <a:latin typeface="Source Serif Pro Semibold" pitchFamily="18" charset="0"/>
              <a:ea typeface="Source Serif Pro Semibold" pitchFamily="18" charset="0"/>
            </a:endParaRPr>
          </a:p>
        </p:txBody>
      </p:sp>
      <p:sp>
        <p:nvSpPr>
          <p:cNvPr id="8" name="Прямоугольник 7"/>
          <p:cNvSpPr/>
          <p:nvPr/>
        </p:nvSpPr>
        <p:spPr>
          <a:xfrm>
            <a:off x="5300959" y="4227933"/>
            <a:ext cx="2028184"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0,19.</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4246341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mc:AlternateContent xmlns:mc="http://schemas.openxmlformats.org/markup-compatibility/2006" xmlns:a14="http://schemas.microsoft.com/office/drawing/2010/main">
        <mc:Choice Requires="a14">
          <p:sp>
            <p:nvSpPr>
              <p:cNvPr id="2" name="Заголовок 1"/>
              <p:cNvSpPr>
                <a:spLocks noGrp="1"/>
              </p:cNvSpPr>
              <p:nvPr>
                <p:ph type="title"/>
              </p:nvPr>
            </p:nvSpPr>
            <p:spPr/>
            <p:txBody>
              <a:bodyPr>
                <a:normAutofit fontScale="90000"/>
              </a:bodyPr>
              <a:lstStyle/>
              <a:p>
                <a:pPr>
                  <a:lnSpc>
                    <a:spcPct val="150000"/>
                  </a:lnSpc>
                </a:pPr>
                <a14:m>
                  <m:oMathPara xmlns:m="http://schemas.openxmlformats.org/officeDocument/2006/math">
                    <m:oMathParaPr>
                      <m:jc m:val="centerGroup"/>
                    </m:oMathParaPr>
                    <m:oMath xmlns:m="http://schemas.openxmlformats.org/officeDocument/2006/math">
                      <m:sSub>
                        <m:sSubPr>
                          <m:ctrlPr>
                            <a:rPr lang="ru-RU" sz="3200" i="1" smtClean="0">
                              <a:solidFill>
                                <a:schemeClr val="bg1"/>
                              </a:solidFill>
                              <a:latin typeface="Cambria Math"/>
                            </a:rPr>
                          </m:ctrlPr>
                        </m:sSubPr>
                        <m:e>
                          <m:r>
                            <a:rPr lang="en-US" sz="3200" b="0" i="1" smtClean="0">
                              <a:solidFill>
                                <a:schemeClr val="bg1"/>
                              </a:solidFill>
                              <a:latin typeface="Cambria Math"/>
                            </a:rPr>
                            <m:t>𝑝</m:t>
                          </m:r>
                        </m:e>
                        <m:sub>
                          <m:r>
                            <a:rPr lang="en-US" sz="3200" b="0" i="1" smtClean="0">
                              <a:solidFill>
                                <a:schemeClr val="bg1"/>
                              </a:solidFill>
                              <a:latin typeface="Cambria Math"/>
                            </a:rPr>
                            <m:t>1</m:t>
                          </m:r>
                        </m:sub>
                      </m:sSub>
                      <m:r>
                        <a:rPr lang="en-US" sz="3200" b="0" i="1" smtClean="0">
                          <a:solidFill>
                            <a:schemeClr val="bg1"/>
                          </a:solidFill>
                          <a:latin typeface="Cambria Math"/>
                        </a:rPr>
                        <m:t>+</m:t>
                      </m:r>
                      <m:sSub>
                        <m:sSubPr>
                          <m:ctrlPr>
                            <a:rPr lang="en-US" sz="3200" b="0" i="1" smtClean="0">
                              <a:solidFill>
                                <a:schemeClr val="bg1"/>
                              </a:solidFill>
                              <a:latin typeface="Cambria Math"/>
                            </a:rPr>
                          </m:ctrlPr>
                        </m:sSubPr>
                        <m:e>
                          <m:r>
                            <a:rPr lang="en-US" sz="3200" b="0" i="1" smtClean="0">
                              <a:solidFill>
                                <a:schemeClr val="bg1"/>
                              </a:solidFill>
                              <a:latin typeface="Cambria Math"/>
                            </a:rPr>
                            <m:t>𝑝</m:t>
                          </m:r>
                        </m:e>
                        <m:sub>
                          <m:r>
                            <a:rPr lang="en-US" sz="3200" b="0" i="1" smtClean="0">
                              <a:solidFill>
                                <a:schemeClr val="bg1"/>
                              </a:solidFill>
                              <a:latin typeface="Cambria Math"/>
                            </a:rPr>
                            <m:t>2</m:t>
                          </m:r>
                        </m:sub>
                      </m:sSub>
                      <m:r>
                        <a:rPr lang="en-US" sz="3200" b="0" i="1" smtClean="0">
                          <a:solidFill>
                            <a:schemeClr val="bg1"/>
                          </a:solidFill>
                          <a:latin typeface="Cambria Math"/>
                        </a:rPr>
                        <m:t>+</m:t>
                      </m:r>
                      <m:sSub>
                        <m:sSubPr>
                          <m:ctrlPr>
                            <a:rPr lang="en-US" sz="3200" b="0" i="1" smtClean="0">
                              <a:solidFill>
                                <a:schemeClr val="bg1"/>
                              </a:solidFill>
                              <a:latin typeface="Cambria Math"/>
                            </a:rPr>
                          </m:ctrlPr>
                        </m:sSubPr>
                        <m:e>
                          <m:r>
                            <a:rPr lang="en-US" sz="3200" b="0" i="1" smtClean="0">
                              <a:solidFill>
                                <a:schemeClr val="bg1"/>
                              </a:solidFill>
                              <a:latin typeface="Cambria Math"/>
                            </a:rPr>
                            <m:t>𝑝</m:t>
                          </m:r>
                        </m:e>
                        <m:sub>
                          <m:r>
                            <a:rPr lang="en-US" sz="3200" b="0" i="1" smtClean="0">
                              <a:solidFill>
                                <a:schemeClr val="bg1"/>
                              </a:solidFill>
                              <a:latin typeface="Cambria Math"/>
                            </a:rPr>
                            <m:t>3</m:t>
                          </m:r>
                        </m:sub>
                      </m:sSub>
                      <m:r>
                        <a:rPr lang="en-US" sz="3200" b="0" i="1" smtClean="0">
                          <a:solidFill>
                            <a:schemeClr val="bg1"/>
                          </a:solidFill>
                          <a:latin typeface="Cambria Math"/>
                        </a:rPr>
                        <m:t>+…=1</m:t>
                      </m:r>
                      <m:r>
                        <a:rPr lang="ru-RU" sz="3200" b="0" i="1" smtClean="0">
                          <a:solidFill>
                            <a:schemeClr val="bg1"/>
                          </a:solidFill>
                          <a:latin typeface="Cambria Math"/>
                        </a:rPr>
                        <m:t>      </m:t>
                      </m:r>
                      <m:r>
                        <a:rPr lang="en-US" sz="3200" b="0" i="1" smtClean="0">
                          <a:solidFill>
                            <a:schemeClr val="bg1"/>
                          </a:solidFill>
                          <a:latin typeface="Cambria Math"/>
                        </a:rPr>
                        <m:t>𝑝</m:t>
                      </m:r>
                      <m:d>
                        <m:dPr>
                          <m:ctrlPr>
                            <a:rPr lang="ru-RU" sz="3200" i="1" smtClean="0">
                              <a:solidFill>
                                <a:schemeClr val="bg1"/>
                              </a:solidFill>
                              <a:latin typeface="Cambria Math"/>
                            </a:rPr>
                          </m:ctrlPr>
                        </m:dPr>
                        <m:e>
                          <m:r>
                            <a:rPr lang="en-US" sz="3200" b="0" i="1" smtClean="0">
                              <a:solidFill>
                                <a:schemeClr val="bg1"/>
                              </a:solidFill>
                              <a:latin typeface="Cambria Math"/>
                            </a:rPr>
                            <m:t>𝐴</m:t>
                          </m:r>
                          <m:r>
                            <a:rPr lang="en-US" sz="3200" b="0" i="1" smtClean="0">
                              <a:solidFill>
                                <a:schemeClr val="bg1"/>
                              </a:solidFill>
                              <a:latin typeface="Cambria Math"/>
                            </a:rPr>
                            <m:t>+</m:t>
                          </m:r>
                          <m:r>
                            <a:rPr lang="en-US" sz="3200" b="0" i="1" smtClean="0">
                              <a:solidFill>
                                <a:schemeClr val="bg1"/>
                              </a:solidFill>
                              <a:latin typeface="Cambria Math"/>
                            </a:rPr>
                            <m:t>𝐵</m:t>
                          </m:r>
                        </m:e>
                      </m:d>
                      <m:r>
                        <a:rPr lang="en-US" sz="3200" b="0" i="1" smtClean="0">
                          <a:solidFill>
                            <a:schemeClr val="bg1"/>
                          </a:solidFill>
                          <a:latin typeface="Cambria Math"/>
                        </a:rPr>
                        <m:t>=</m:t>
                      </m:r>
                      <m:r>
                        <a:rPr lang="en-US" sz="3200" b="0" i="1" smtClean="0">
                          <a:solidFill>
                            <a:schemeClr val="bg1"/>
                          </a:solidFill>
                          <a:latin typeface="Cambria Math"/>
                        </a:rPr>
                        <m:t>𝑝</m:t>
                      </m:r>
                      <m:d>
                        <m:dPr>
                          <m:ctrlPr>
                            <a:rPr lang="en-US" sz="3200" b="0" i="1" smtClean="0">
                              <a:solidFill>
                                <a:schemeClr val="bg1"/>
                              </a:solidFill>
                              <a:latin typeface="Cambria Math"/>
                            </a:rPr>
                          </m:ctrlPr>
                        </m:dPr>
                        <m:e>
                          <m:r>
                            <a:rPr lang="en-US" sz="3200" b="0" i="1" smtClean="0">
                              <a:solidFill>
                                <a:schemeClr val="bg1"/>
                              </a:solidFill>
                              <a:latin typeface="Cambria Math"/>
                            </a:rPr>
                            <m:t>𝐴</m:t>
                          </m:r>
                        </m:e>
                      </m:d>
                      <m:r>
                        <a:rPr lang="en-US" sz="3200" b="0" i="1" smtClean="0">
                          <a:solidFill>
                            <a:schemeClr val="bg1"/>
                          </a:solidFill>
                          <a:latin typeface="Cambria Math"/>
                        </a:rPr>
                        <m:t>+</m:t>
                      </m:r>
                      <m:r>
                        <a:rPr lang="en-US" sz="3200" b="0" i="1" smtClean="0">
                          <a:solidFill>
                            <a:schemeClr val="bg1"/>
                          </a:solidFill>
                          <a:latin typeface="Cambria Math"/>
                        </a:rPr>
                        <m:t>𝑝</m:t>
                      </m:r>
                      <m:d>
                        <m:dPr>
                          <m:ctrlPr>
                            <a:rPr lang="en-US" sz="3200" b="0" i="1" smtClean="0">
                              <a:solidFill>
                                <a:schemeClr val="bg1"/>
                              </a:solidFill>
                              <a:latin typeface="Cambria Math"/>
                            </a:rPr>
                          </m:ctrlPr>
                        </m:dPr>
                        <m:e>
                          <m:r>
                            <a:rPr lang="en-US" sz="3200" b="0" i="1" smtClean="0">
                              <a:solidFill>
                                <a:schemeClr val="bg1"/>
                              </a:solidFill>
                              <a:latin typeface="Cambria Math"/>
                            </a:rPr>
                            <m:t>𝐵</m:t>
                          </m:r>
                        </m:e>
                      </m:d>
                      <m:r>
                        <a:rPr lang="ru-RU" sz="3200" b="0" i="1" smtClean="0">
                          <a:solidFill>
                            <a:schemeClr val="bg1"/>
                          </a:solidFill>
                          <a:latin typeface="Cambria Math"/>
                        </a:rPr>
                        <m:t>   </m:t>
                      </m:r>
                    </m:oMath>
                  </m:oMathPara>
                </a14:m>
                <a:endParaRPr lang="ru-RU" sz="3200" dirty="0">
                  <a:solidFill>
                    <a:schemeClr val="bg1"/>
                  </a:solidFill>
                  <a:latin typeface="Source Serif Pro Semibold" pitchFamily="18" charset="0"/>
                  <a:ea typeface="Source Serif Pro Semibold" pitchFamily="18" charset="0"/>
                </a:endParaRPr>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blipFill rotWithShape="1">
                <a:blip r:embed="rId3"/>
                <a:stretch>
                  <a:fillRect/>
                </a:stretch>
              </a:blipFill>
            </p:spPr>
            <p:txBody>
              <a:bodyPr/>
              <a:lstStyle/>
              <a:p>
                <a:r>
                  <a:rPr lang="ru-RU">
                    <a:noFill/>
                  </a:rPr>
                  <a:t> </a:t>
                </a:r>
              </a:p>
            </p:txBody>
          </p:sp>
        </mc:Fallback>
      </mc:AlternateContent>
      <p:sp>
        <p:nvSpPr>
          <p:cNvPr id="3" name="Объект 2"/>
          <p:cNvSpPr>
            <a:spLocks noGrp="1"/>
          </p:cNvSpPr>
          <p:nvPr>
            <p:ph idx="1"/>
          </p:nvPr>
        </p:nvSpPr>
        <p:spPr/>
        <p:txBody>
          <a:bodyPr/>
          <a:lstStyle/>
          <a:p>
            <a:pPr marL="0" indent="0" algn="just">
              <a:lnSpc>
                <a:spcPct val="150000"/>
              </a:lnSpc>
              <a:buNone/>
            </a:pPr>
            <a:r>
              <a:rPr lang="ru-RU" sz="2400" i="1" dirty="0" smtClean="0">
                <a:solidFill>
                  <a:schemeClr val="bg1"/>
                </a:solidFill>
                <a:latin typeface="Source Serif Pro Semibold" pitchFamily="18" charset="0"/>
                <a:ea typeface="Source Serif Pro Semibold" pitchFamily="18" charset="0"/>
              </a:rPr>
              <a:t>	Вероятность </a:t>
            </a:r>
            <a:r>
              <a:rPr lang="ru-RU" sz="2400" i="1" dirty="0">
                <a:solidFill>
                  <a:schemeClr val="bg1"/>
                </a:solidFill>
                <a:latin typeface="Source Serif Pro Semibold" pitchFamily="18" charset="0"/>
                <a:ea typeface="Source Serif Pro Semibold" pitchFamily="18" charset="0"/>
              </a:rPr>
              <a:t>того, что новый утюг прослужит больше года, равна </a:t>
            </a:r>
            <a:r>
              <a:rPr lang="ru-RU" sz="2400" i="1" dirty="0" smtClean="0">
                <a:solidFill>
                  <a:schemeClr val="bg1"/>
                </a:solidFill>
                <a:latin typeface="Source Serif Pro Semibold" pitchFamily="18" charset="0"/>
                <a:ea typeface="Source Serif Pro Semibold" pitchFamily="18" charset="0"/>
              </a:rPr>
              <a:t>0,93. </a:t>
            </a:r>
            <a:r>
              <a:rPr lang="ru-RU" sz="2400" i="1" dirty="0">
                <a:solidFill>
                  <a:schemeClr val="bg1"/>
                </a:solidFill>
                <a:latin typeface="Source Serif Pro Semibold" pitchFamily="18" charset="0"/>
                <a:ea typeface="Source Serif Pro Semibold" pitchFamily="18" charset="0"/>
              </a:rPr>
              <a:t>Вероятность того, что он прослужит больше двух лет, равна 0,82. Найдите вероятность того, что он прослужит меньше двух лет, но больше года</a:t>
            </a:r>
            <a:r>
              <a:rPr lang="ru-RU" sz="2400" i="1" dirty="0" smtClean="0">
                <a:solidFill>
                  <a:schemeClr val="bg1"/>
                </a:solidFill>
                <a:latin typeface="Source Serif Pro Semibold" pitchFamily="18" charset="0"/>
                <a:ea typeface="Source Serif Pro Semibold" pitchFamily="18" charset="0"/>
              </a:rPr>
              <a:t>.</a:t>
            </a:r>
            <a:endParaRPr lang="ru-RU" sz="2400" i="1" dirty="0">
              <a:solidFill>
                <a:schemeClr val="bg1"/>
              </a:solidFill>
              <a:latin typeface="Source Serif Pro Semibold" pitchFamily="18" charset="0"/>
              <a:ea typeface="Source Serif Pro Semibold" pitchFamily="18" charset="0"/>
            </a:endParaRPr>
          </a:p>
          <a:p>
            <a:endParaRPr lang="ru-RU" dirty="0"/>
          </a:p>
        </p:txBody>
      </p:sp>
      <p:sp>
        <p:nvSpPr>
          <p:cNvPr id="5" name="Прямоугольник 4"/>
          <p:cNvSpPr/>
          <p:nvPr/>
        </p:nvSpPr>
        <p:spPr>
          <a:xfrm>
            <a:off x="5220072" y="4227934"/>
            <a:ext cx="2028184"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0,11.</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154883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left)">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mc:AlternateContent xmlns:mc="http://schemas.openxmlformats.org/markup-compatibility/2006" xmlns:a14="http://schemas.microsoft.com/office/drawing/2010/main">
        <mc:Choice Requires="a14">
          <p:sp>
            <p:nvSpPr>
              <p:cNvPr id="2" name="Заголовок 1"/>
              <p:cNvSpPr>
                <a:spLocks noGrp="1"/>
              </p:cNvSpPr>
              <p:nvPr>
                <p:ph type="title"/>
              </p:nvPr>
            </p:nvSpPr>
            <p:spPr/>
            <p:txBody>
              <a:bodyPr>
                <a:normAutofit fontScale="90000"/>
              </a:bodyPr>
              <a:lstStyle/>
              <a:p>
                <a:pPr>
                  <a:lnSpc>
                    <a:spcPct val="150000"/>
                  </a:lnSpc>
                </a:pPr>
                <a14:m>
                  <m:oMathPara xmlns:m="http://schemas.openxmlformats.org/officeDocument/2006/math">
                    <m:oMathParaPr>
                      <m:jc m:val="centerGroup"/>
                    </m:oMathParaPr>
                    <m:oMath xmlns:m="http://schemas.openxmlformats.org/officeDocument/2006/math">
                      <m:sSub>
                        <m:sSubPr>
                          <m:ctrlPr>
                            <a:rPr lang="ru-RU" sz="3200" i="1" smtClean="0">
                              <a:solidFill>
                                <a:schemeClr val="bg1"/>
                              </a:solidFill>
                              <a:latin typeface="Cambria Math"/>
                            </a:rPr>
                          </m:ctrlPr>
                        </m:sSubPr>
                        <m:e>
                          <m:r>
                            <a:rPr lang="en-US" sz="3200" b="0" i="1" smtClean="0">
                              <a:solidFill>
                                <a:schemeClr val="bg1"/>
                              </a:solidFill>
                              <a:latin typeface="Cambria Math"/>
                            </a:rPr>
                            <m:t>𝑝</m:t>
                          </m:r>
                        </m:e>
                        <m:sub>
                          <m:r>
                            <a:rPr lang="en-US" sz="3200" b="0" i="1" smtClean="0">
                              <a:solidFill>
                                <a:schemeClr val="bg1"/>
                              </a:solidFill>
                              <a:latin typeface="Cambria Math"/>
                            </a:rPr>
                            <m:t>1</m:t>
                          </m:r>
                        </m:sub>
                      </m:sSub>
                      <m:r>
                        <a:rPr lang="en-US" sz="3200" b="0" i="1" smtClean="0">
                          <a:solidFill>
                            <a:schemeClr val="bg1"/>
                          </a:solidFill>
                          <a:latin typeface="Cambria Math"/>
                        </a:rPr>
                        <m:t>+</m:t>
                      </m:r>
                      <m:sSub>
                        <m:sSubPr>
                          <m:ctrlPr>
                            <a:rPr lang="en-US" sz="3200" b="0" i="1" smtClean="0">
                              <a:solidFill>
                                <a:schemeClr val="bg1"/>
                              </a:solidFill>
                              <a:latin typeface="Cambria Math"/>
                            </a:rPr>
                          </m:ctrlPr>
                        </m:sSubPr>
                        <m:e>
                          <m:r>
                            <a:rPr lang="en-US" sz="3200" b="0" i="1" smtClean="0">
                              <a:solidFill>
                                <a:schemeClr val="bg1"/>
                              </a:solidFill>
                              <a:latin typeface="Cambria Math"/>
                            </a:rPr>
                            <m:t>𝑝</m:t>
                          </m:r>
                        </m:e>
                        <m:sub>
                          <m:r>
                            <a:rPr lang="en-US" sz="3200" b="0" i="1" smtClean="0">
                              <a:solidFill>
                                <a:schemeClr val="bg1"/>
                              </a:solidFill>
                              <a:latin typeface="Cambria Math"/>
                            </a:rPr>
                            <m:t>2</m:t>
                          </m:r>
                        </m:sub>
                      </m:sSub>
                      <m:r>
                        <a:rPr lang="en-US" sz="3200" b="0" i="1" smtClean="0">
                          <a:solidFill>
                            <a:schemeClr val="bg1"/>
                          </a:solidFill>
                          <a:latin typeface="Cambria Math"/>
                        </a:rPr>
                        <m:t>+</m:t>
                      </m:r>
                      <m:sSub>
                        <m:sSubPr>
                          <m:ctrlPr>
                            <a:rPr lang="en-US" sz="3200" b="0" i="1" smtClean="0">
                              <a:solidFill>
                                <a:schemeClr val="bg1"/>
                              </a:solidFill>
                              <a:latin typeface="Cambria Math"/>
                            </a:rPr>
                          </m:ctrlPr>
                        </m:sSubPr>
                        <m:e>
                          <m:r>
                            <a:rPr lang="en-US" sz="3200" b="0" i="1" smtClean="0">
                              <a:solidFill>
                                <a:schemeClr val="bg1"/>
                              </a:solidFill>
                              <a:latin typeface="Cambria Math"/>
                            </a:rPr>
                            <m:t>𝑝</m:t>
                          </m:r>
                        </m:e>
                        <m:sub>
                          <m:r>
                            <a:rPr lang="en-US" sz="3200" b="0" i="1" smtClean="0">
                              <a:solidFill>
                                <a:schemeClr val="bg1"/>
                              </a:solidFill>
                              <a:latin typeface="Cambria Math"/>
                            </a:rPr>
                            <m:t>3</m:t>
                          </m:r>
                        </m:sub>
                      </m:sSub>
                      <m:r>
                        <a:rPr lang="en-US" sz="3200" b="0" i="1" smtClean="0">
                          <a:solidFill>
                            <a:schemeClr val="bg1"/>
                          </a:solidFill>
                          <a:latin typeface="Cambria Math"/>
                        </a:rPr>
                        <m:t>+…=1</m:t>
                      </m:r>
                      <m:r>
                        <a:rPr lang="ru-RU" sz="3200" b="0" i="1" smtClean="0">
                          <a:solidFill>
                            <a:schemeClr val="bg1"/>
                          </a:solidFill>
                          <a:latin typeface="Cambria Math"/>
                        </a:rPr>
                        <m:t>      </m:t>
                      </m:r>
                      <m:r>
                        <a:rPr lang="en-US" sz="3200" b="0" i="1" smtClean="0">
                          <a:solidFill>
                            <a:schemeClr val="bg1"/>
                          </a:solidFill>
                          <a:latin typeface="Cambria Math"/>
                        </a:rPr>
                        <m:t>𝑝</m:t>
                      </m:r>
                      <m:d>
                        <m:dPr>
                          <m:ctrlPr>
                            <a:rPr lang="ru-RU" sz="3200" i="1" smtClean="0">
                              <a:solidFill>
                                <a:schemeClr val="bg1"/>
                              </a:solidFill>
                              <a:latin typeface="Cambria Math"/>
                            </a:rPr>
                          </m:ctrlPr>
                        </m:dPr>
                        <m:e>
                          <m:r>
                            <a:rPr lang="en-US" sz="3200" b="0" i="1" smtClean="0">
                              <a:solidFill>
                                <a:schemeClr val="bg1"/>
                              </a:solidFill>
                              <a:latin typeface="Cambria Math"/>
                            </a:rPr>
                            <m:t>𝐴</m:t>
                          </m:r>
                          <m:r>
                            <a:rPr lang="en-US" sz="3200" b="0" i="1" smtClean="0">
                              <a:solidFill>
                                <a:schemeClr val="bg1"/>
                              </a:solidFill>
                              <a:latin typeface="Cambria Math"/>
                            </a:rPr>
                            <m:t>+</m:t>
                          </m:r>
                          <m:r>
                            <a:rPr lang="en-US" sz="3200" b="0" i="1" smtClean="0">
                              <a:solidFill>
                                <a:schemeClr val="bg1"/>
                              </a:solidFill>
                              <a:latin typeface="Cambria Math"/>
                            </a:rPr>
                            <m:t>𝐵</m:t>
                          </m:r>
                        </m:e>
                      </m:d>
                      <m:r>
                        <a:rPr lang="en-US" sz="3200" b="0" i="1" smtClean="0">
                          <a:solidFill>
                            <a:schemeClr val="bg1"/>
                          </a:solidFill>
                          <a:latin typeface="Cambria Math"/>
                        </a:rPr>
                        <m:t>=</m:t>
                      </m:r>
                      <m:r>
                        <a:rPr lang="en-US" sz="3200" b="0" i="1" smtClean="0">
                          <a:solidFill>
                            <a:schemeClr val="bg1"/>
                          </a:solidFill>
                          <a:latin typeface="Cambria Math"/>
                        </a:rPr>
                        <m:t>𝑝</m:t>
                      </m:r>
                      <m:d>
                        <m:dPr>
                          <m:ctrlPr>
                            <a:rPr lang="en-US" sz="3200" b="0" i="1" smtClean="0">
                              <a:solidFill>
                                <a:schemeClr val="bg1"/>
                              </a:solidFill>
                              <a:latin typeface="Cambria Math"/>
                            </a:rPr>
                          </m:ctrlPr>
                        </m:dPr>
                        <m:e>
                          <m:r>
                            <a:rPr lang="en-US" sz="3200" b="0" i="1" smtClean="0">
                              <a:solidFill>
                                <a:schemeClr val="bg1"/>
                              </a:solidFill>
                              <a:latin typeface="Cambria Math"/>
                            </a:rPr>
                            <m:t>𝐴</m:t>
                          </m:r>
                        </m:e>
                      </m:d>
                      <m:r>
                        <a:rPr lang="en-US" sz="3200" b="0" i="1" smtClean="0">
                          <a:solidFill>
                            <a:schemeClr val="bg1"/>
                          </a:solidFill>
                          <a:latin typeface="Cambria Math"/>
                        </a:rPr>
                        <m:t>+</m:t>
                      </m:r>
                      <m:r>
                        <a:rPr lang="en-US" sz="3200" b="0" i="1" smtClean="0">
                          <a:solidFill>
                            <a:schemeClr val="bg1"/>
                          </a:solidFill>
                          <a:latin typeface="Cambria Math"/>
                        </a:rPr>
                        <m:t>𝑝</m:t>
                      </m:r>
                      <m:d>
                        <m:dPr>
                          <m:ctrlPr>
                            <a:rPr lang="en-US" sz="3200" b="0" i="1" smtClean="0">
                              <a:solidFill>
                                <a:schemeClr val="bg1"/>
                              </a:solidFill>
                              <a:latin typeface="Cambria Math"/>
                            </a:rPr>
                          </m:ctrlPr>
                        </m:dPr>
                        <m:e>
                          <m:r>
                            <a:rPr lang="en-US" sz="3200" b="0" i="1" smtClean="0">
                              <a:solidFill>
                                <a:schemeClr val="bg1"/>
                              </a:solidFill>
                              <a:latin typeface="Cambria Math"/>
                            </a:rPr>
                            <m:t>𝐵</m:t>
                          </m:r>
                        </m:e>
                      </m:d>
                      <m:r>
                        <a:rPr lang="ru-RU" sz="3200" b="0" i="1" smtClean="0">
                          <a:solidFill>
                            <a:schemeClr val="bg1"/>
                          </a:solidFill>
                          <a:latin typeface="Cambria Math"/>
                        </a:rPr>
                        <m:t>   </m:t>
                      </m:r>
                    </m:oMath>
                  </m:oMathPara>
                </a14:m>
                <a:endParaRPr lang="ru-RU" sz="3200" dirty="0">
                  <a:solidFill>
                    <a:schemeClr val="bg1"/>
                  </a:solidFill>
                  <a:latin typeface="Source Serif Pro Semibold" pitchFamily="18" charset="0"/>
                  <a:ea typeface="Source Serif Pro Semibold" pitchFamily="18" charset="0"/>
                </a:endParaRPr>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blipFill rotWithShape="1">
                <a:blip r:embed="rId3"/>
                <a:stretch>
                  <a:fillRect/>
                </a:stretch>
              </a:blipFill>
            </p:spPr>
            <p:txBody>
              <a:bodyPr/>
              <a:lstStyle/>
              <a:p>
                <a:r>
                  <a:rPr lang="ru-RU">
                    <a:noFill/>
                  </a:rPr>
                  <a:t> </a:t>
                </a:r>
              </a:p>
            </p:txBody>
          </p:sp>
        </mc:Fallback>
      </mc:AlternateContent>
      <p:sp>
        <p:nvSpPr>
          <p:cNvPr id="3" name="Объект 2"/>
          <p:cNvSpPr>
            <a:spLocks noGrp="1"/>
          </p:cNvSpPr>
          <p:nvPr>
            <p:ph idx="1"/>
          </p:nvPr>
        </p:nvSpPr>
        <p:spPr/>
        <p:txBody>
          <a:bodyPr/>
          <a:lstStyle/>
          <a:p>
            <a:pPr marL="0" indent="0" algn="just">
              <a:lnSpc>
                <a:spcPct val="150000"/>
              </a:lnSpc>
              <a:buNone/>
            </a:pPr>
            <a:r>
              <a:rPr lang="ru-RU" sz="2400" i="1" dirty="0" smtClean="0">
                <a:solidFill>
                  <a:schemeClr val="bg1"/>
                </a:solidFill>
                <a:latin typeface="Source Serif Pro Semibold" pitchFamily="18" charset="0"/>
                <a:ea typeface="Source Serif Pro Semibold" pitchFamily="18" charset="0"/>
              </a:rPr>
              <a:t>	</a:t>
            </a:r>
            <a:r>
              <a:rPr lang="ru-RU" sz="2400" i="1" dirty="0">
                <a:solidFill>
                  <a:schemeClr val="bg1"/>
                </a:solidFill>
                <a:latin typeface="Source Serif Pro Semibold" pitchFamily="18" charset="0"/>
                <a:ea typeface="Source Serif Pro Semibold" pitchFamily="18" charset="0"/>
              </a:rPr>
              <a:t>Вероятность того, что на тестировании по истории учащийся Иван верно решит больше 11 задач, равна 0,75. Вероятность того, что Иван верно решит больше 10 задач, равна 0,82. Найдите вероятность того, что Иван верно решит ровно 11 задач.</a:t>
            </a:r>
            <a:endParaRPr lang="ru-RU" dirty="0"/>
          </a:p>
        </p:txBody>
      </p:sp>
      <p:sp>
        <p:nvSpPr>
          <p:cNvPr id="5" name="Прямоугольник 4"/>
          <p:cNvSpPr/>
          <p:nvPr/>
        </p:nvSpPr>
        <p:spPr>
          <a:xfrm>
            <a:off x="5292080" y="4227933"/>
            <a:ext cx="2028184" cy="461665"/>
          </a:xfrm>
          <a:prstGeom prst="rect">
            <a:avLst/>
          </a:prstGeom>
        </p:spPr>
        <p:txBody>
          <a:bodyPr wrap="none">
            <a:spAutoFit/>
          </a:bodyPr>
          <a:lstStyle/>
          <a:p>
            <a:pPr algn="ctr">
              <a:lnSpc>
                <a:spcPct val="100000"/>
              </a:lnSpc>
              <a:buNone/>
            </a:pPr>
            <a:r>
              <a:rPr lang="ru-RU" sz="2400" i="1" spc="-1" dirty="0">
                <a:solidFill>
                  <a:schemeClr val="bg1"/>
                </a:solidFill>
                <a:latin typeface="Source Serif Pro Semibold" pitchFamily="18" charset="0"/>
                <a:ea typeface="Source Serif Pro Semibold" pitchFamily="18" charset="0"/>
                <a:cs typeface="Times New Roman" pitchFamily="18" charset="0"/>
              </a:rPr>
              <a:t>Ответ: 0,11.</a:t>
            </a:r>
            <a:endParaRPr lang="ru-RU" sz="2400" i="1"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227070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mc:AlternateContent xmlns:mc="http://schemas.openxmlformats.org/markup-compatibility/2006" xmlns:a14="http://schemas.microsoft.com/office/drawing/2010/main">
        <mc:Choice Requires="a14">
          <p:sp>
            <p:nvSpPr>
              <p:cNvPr id="2" name="Заголовок 1"/>
              <p:cNvSpPr>
                <a:spLocks noGrp="1"/>
              </p:cNvSpPr>
              <p:nvPr>
                <p:ph type="title"/>
              </p:nvPr>
            </p:nvSpPr>
            <p:spPr>
              <a:xfrm>
                <a:off x="457200" y="0"/>
                <a:ext cx="8229600" cy="857250"/>
              </a:xfrm>
            </p:spPr>
            <p:txBody>
              <a:bodyPr>
                <a:normAutofit/>
              </a:bodyPr>
              <a:lstStyle/>
              <a:p>
                <a:pPr/>
                <a14:m>
                  <m:oMathPara xmlns:m="http://schemas.openxmlformats.org/officeDocument/2006/math">
                    <m:oMathParaPr>
                      <m:jc m:val="centerGroup"/>
                    </m:oMathParaPr>
                    <m:oMath xmlns:m="http://schemas.openxmlformats.org/officeDocument/2006/math">
                      <m:r>
                        <a:rPr lang="en-US" sz="3200" b="0" i="1" smtClean="0">
                          <a:solidFill>
                            <a:schemeClr val="bg1"/>
                          </a:solidFill>
                          <a:latin typeface="Cambria Math"/>
                        </a:rPr>
                        <m:t>𝑝</m:t>
                      </m:r>
                      <m:d>
                        <m:dPr>
                          <m:ctrlPr>
                            <a:rPr lang="ru-RU" sz="3200" i="1" smtClean="0">
                              <a:solidFill>
                                <a:schemeClr val="bg1"/>
                              </a:solidFill>
                              <a:latin typeface="Cambria Math"/>
                            </a:rPr>
                          </m:ctrlPr>
                        </m:dPr>
                        <m:e>
                          <m:r>
                            <a:rPr lang="en-US" sz="3200" b="0" i="1" smtClean="0">
                              <a:solidFill>
                                <a:schemeClr val="bg1"/>
                              </a:solidFill>
                              <a:latin typeface="Cambria Math"/>
                            </a:rPr>
                            <m:t>𝐴</m:t>
                          </m:r>
                          <m:r>
                            <a:rPr lang="en-US" sz="3200" b="0" i="1" smtClean="0">
                              <a:solidFill>
                                <a:schemeClr val="bg1"/>
                              </a:solidFill>
                              <a:latin typeface="Cambria Math"/>
                            </a:rPr>
                            <m:t>∗</m:t>
                          </m:r>
                          <m:r>
                            <a:rPr lang="en-US" sz="3200" b="0" i="1" smtClean="0">
                              <a:solidFill>
                                <a:schemeClr val="bg1"/>
                              </a:solidFill>
                              <a:latin typeface="Cambria Math"/>
                            </a:rPr>
                            <m:t>𝐵</m:t>
                          </m:r>
                        </m:e>
                      </m:d>
                      <m:r>
                        <a:rPr lang="en-US" sz="3200" b="0" i="1" smtClean="0">
                          <a:solidFill>
                            <a:schemeClr val="bg1"/>
                          </a:solidFill>
                          <a:latin typeface="Cambria Math"/>
                        </a:rPr>
                        <m:t>=</m:t>
                      </m:r>
                      <m:r>
                        <a:rPr lang="en-US" sz="3200" b="0" i="1" smtClean="0">
                          <a:solidFill>
                            <a:schemeClr val="bg1"/>
                          </a:solidFill>
                          <a:latin typeface="Cambria Math"/>
                        </a:rPr>
                        <m:t>𝑝</m:t>
                      </m:r>
                      <m:d>
                        <m:dPr>
                          <m:ctrlPr>
                            <a:rPr lang="en-US" sz="3200" b="0" i="1" smtClean="0">
                              <a:solidFill>
                                <a:schemeClr val="bg1"/>
                              </a:solidFill>
                              <a:latin typeface="Cambria Math"/>
                            </a:rPr>
                          </m:ctrlPr>
                        </m:dPr>
                        <m:e>
                          <m:r>
                            <a:rPr lang="en-US" sz="3200" b="0" i="1" smtClean="0">
                              <a:solidFill>
                                <a:schemeClr val="bg1"/>
                              </a:solidFill>
                              <a:latin typeface="Cambria Math"/>
                            </a:rPr>
                            <m:t>𝐴</m:t>
                          </m:r>
                        </m:e>
                      </m:d>
                      <m:r>
                        <a:rPr lang="en-US" sz="3200" b="0" i="1" smtClean="0">
                          <a:solidFill>
                            <a:schemeClr val="bg1"/>
                          </a:solidFill>
                          <a:latin typeface="Cambria Math"/>
                        </a:rPr>
                        <m:t>∗</m:t>
                      </m:r>
                      <m:r>
                        <a:rPr lang="en-US" sz="3200" b="0" i="1" smtClean="0">
                          <a:solidFill>
                            <a:schemeClr val="bg1"/>
                          </a:solidFill>
                          <a:latin typeface="Cambria Math"/>
                        </a:rPr>
                        <m:t>𝑝</m:t>
                      </m:r>
                      <m:d>
                        <m:dPr>
                          <m:ctrlPr>
                            <a:rPr lang="en-US" sz="3200" b="0" i="1" smtClean="0">
                              <a:solidFill>
                                <a:schemeClr val="bg1"/>
                              </a:solidFill>
                              <a:latin typeface="Cambria Math"/>
                            </a:rPr>
                          </m:ctrlPr>
                        </m:dPr>
                        <m:e>
                          <m:r>
                            <a:rPr lang="en-US" sz="3200" b="0" i="1" smtClean="0">
                              <a:solidFill>
                                <a:schemeClr val="bg1"/>
                              </a:solidFill>
                              <a:latin typeface="Cambria Math"/>
                            </a:rPr>
                            <m:t>𝐵</m:t>
                          </m:r>
                        </m:e>
                      </m:d>
                      <m:r>
                        <a:rPr lang="ru-RU" sz="3200" b="0" i="1" smtClean="0">
                          <a:solidFill>
                            <a:schemeClr val="bg1"/>
                          </a:solidFill>
                          <a:latin typeface="Cambria Math"/>
                        </a:rPr>
                        <m:t>.</m:t>
                      </m:r>
                    </m:oMath>
                  </m:oMathPara>
                </a14:m>
                <a:endParaRPr lang="ru-RU" sz="3200" dirty="0">
                  <a:solidFill>
                    <a:schemeClr val="bg1"/>
                  </a:solidFill>
                  <a:latin typeface="Source Serif Pro Semibold" pitchFamily="18" charset="0"/>
                  <a:ea typeface="Source Serif Pro Semibold" pitchFamily="18" charset="0"/>
                </a:endParaRPr>
              </a:p>
            </p:txBody>
          </p:sp>
        </mc:Choice>
        <mc:Fallback xmlns="">
          <p:sp>
            <p:nvSpPr>
              <p:cNvPr id="2" name="Заголовок 1"/>
              <p:cNvSpPr>
                <a:spLocks noGrp="1" noRot="1" noChangeAspect="1" noMove="1" noResize="1" noEditPoints="1" noAdjustHandles="1" noChangeArrowheads="1" noChangeShapeType="1" noTextEdit="1"/>
              </p:cNvSpPr>
              <p:nvPr>
                <p:ph type="title"/>
              </p:nvPr>
            </p:nvSpPr>
            <p:spPr>
              <a:xfrm>
                <a:off x="457200" y="0"/>
                <a:ext cx="8229600" cy="857250"/>
              </a:xfrm>
              <a:blipFill rotWithShape="1">
                <a:blip r:embed="rId3"/>
                <a:stretch>
                  <a:fillRect/>
                </a:stretch>
              </a:blipFill>
            </p:spPr>
            <p:txBody>
              <a:bodyPr/>
              <a:lstStyle/>
              <a:p>
                <a:r>
                  <a:rPr lang="ru-RU">
                    <a:noFill/>
                  </a:rPr>
                  <a:t> </a:t>
                </a:r>
              </a:p>
            </p:txBody>
          </p:sp>
        </mc:Fallback>
      </mc:AlternateContent>
      <p:sp>
        <p:nvSpPr>
          <p:cNvPr id="3" name="Объект 2"/>
          <p:cNvSpPr>
            <a:spLocks noGrp="1"/>
          </p:cNvSpPr>
          <p:nvPr>
            <p:ph idx="1"/>
          </p:nvPr>
        </p:nvSpPr>
        <p:spPr>
          <a:xfrm>
            <a:off x="457200" y="771550"/>
            <a:ext cx="8229600" cy="3823073"/>
          </a:xfrm>
        </p:spPr>
        <p:txBody>
          <a:bodyPr>
            <a:noAutofit/>
          </a:bodyPr>
          <a:lstStyle/>
          <a:p>
            <a:pPr marL="0" indent="0" algn="just">
              <a:lnSpc>
                <a:spcPct val="150000"/>
              </a:lnSpc>
              <a:buNone/>
            </a:pPr>
            <a:r>
              <a:rPr lang="ru-RU" sz="2400" i="1" dirty="0" smtClean="0">
                <a:solidFill>
                  <a:schemeClr val="bg1"/>
                </a:solidFill>
                <a:latin typeface="Source Serif Pro Semibold" pitchFamily="18" charset="0"/>
                <a:ea typeface="Source Serif Pro Semibold" pitchFamily="18" charset="0"/>
              </a:rPr>
              <a:t>	Если шахматист А. играет белыми фигурами, то он выигрывает у шахматиста Б. с вероятностью 0,5. Если А. играет черными, то А. выигрывает у Б. с вероятностью 0,32. Шахматисты А. и Б. играют две партии, причём во второй партии меняют цвет фигур. Найдите вероятность того, что А. выиграет оба раза.</a:t>
            </a:r>
            <a:endParaRPr lang="ru-RU" sz="2400" i="1" dirty="0">
              <a:solidFill>
                <a:schemeClr val="bg1"/>
              </a:solidFill>
              <a:latin typeface="Source Serif Pro Semibold" pitchFamily="18" charset="0"/>
              <a:ea typeface="Source Serif Pro Semibold" pitchFamily="18" charset="0"/>
            </a:endParaRPr>
          </a:p>
        </p:txBody>
      </p:sp>
      <p:sp>
        <p:nvSpPr>
          <p:cNvPr id="5" name="Прямоугольник 4"/>
          <p:cNvSpPr/>
          <p:nvPr/>
        </p:nvSpPr>
        <p:spPr>
          <a:xfrm>
            <a:off x="5292080" y="4227934"/>
            <a:ext cx="2028184"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0,16.</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287904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Заголовок 1"/>
          <p:cNvSpPr>
            <a:spLocks noGrp="1"/>
          </p:cNvSpPr>
          <p:nvPr>
            <p:ph type="title"/>
          </p:nvPr>
        </p:nvSpPr>
        <p:spPr>
          <a:xfrm>
            <a:off x="457200" y="20825"/>
            <a:ext cx="8229600" cy="857250"/>
          </a:xfrm>
        </p:spPr>
        <p:txBody>
          <a:bodyPr>
            <a:normAutofit/>
          </a:bodyPr>
          <a:lstStyle/>
          <a:p>
            <a:r>
              <a:rPr lang="ru-RU" sz="3200" i="1" dirty="0" smtClean="0">
                <a:solidFill>
                  <a:schemeClr val="bg1"/>
                </a:solidFill>
                <a:latin typeface="Source Serif Pro Semibold" pitchFamily="18" charset="0"/>
                <a:ea typeface="Source Serif Pro Semibold" pitchFamily="18" charset="0"/>
              </a:rPr>
              <a:t>Задача на все теоремы</a:t>
            </a:r>
            <a:endParaRPr lang="ru-RU" sz="3200" i="1" dirty="0">
              <a:solidFill>
                <a:schemeClr val="bg1"/>
              </a:solidFill>
              <a:latin typeface="Source Serif Pro Semibold" pitchFamily="18" charset="0"/>
              <a:ea typeface="Source Serif Pro Semibold" pitchFamily="18" charset="0"/>
            </a:endParaRPr>
          </a:p>
        </p:txBody>
      </p:sp>
      <p:sp>
        <p:nvSpPr>
          <p:cNvPr id="3" name="Объект 2"/>
          <p:cNvSpPr>
            <a:spLocks noGrp="1"/>
          </p:cNvSpPr>
          <p:nvPr>
            <p:ph idx="1"/>
          </p:nvPr>
        </p:nvSpPr>
        <p:spPr>
          <a:xfrm>
            <a:off x="323528" y="699542"/>
            <a:ext cx="8496944" cy="3895081"/>
          </a:xfrm>
        </p:spPr>
        <p:txBody>
          <a:bodyPr>
            <a:normAutofit fontScale="92500"/>
          </a:bodyPr>
          <a:lstStyle/>
          <a:p>
            <a:pPr marL="0" indent="0">
              <a:lnSpc>
                <a:spcPct val="150000"/>
              </a:lnSpc>
              <a:buNone/>
            </a:pPr>
            <a:r>
              <a:rPr lang="ru-RU" sz="2400" i="1" dirty="0" smtClean="0">
                <a:solidFill>
                  <a:schemeClr val="bg1"/>
                </a:solidFill>
                <a:latin typeface="Source Serif Pro Semibold" pitchFamily="18" charset="0"/>
                <a:ea typeface="Source Serif Pro Semibold" pitchFamily="18" charset="0"/>
              </a:rPr>
              <a:t>	Чтобы пройти в следующий круг соревнований, футбольной команде нужно набрать хотя бы 4 очка в двух играх. Если команда выигрывает, она получает 3 очка, в случае ничьей — 1 очко, если проигрывает — 0 очков. Найдите вероятность того, что команде удастся выйти в следующий круг соревнований. Считайте, что в каждой игре вероятности выигрыша и проигрыша одинаковы и равны 0,3.</a:t>
            </a:r>
            <a:endParaRPr lang="ru-RU" sz="2400" i="1" dirty="0">
              <a:solidFill>
                <a:schemeClr val="bg1"/>
              </a:solidFill>
              <a:latin typeface="Source Serif Pro Semibold" pitchFamily="18" charset="0"/>
              <a:ea typeface="Source Serif Pro Semibold" pitchFamily="18" charset="0"/>
            </a:endParaRPr>
          </a:p>
        </p:txBody>
      </p:sp>
      <p:sp>
        <p:nvSpPr>
          <p:cNvPr id="5" name="Прямоугольник 4"/>
          <p:cNvSpPr/>
          <p:nvPr/>
        </p:nvSpPr>
        <p:spPr>
          <a:xfrm>
            <a:off x="5076056" y="4227934"/>
            <a:ext cx="2028184" cy="461665"/>
          </a:xfrm>
          <a:prstGeom prst="rect">
            <a:avLst/>
          </a:prstGeom>
        </p:spPr>
        <p:txBody>
          <a:bodyPr wrap="none">
            <a:spAutoFit/>
          </a:bodyPr>
          <a:lstStyle/>
          <a:p>
            <a:pPr algn="ctr">
              <a:lnSpc>
                <a:spcPct val="100000"/>
              </a:lnSpc>
              <a:buNone/>
            </a:pPr>
            <a:r>
              <a:rPr lang="ru-RU" sz="2400" i="1" spc="-1" dirty="0">
                <a:solidFill>
                  <a:schemeClr val="bg1"/>
                </a:solidFill>
                <a:latin typeface="Source Serif Pro Semibold" pitchFamily="18" charset="0"/>
                <a:ea typeface="Source Serif Pro Semibold" pitchFamily="18" charset="0"/>
                <a:cs typeface="Times New Roman" pitchFamily="18" charset="0"/>
              </a:rPr>
              <a:t>Ответ: 0,11.</a:t>
            </a:r>
          </a:p>
        </p:txBody>
      </p:sp>
    </p:spTree>
    <p:extLst>
      <p:ext uri="{BB962C8B-B14F-4D97-AF65-F5344CB8AC3E}">
        <p14:creationId xmlns:p14="http://schemas.microsoft.com/office/powerpoint/2010/main" val="1141582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Заголовок 1"/>
          <p:cNvSpPr>
            <a:spLocks noGrp="1"/>
          </p:cNvSpPr>
          <p:nvPr>
            <p:ph type="title"/>
          </p:nvPr>
        </p:nvSpPr>
        <p:spPr>
          <a:xfrm>
            <a:off x="457200" y="20825"/>
            <a:ext cx="8229600" cy="857250"/>
          </a:xfrm>
        </p:spPr>
        <p:txBody>
          <a:bodyPr>
            <a:normAutofit/>
          </a:bodyPr>
          <a:lstStyle/>
          <a:p>
            <a:r>
              <a:rPr lang="ru-RU" sz="3200" i="1" dirty="0" smtClean="0">
                <a:solidFill>
                  <a:schemeClr val="bg1"/>
                </a:solidFill>
                <a:latin typeface="Source Serif Pro Semibold" pitchFamily="18" charset="0"/>
                <a:ea typeface="Source Serif Pro Semibold" pitchFamily="18" charset="0"/>
              </a:rPr>
              <a:t>Задача на все теоремы</a:t>
            </a:r>
            <a:endParaRPr lang="ru-RU" sz="3200" i="1" dirty="0">
              <a:solidFill>
                <a:schemeClr val="bg1"/>
              </a:solidFill>
              <a:latin typeface="Source Serif Pro Semibold" pitchFamily="18" charset="0"/>
              <a:ea typeface="Source Serif Pro Semibold" pitchFamily="18" charset="0"/>
            </a:endParaRPr>
          </a:p>
        </p:txBody>
      </p:sp>
      <p:sp>
        <p:nvSpPr>
          <p:cNvPr id="3" name="Объект 2"/>
          <p:cNvSpPr>
            <a:spLocks noGrp="1"/>
          </p:cNvSpPr>
          <p:nvPr>
            <p:ph idx="1"/>
          </p:nvPr>
        </p:nvSpPr>
        <p:spPr>
          <a:xfrm>
            <a:off x="323528" y="699542"/>
            <a:ext cx="8496944" cy="3895081"/>
          </a:xfrm>
        </p:spPr>
        <p:txBody>
          <a:bodyPr>
            <a:normAutofit/>
          </a:bodyPr>
          <a:lstStyle/>
          <a:p>
            <a:pPr marL="0" indent="0">
              <a:lnSpc>
                <a:spcPct val="150000"/>
              </a:lnSpc>
              <a:buNone/>
            </a:pPr>
            <a:r>
              <a:rPr lang="ru-RU" sz="2400" i="1" dirty="0" smtClean="0">
                <a:solidFill>
                  <a:schemeClr val="bg1"/>
                </a:solidFill>
                <a:latin typeface="Source Serif Pro Semibold" pitchFamily="18" charset="0"/>
                <a:ea typeface="Source Serif Pro Semibold" pitchFamily="18" charset="0"/>
              </a:rPr>
              <a:t>	Перед </a:t>
            </a:r>
            <a:r>
              <a:rPr lang="ru-RU" sz="2400" i="1" dirty="0">
                <a:solidFill>
                  <a:schemeClr val="bg1"/>
                </a:solidFill>
                <a:latin typeface="Source Serif Pro Semibold" pitchFamily="18" charset="0"/>
                <a:ea typeface="Source Serif Pro Semibold" pitchFamily="18" charset="0"/>
              </a:rPr>
              <a:t>началом футбольного матча судья бросает монетку, чтобы определить, какая из команд начнёт игру с мячом. Команда «Биолог» играет три </a:t>
            </a:r>
            <a:r>
              <a:rPr lang="ru-RU" sz="2400" i="1" dirty="0" smtClean="0">
                <a:solidFill>
                  <a:schemeClr val="bg1"/>
                </a:solidFill>
                <a:latin typeface="Source Serif Pro Semibold" pitchFamily="18" charset="0"/>
                <a:ea typeface="Source Serif Pro Semibold" pitchFamily="18" charset="0"/>
              </a:rPr>
              <a:t>матча с </a:t>
            </a:r>
            <a:r>
              <a:rPr lang="ru-RU" sz="2400" i="1" dirty="0">
                <a:solidFill>
                  <a:schemeClr val="bg1"/>
                </a:solidFill>
                <a:latin typeface="Source Serif Pro Semibold" pitchFamily="18" charset="0"/>
                <a:ea typeface="Source Serif Pro Semibold" pitchFamily="18" charset="0"/>
              </a:rPr>
              <a:t>разными командами. Найдите вероятность того, что в этих матчах команда «Биолог» начнёт игру с мячом все три раза</a:t>
            </a:r>
          </a:p>
        </p:txBody>
      </p:sp>
      <p:sp>
        <p:nvSpPr>
          <p:cNvPr id="5" name="Прямоугольник 4"/>
          <p:cNvSpPr/>
          <p:nvPr/>
        </p:nvSpPr>
        <p:spPr>
          <a:xfrm>
            <a:off x="4995169" y="4227934"/>
            <a:ext cx="2189958" cy="461665"/>
          </a:xfrm>
          <a:prstGeom prst="rect">
            <a:avLst/>
          </a:prstGeom>
        </p:spPr>
        <p:txBody>
          <a:bodyPr wrap="none">
            <a:spAutoFit/>
          </a:bodyPr>
          <a:lstStyle/>
          <a:p>
            <a:pPr algn="ctr">
              <a:lnSpc>
                <a:spcPct val="100000"/>
              </a:lnSpc>
              <a:buNone/>
            </a:pPr>
            <a:r>
              <a:rPr lang="ru-RU" sz="2400" i="1" spc="-1" dirty="0">
                <a:solidFill>
                  <a:schemeClr val="bg1"/>
                </a:solidFill>
                <a:latin typeface="Source Serif Pro Semibold" pitchFamily="18" charset="0"/>
                <a:ea typeface="Source Serif Pro Semibold" pitchFamily="18" charset="0"/>
                <a:cs typeface="Times New Roman" pitchFamily="18" charset="0"/>
              </a:rPr>
              <a:t>Ответ: </a:t>
            </a:r>
            <a:r>
              <a:rPr lang="ru-RU" sz="2400" i="1" spc="-1" dirty="0" smtClean="0">
                <a:solidFill>
                  <a:schemeClr val="bg1"/>
                </a:solidFill>
                <a:latin typeface="Source Serif Pro Semibold" pitchFamily="18" charset="0"/>
                <a:ea typeface="Source Serif Pro Semibold" pitchFamily="18" charset="0"/>
                <a:cs typeface="Times New Roman" pitchFamily="18" charset="0"/>
              </a:rPr>
              <a:t>0,125.</a:t>
            </a:r>
            <a:endParaRPr lang="ru-RU" sz="2400" i="1"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2613849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12" y="0"/>
            <a:ext cx="9192387" cy="5156274"/>
          </a:xfrm>
          <a:prstGeom prst="rect">
            <a:avLst/>
          </a:prstGeom>
        </p:spPr>
      </p:pic>
      <p:sp>
        <p:nvSpPr>
          <p:cNvPr id="9" name="Заголовок 8"/>
          <p:cNvSpPr>
            <a:spLocks noGrp="1"/>
          </p:cNvSpPr>
          <p:nvPr>
            <p:ph type="title"/>
          </p:nvPr>
        </p:nvSpPr>
        <p:spPr>
          <a:xfrm>
            <a:off x="467919" y="277"/>
            <a:ext cx="8229600" cy="627257"/>
          </a:xfrm>
        </p:spPr>
        <p:txBody>
          <a:bodyPr>
            <a:normAutofit/>
          </a:bodyPr>
          <a:lstStyle/>
          <a:p>
            <a:r>
              <a:rPr lang="ru-RU" sz="3200" i="1" dirty="0" smtClean="0">
                <a:solidFill>
                  <a:schemeClr val="bg1"/>
                </a:solidFill>
                <a:latin typeface="Source Serif Pro Semibold" pitchFamily="18" charset="0"/>
                <a:ea typeface="Source Serif Pro Semibold" pitchFamily="18" charset="0"/>
              </a:rPr>
              <a:t>Классификация</a:t>
            </a:r>
            <a:r>
              <a:rPr lang="en-US" sz="3200" i="1" dirty="0" smtClean="0">
                <a:solidFill>
                  <a:schemeClr val="bg1"/>
                </a:solidFill>
                <a:latin typeface="Source Serif Pro Semibold" pitchFamily="18" charset="0"/>
                <a:ea typeface="Source Serif Pro Semibold" pitchFamily="18" charset="0"/>
              </a:rPr>
              <a:t> (</a:t>
            </a:r>
            <a:r>
              <a:rPr lang="ru-RU" sz="3200" i="1" dirty="0" smtClean="0">
                <a:solidFill>
                  <a:schemeClr val="bg1"/>
                </a:solidFill>
                <a:latin typeface="Source Serif Pro Semibold" pitchFamily="18" charset="0"/>
                <a:ea typeface="Source Serif Pro Semibold" pitchFamily="18" charset="0"/>
              </a:rPr>
              <a:t>типы) задач</a:t>
            </a:r>
            <a:endParaRPr lang="ru-RU" sz="3200" i="1" dirty="0">
              <a:solidFill>
                <a:schemeClr val="bg1"/>
              </a:solidFill>
              <a:latin typeface="Source Serif Pro Semibold" pitchFamily="18" charset="0"/>
              <a:ea typeface="Source Serif Pro Semibold" pitchFamily="18" charset="0"/>
            </a:endParaRPr>
          </a:p>
        </p:txBody>
      </p:sp>
      <p:sp>
        <p:nvSpPr>
          <p:cNvPr id="13" name="Объект 12"/>
          <p:cNvSpPr>
            <a:spLocks noGrp="1"/>
          </p:cNvSpPr>
          <p:nvPr>
            <p:ph sz="quarter" idx="4"/>
          </p:nvPr>
        </p:nvSpPr>
        <p:spPr>
          <a:xfrm>
            <a:off x="323528" y="699542"/>
            <a:ext cx="8496944" cy="432048"/>
          </a:xfrm>
        </p:spPr>
        <p:txBody>
          <a:bodyPr>
            <a:normAutofit/>
          </a:bodyPr>
          <a:lstStyle/>
          <a:p>
            <a:pPr marL="0" indent="0" algn="ctr">
              <a:buNone/>
            </a:pPr>
            <a:r>
              <a:rPr lang="ru-RU" sz="2000" i="1" dirty="0" smtClean="0">
                <a:solidFill>
                  <a:schemeClr val="bg1"/>
                </a:solidFill>
                <a:latin typeface="Source Serif Pro Semibold" pitchFamily="18" charset="0"/>
                <a:ea typeface="Source Serif Pro Semibold" pitchFamily="18" charset="0"/>
              </a:rPr>
              <a:t>Задачи на вероятности</a:t>
            </a:r>
            <a:endParaRPr lang="ru-RU" sz="2000" i="1" dirty="0">
              <a:solidFill>
                <a:schemeClr val="bg1"/>
              </a:solidFill>
              <a:latin typeface="Source Serif Pro Semibold" pitchFamily="18" charset="0"/>
              <a:ea typeface="Source Serif Pro Semibold" pitchFamily="18" charset="0"/>
            </a:endParaRPr>
          </a:p>
        </p:txBody>
      </p:sp>
      <p:cxnSp>
        <p:nvCxnSpPr>
          <p:cNvPr id="17" name="Прямая соединительная линия 16"/>
          <p:cNvCxnSpPr>
            <a:stCxn id="13" idx="2"/>
          </p:cNvCxnSpPr>
          <p:nvPr/>
        </p:nvCxnSpPr>
        <p:spPr>
          <a:xfrm>
            <a:off x="4572000" y="1131590"/>
            <a:ext cx="0" cy="216024"/>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flipH="1">
            <a:off x="1619672" y="1349402"/>
            <a:ext cx="5616624"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a:off x="1619672" y="1347614"/>
            <a:ext cx="0" cy="432048"/>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p:nvPr/>
        </p:nvCxnSpPr>
        <p:spPr>
          <a:xfrm>
            <a:off x="7236296" y="1347614"/>
            <a:ext cx="0" cy="432048"/>
          </a:xfrm>
          <a:prstGeom prst="straightConnector1">
            <a:avLst/>
          </a:prstGeom>
          <a:ln w="762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7" name="Прямоугольник 26"/>
          <p:cNvSpPr/>
          <p:nvPr/>
        </p:nvSpPr>
        <p:spPr>
          <a:xfrm>
            <a:off x="467544" y="1851670"/>
            <a:ext cx="4392488" cy="19442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i="1" dirty="0">
                <a:latin typeface="Source Serif Pro Semibold" pitchFamily="18" charset="0"/>
                <a:ea typeface="Source Serif Pro Semibold" pitchFamily="18" charset="0"/>
              </a:rPr>
              <a:t> </a:t>
            </a:r>
            <a:r>
              <a:rPr lang="ru-RU" sz="2000" i="1" dirty="0" smtClean="0">
                <a:latin typeface="Source Serif Pro Semibold" pitchFamily="18" charset="0"/>
                <a:ea typeface="Source Serif Pro Semibold" pitchFamily="18" charset="0"/>
              </a:rPr>
              <a:t>Классическое </a:t>
            </a:r>
            <a:r>
              <a:rPr lang="ru-RU" sz="2000" i="1" dirty="0" err="1" smtClean="0">
                <a:latin typeface="Source Serif Pro Semibold" pitchFamily="18" charset="0"/>
                <a:ea typeface="Source Serif Pro Semibold" pitchFamily="18" charset="0"/>
              </a:rPr>
              <a:t>опр</a:t>
            </a:r>
            <a:r>
              <a:rPr lang="ru-RU" sz="2000" i="1" dirty="0" smtClean="0">
                <a:latin typeface="Source Serif Pro Semibold" pitchFamily="18" charset="0"/>
                <a:ea typeface="Source Serif Pro Semibold" pitchFamily="18" charset="0"/>
              </a:rPr>
              <a:t> – е вер – </a:t>
            </a:r>
            <a:r>
              <a:rPr lang="ru-RU" sz="2000" i="1" dirty="0" err="1" smtClean="0">
                <a:latin typeface="Source Serif Pro Semibold" pitchFamily="18" charset="0"/>
                <a:ea typeface="Source Serif Pro Semibold" pitchFamily="18" charset="0"/>
              </a:rPr>
              <a:t>ти</a:t>
            </a:r>
            <a:endParaRPr lang="ru-RU" sz="2000" i="1" dirty="0" smtClean="0">
              <a:latin typeface="Source Serif Pro Semibold" pitchFamily="18" charset="0"/>
              <a:ea typeface="Source Serif Pro Semibold" pitchFamily="18" charset="0"/>
            </a:endParaRPr>
          </a:p>
          <a:p>
            <a:pPr marL="342900" indent="-342900">
              <a:lnSpc>
                <a:spcPct val="150000"/>
              </a:lnSpc>
              <a:buFont typeface="Arial" pitchFamily="34" charset="0"/>
              <a:buChar char="•"/>
            </a:pPr>
            <a:r>
              <a:rPr lang="ru-RU" sz="2000" i="1" dirty="0" smtClean="0">
                <a:latin typeface="Source Serif Pro Semibold" pitchFamily="18" charset="0"/>
                <a:ea typeface="Source Serif Pro Semibold" pitchFamily="18" charset="0"/>
              </a:rPr>
              <a:t>Бегуны, такси, аудитории.</a:t>
            </a:r>
          </a:p>
          <a:p>
            <a:pPr marL="342900" indent="-342900">
              <a:lnSpc>
                <a:spcPct val="150000"/>
              </a:lnSpc>
              <a:buFont typeface="Arial" pitchFamily="34" charset="0"/>
              <a:buChar char="•"/>
            </a:pPr>
            <a:r>
              <a:rPr lang="ru-RU" sz="2000" i="1" dirty="0" smtClean="0">
                <a:latin typeface="Source Serif Pro Semibold" pitchFamily="18" charset="0"/>
                <a:ea typeface="Source Serif Pro Semibold" pitchFamily="18" charset="0"/>
              </a:rPr>
              <a:t>Друзья, соотечественники.</a:t>
            </a:r>
          </a:p>
          <a:p>
            <a:pPr marL="342900" indent="-342900">
              <a:lnSpc>
                <a:spcPct val="150000"/>
              </a:lnSpc>
              <a:buFont typeface="Arial" pitchFamily="34" charset="0"/>
              <a:buChar char="•"/>
            </a:pPr>
            <a:r>
              <a:rPr lang="ru-RU" sz="2000" i="1" dirty="0" smtClean="0">
                <a:latin typeface="Source Serif Pro Semibold" pitchFamily="18" charset="0"/>
                <a:ea typeface="Source Serif Pro Semibold" pitchFamily="18" charset="0"/>
              </a:rPr>
              <a:t>Монеты.</a:t>
            </a:r>
          </a:p>
          <a:p>
            <a:pPr marL="342900" indent="-342900">
              <a:lnSpc>
                <a:spcPct val="150000"/>
              </a:lnSpc>
              <a:buFont typeface="Arial" pitchFamily="34" charset="0"/>
              <a:buChar char="•"/>
            </a:pPr>
            <a:r>
              <a:rPr lang="ru-RU" sz="2000" i="1" dirty="0" smtClean="0">
                <a:latin typeface="Source Serif Pro Semibold" pitchFamily="18" charset="0"/>
                <a:ea typeface="Source Serif Pro Semibold" pitchFamily="18" charset="0"/>
              </a:rPr>
              <a:t>Кубики.</a:t>
            </a:r>
            <a:endParaRPr lang="ru-RU" sz="2000" i="1" dirty="0">
              <a:latin typeface="Source Serif Pro Semibold" pitchFamily="18" charset="0"/>
              <a:ea typeface="Source Serif Pro Semibold" pitchFamily="18" charset="0"/>
            </a:endParaRPr>
          </a:p>
        </p:txBody>
      </p:sp>
      <mc:AlternateContent xmlns:mc="http://schemas.openxmlformats.org/markup-compatibility/2006" xmlns:a14="http://schemas.microsoft.com/office/drawing/2010/main">
        <mc:Choice Requires="a14">
          <p:sp>
            <p:nvSpPr>
              <p:cNvPr id="28" name="Прямоугольник 27"/>
              <p:cNvSpPr/>
              <p:nvPr/>
            </p:nvSpPr>
            <p:spPr>
              <a:xfrm>
                <a:off x="5004048" y="2067694"/>
                <a:ext cx="3744416" cy="19442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ru-RU" sz="2000" i="1" dirty="0" smtClean="0">
                    <a:latin typeface="Source Serif Pro Semibold" pitchFamily="18" charset="0"/>
                    <a:ea typeface="Source Serif Pro Semibold" pitchFamily="18" charset="0"/>
                  </a:rPr>
                  <a:t>Теоремы вер – й</a:t>
                </a:r>
              </a:p>
              <a:p>
                <a:pPr algn="ctr">
                  <a:lnSpc>
                    <a:spcPct val="150000"/>
                  </a:lnSpc>
                </a:pPr>
                <a14:m>
                  <m:oMathPara xmlns:m="http://schemas.openxmlformats.org/officeDocument/2006/math">
                    <m:oMathParaPr>
                      <m:jc m:val="centerGroup"/>
                    </m:oMathParaPr>
                    <m:oMath xmlns:m="http://schemas.openxmlformats.org/officeDocument/2006/math">
                      <m:sSup>
                        <m:sSupPr>
                          <m:ctrlPr>
                            <a:rPr lang="ru-RU" sz="2000" i="1" smtClean="0">
                              <a:latin typeface="Cambria Math"/>
                            </a:rPr>
                          </m:ctrlPr>
                        </m:sSupPr>
                        <m:e>
                          <m:r>
                            <a:rPr lang="en-US" sz="2000" b="0" i="1" smtClean="0">
                              <a:latin typeface="Cambria Math"/>
                            </a:rPr>
                            <m:t>𝑝</m:t>
                          </m:r>
                        </m:e>
                        <m:sup>
                          <m:r>
                            <a:rPr lang="en-US" sz="2000" b="0" i="1" smtClean="0">
                              <a:latin typeface="Cambria Math"/>
                            </a:rPr>
                            <m:t>+</m:t>
                          </m:r>
                        </m:sup>
                      </m:sSup>
                      <m:r>
                        <a:rPr lang="ru-RU" sz="2000" b="0" i="1" smtClean="0">
                          <a:latin typeface="Cambria Math"/>
                        </a:rPr>
                        <m:t>+</m:t>
                      </m:r>
                      <m:sSup>
                        <m:sSupPr>
                          <m:ctrlPr>
                            <a:rPr lang="ru-RU" sz="2000" b="0" i="1" smtClean="0">
                              <a:latin typeface="Cambria Math"/>
                            </a:rPr>
                          </m:ctrlPr>
                        </m:sSupPr>
                        <m:e>
                          <m:r>
                            <a:rPr lang="en-US" sz="2000" b="0" i="1" smtClean="0">
                              <a:latin typeface="Cambria Math"/>
                            </a:rPr>
                            <m:t>𝑝</m:t>
                          </m:r>
                        </m:e>
                        <m:sup>
                          <m:r>
                            <a:rPr lang="en-US" sz="2000" b="0" i="1" smtClean="0">
                              <a:latin typeface="Cambria Math"/>
                            </a:rPr>
                            <m:t>−</m:t>
                          </m:r>
                        </m:sup>
                      </m:sSup>
                      <m:r>
                        <a:rPr lang="ru-RU" sz="2000" b="0" i="1" smtClean="0">
                          <a:latin typeface="Cambria Math"/>
                        </a:rPr>
                        <m:t>=1</m:t>
                      </m:r>
                    </m:oMath>
                  </m:oMathPara>
                </a14:m>
                <a:endParaRPr lang="en-US" sz="2000" b="0" i="1" dirty="0" smtClean="0">
                  <a:latin typeface="Source Serif Pro Semibold" pitchFamily="18" charset="0"/>
                  <a:ea typeface="Source Serif Pro Semibold" pitchFamily="18" charset="0"/>
                </a:endParaRPr>
              </a:p>
              <a:p>
                <a:pPr algn="ctr">
                  <a:lnSpc>
                    <a:spcPct val="150000"/>
                  </a:lnSpc>
                </a:pPr>
                <a14:m>
                  <m:oMathPara xmlns:m="http://schemas.openxmlformats.org/officeDocument/2006/math">
                    <m:oMathParaPr>
                      <m:jc m:val="centerGroup"/>
                    </m:oMathParaPr>
                    <m:oMath xmlns:m="http://schemas.openxmlformats.org/officeDocument/2006/math">
                      <m:sSub>
                        <m:sSubPr>
                          <m:ctrlPr>
                            <a:rPr lang="ru-RU" sz="2000" i="1" smtClean="0">
                              <a:latin typeface="Cambria Math"/>
                            </a:rPr>
                          </m:ctrlPr>
                        </m:sSubPr>
                        <m:e>
                          <m:r>
                            <a:rPr lang="en-US" sz="2000" b="0" i="1" smtClean="0">
                              <a:latin typeface="Cambria Math"/>
                            </a:rPr>
                            <m:t>𝑝</m:t>
                          </m:r>
                        </m:e>
                        <m:sub>
                          <m:r>
                            <a:rPr lang="en-US" sz="2000" b="0" i="1" smtClean="0">
                              <a:latin typeface="Cambria Math"/>
                            </a:rPr>
                            <m:t>1</m:t>
                          </m:r>
                        </m:sub>
                      </m:sSub>
                      <m:r>
                        <a:rPr lang="en-US" sz="2000" b="0" i="1" smtClean="0">
                          <a:latin typeface="Cambria Math"/>
                        </a:rPr>
                        <m:t>+</m:t>
                      </m:r>
                      <m:sSub>
                        <m:sSubPr>
                          <m:ctrlPr>
                            <a:rPr lang="en-US" sz="2000" b="0" i="1" smtClean="0">
                              <a:latin typeface="Cambria Math"/>
                            </a:rPr>
                          </m:ctrlPr>
                        </m:sSubPr>
                        <m:e>
                          <m:r>
                            <a:rPr lang="en-US" sz="2000" b="0" i="1" smtClean="0">
                              <a:latin typeface="Cambria Math"/>
                            </a:rPr>
                            <m:t>𝑝</m:t>
                          </m:r>
                        </m:e>
                        <m:sub>
                          <m:r>
                            <a:rPr lang="en-US" sz="2000" b="0" i="1" smtClean="0">
                              <a:latin typeface="Cambria Math"/>
                            </a:rPr>
                            <m:t>2</m:t>
                          </m:r>
                        </m:sub>
                      </m:sSub>
                      <m:r>
                        <a:rPr lang="en-US" sz="2000" b="0" i="1" smtClean="0">
                          <a:latin typeface="Cambria Math"/>
                        </a:rPr>
                        <m:t>+</m:t>
                      </m:r>
                      <m:sSub>
                        <m:sSubPr>
                          <m:ctrlPr>
                            <a:rPr lang="en-US" sz="2000" b="0" i="1" smtClean="0">
                              <a:latin typeface="Cambria Math"/>
                            </a:rPr>
                          </m:ctrlPr>
                        </m:sSubPr>
                        <m:e>
                          <m:r>
                            <a:rPr lang="en-US" sz="2000" b="0" i="1" smtClean="0">
                              <a:latin typeface="Cambria Math"/>
                            </a:rPr>
                            <m:t>𝑝</m:t>
                          </m:r>
                        </m:e>
                        <m:sub>
                          <m:r>
                            <a:rPr lang="en-US" sz="2000" b="0" i="1" smtClean="0">
                              <a:latin typeface="Cambria Math"/>
                            </a:rPr>
                            <m:t>3</m:t>
                          </m:r>
                        </m:sub>
                      </m:sSub>
                      <m:r>
                        <a:rPr lang="en-US" sz="2000" b="0" i="1" smtClean="0">
                          <a:latin typeface="Cambria Math"/>
                        </a:rPr>
                        <m:t>+…=1</m:t>
                      </m:r>
                    </m:oMath>
                  </m:oMathPara>
                </a14:m>
                <a:endParaRPr lang="en-US" sz="2000" i="1" dirty="0" smtClean="0">
                  <a:latin typeface="Source Serif Pro Semibold" pitchFamily="18" charset="0"/>
                  <a:ea typeface="Source Serif Pro Semibold" pitchFamily="18" charset="0"/>
                </a:endParaRPr>
              </a:p>
              <a:p>
                <a:pPr algn="ctr">
                  <a:lnSpc>
                    <a:spcPct val="150000"/>
                  </a:lnSpc>
                </a:pPr>
                <a14:m>
                  <m:oMathPara xmlns:m="http://schemas.openxmlformats.org/officeDocument/2006/math">
                    <m:oMathParaPr>
                      <m:jc m:val="centerGroup"/>
                    </m:oMathParaPr>
                    <m:oMath xmlns:m="http://schemas.openxmlformats.org/officeDocument/2006/math">
                      <m:r>
                        <a:rPr lang="en-US" sz="2000" b="0" i="1" smtClean="0">
                          <a:latin typeface="Cambria Math"/>
                        </a:rPr>
                        <m:t>𝑝</m:t>
                      </m:r>
                      <m:d>
                        <m:dPr>
                          <m:ctrlPr>
                            <a:rPr lang="ru-RU" sz="2000" i="1" smtClean="0">
                              <a:latin typeface="Cambria Math"/>
                            </a:rPr>
                          </m:ctrlPr>
                        </m:dPr>
                        <m:e>
                          <m:r>
                            <a:rPr lang="en-US" sz="2000" b="0" i="1" smtClean="0">
                              <a:latin typeface="Cambria Math"/>
                            </a:rPr>
                            <m:t>𝐴</m:t>
                          </m:r>
                          <m:r>
                            <a:rPr lang="en-US" sz="2000" b="0" i="1" smtClean="0">
                              <a:latin typeface="Cambria Math"/>
                            </a:rPr>
                            <m:t>+</m:t>
                          </m:r>
                          <m:r>
                            <a:rPr lang="en-US" sz="2000" b="0" i="1" smtClean="0">
                              <a:latin typeface="Cambria Math"/>
                            </a:rPr>
                            <m:t>𝐵</m:t>
                          </m:r>
                        </m:e>
                      </m:d>
                      <m:r>
                        <a:rPr lang="en-US" sz="2000" b="0" i="1" smtClean="0">
                          <a:latin typeface="Cambria Math"/>
                        </a:rPr>
                        <m:t>=</m:t>
                      </m:r>
                      <m:r>
                        <a:rPr lang="en-US" sz="2000" b="0" i="1" smtClean="0">
                          <a:latin typeface="Cambria Math"/>
                        </a:rPr>
                        <m:t>𝑝</m:t>
                      </m:r>
                      <m:d>
                        <m:dPr>
                          <m:ctrlPr>
                            <a:rPr lang="en-US" sz="2000" b="0" i="1" smtClean="0">
                              <a:latin typeface="Cambria Math"/>
                            </a:rPr>
                          </m:ctrlPr>
                        </m:dPr>
                        <m:e>
                          <m:r>
                            <a:rPr lang="en-US" sz="2000" b="0" i="1" smtClean="0">
                              <a:latin typeface="Cambria Math"/>
                            </a:rPr>
                            <m:t>𝐴</m:t>
                          </m:r>
                        </m:e>
                      </m:d>
                      <m:r>
                        <a:rPr lang="en-US" sz="2000" b="0" i="1" smtClean="0">
                          <a:latin typeface="Cambria Math"/>
                        </a:rPr>
                        <m:t>+</m:t>
                      </m:r>
                      <m:r>
                        <a:rPr lang="en-US" sz="2000" b="0" i="1" smtClean="0">
                          <a:latin typeface="Cambria Math"/>
                        </a:rPr>
                        <m:t>𝑝</m:t>
                      </m:r>
                      <m:d>
                        <m:dPr>
                          <m:ctrlPr>
                            <a:rPr lang="en-US" sz="2000" b="0" i="1" smtClean="0">
                              <a:latin typeface="Cambria Math"/>
                            </a:rPr>
                          </m:ctrlPr>
                        </m:dPr>
                        <m:e>
                          <m:r>
                            <a:rPr lang="en-US" sz="2000" b="0" i="1" smtClean="0">
                              <a:latin typeface="Cambria Math"/>
                            </a:rPr>
                            <m:t>𝐵</m:t>
                          </m:r>
                        </m:e>
                      </m:d>
                    </m:oMath>
                  </m:oMathPara>
                </a14:m>
                <a:endParaRPr lang="en-US" sz="2000" b="0" i="1" dirty="0" smtClean="0">
                  <a:latin typeface="Source Serif Pro Semibold" pitchFamily="18" charset="0"/>
                  <a:ea typeface="Source Serif Pro Semibold" pitchFamily="18" charset="0"/>
                </a:endParaRPr>
              </a:p>
              <a:p>
                <a:pPr algn="ctr">
                  <a:lnSpc>
                    <a:spcPct val="150000"/>
                  </a:lnSpc>
                </a:pPr>
                <a14:m>
                  <m:oMathPara xmlns:m="http://schemas.openxmlformats.org/officeDocument/2006/math">
                    <m:oMathParaPr>
                      <m:jc m:val="centerGroup"/>
                    </m:oMathParaPr>
                    <m:oMath xmlns:m="http://schemas.openxmlformats.org/officeDocument/2006/math">
                      <m:r>
                        <a:rPr lang="en-US" sz="2000" b="0" i="1" smtClean="0">
                          <a:latin typeface="Cambria Math"/>
                        </a:rPr>
                        <m:t>𝑝</m:t>
                      </m:r>
                      <m:d>
                        <m:dPr>
                          <m:ctrlPr>
                            <a:rPr lang="ru-RU" sz="2000" i="1" smtClean="0">
                              <a:latin typeface="Cambria Math"/>
                            </a:rPr>
                          </m:ctrlPr>
                        </m:dPr>
                        <m:e>
                          <m:r>
                            <a:rPr lang="en-US" sz="2000" b="0" i="1" smtClean="0">
                              <a:latin typeface="Cambria Math"/>
                            </a:rPr>
                            <m:t>𝐴</m:t>
                          </m:r>
                          <m:r>
                            <a:rPr lang="en-US" sz="2000" b="0" i="1" smtClean="0">
                              <a:latin typeface="Cambria Math"/>
                            </a:rPr>
                            <m:t>∗</m:t>
                          </m:r>
                          <m:r>
                            <a:rPr lang="en-US" sz="2000" b="0" i="1" smtClean="0">
                              <a:latin typeface="Cambria Math"/>
                            </a:rPr>
                            <m:t>𝐵</m:t>
                          </m:r>
                        </m:e>
                      </m:d>
                      <m:r>
                        <a:rPr lang="en-US" sz="2000" b="0" i="1" smtClean="0">
                          <a:latin typeface="Cambria Math"/>
                        </a:rPr>
                        <m:t>=</m:t>
                      </m:r>
                      <m:r>
                        <a:rPr lang="en-US" sz="2000" b="0" i="1" smtClean="0">
                          <a:latin typeface="Cambria Math"/>
                        </a:rPr>
                        <m:t>𝑝</m:t>
                      </m:r>
                      <m:d>
                        <m:dPr>
                          <m:ctrlPr>
                            <a:rPr lang="en-US" sz="2000" b="0" i="1" smtClean="0">
                              <a:latin typeface="Cambria Math"/>
                            </a:rPr>
                          </m:ctrlPr>
                        </m:dPr>
                        <m:e>
                          <m:r>
                            <a:rPr lang="en-US" sz="2000" b="0" i="1" smtClean="0">
                              <a:latin typeface="Cambria Math"/>
                            </a:rPr>
                            <m:t>𝐴</m:t>
                          </m:r>
                        </m:e>
                      </m:d>
                      <m:r>
                        <a:rPr lang="en-US" sz="2000" b="0" i="1" smtClean="0">
                          <a:latin typeface="Cambria Math"/>
                        </a:rPr>
                        <m:t>∗</m:t>
                      </m:r>
                      <m:r>
                        <a:rPr lang="en-US" sz="2000" b="0" i="1" smtClean="0">
                          <a:latin typeface="Cambria Math"/>
                        </a:rPr>
                        <m:t>𝑝</m:t>
                      </m:r>
                      <m:r>
                        <a:rPr lang="en-US" sz="2000" b="0" i="1" smtClean="0">
                          <a:latin typeface="Cambria Math"/>
                        </a:rPr>
                        <m:t>(</m:t>
                      </m:r>
                      <m:r>
                        <a:rPr lang="en-US" sz="2000" b="0" i="1" smtClean="0">
                          <a:latin typeface="Cambria Math"/>
                        </a:rPr>
                        <m:t>𝐵</m:t>
                      </m:r>
                      <m:r>
                        <a:rPr lang="en-US" sz="2000" b="0" i="1" smtClean="0">
                          <a:latin typeface="Cambria Math"/>
                        </a:rPr>
                        <m:t>)</m:t>
                      </m:r>
                    </m:oMath>
                  </m:oMathPara>
                </a14:m>
                <a:endParaRPr lang="ru-RU" sz="2000" i="1" dirty="0">
                  <a:latin typeface="Source Serif Pro Semibold" pitchFamily="18" charset="0"/>
                  <a:ea typeface="Source Serif Pro Semibold" pitchFamily="18" charset="0"/>
                </a:endParaRPr>
              </a:p>
              <a:p>
                <a:pPr algn="ctr">
                  <a:lnSpc>
                    <a:spcPct val="150000"/>
                  </a:lnSpc>
                </a:pPr>
                <a:endParaRPr lang="ru-RU" dirty="0"/>
              </a:p>
            </p:txBody>
          </p:sp>
        </mc:Choice>
        <mc:Fallback xmlns="">
          <p:sp>
            <p:nvSpPr>
              <p:cNvPr id="28" name="Прямоугольник 27"/>
              <p:cNvSpPr>
                <a:spLocks noRot="1" noChangeAspect="1" noMove="1" noResize="1" noEditPoints="1" noAdjustHandles="1" noChangeArrowheads="1" noChangeShapeType="1" noTextEdit="1"/>
              </p:cNvSpPr>
              <p:nvPr/>
            </p:nvSpPr>
            <p:spPr>
              <a:xfrm>
                <a:off x="5004048" y="2067694"/>
                <a:ext cx="3744416" cy="1944216"/>
              </a:xfrm>
              <a:prstGeom prst="rect">
                <a:avLst/>
              </a:prstGeom>
              <a:blipFill rotWithShape="1">
                <a:blip r:embed="rId3"/>
                <a:stretch>
                  <a:fillRect t="-17555"/>
                </a:stretch>
              </a:blipFill>
              <a:ln>
                <a:noFill/>
              </a:ln>
            </p:spPr>
            <p:txBody>
              <a:bodyPr/>
              <a:lstStyle/>
              <a:p>
                <a:r>
                  <a:rPr lang="ru-RU">
                    <a:noFill/>
                  </a:rPr>
                  <a:t> </a:t>
                </a:r>
              </a:p>
            </p:txBody>
          </p:sp>
        </mc:Fallback>
      </mc:AlternateContent>
    </p:spTree>
    <p:extLst>
      <p:ext uri="{BB962C8B-B14F-4D97-AF65-F5344CB8AC3E}">
        <p14:creationId xmlns:p14="http://schemas.microsoft.com/office/powerpoint/2010/main" val="49462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wipe(left)">
                                      <p:cBhvr>
                                        <p:cTn id="12" dur="5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2" presetClass="entr" presetSubtype="8"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par>
                                <p:cTn id="21" presetID="22" presetClass="entr" presetSubtype="8"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par>
                                <p:cTn id="24" presetID="2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27">
                                            <p:txEl>
                                              <p:pRg st="0" end="0"/>
                                            </p:txEl>
                                          </p:spTgt>
                                        </p:tgtEl>
                                        <p:attrNameLst>
                                          <p:attrName>style.visibility</p:attrName>
                                        </p:attrNameLst>
                                      </p:cBhvr>
                                      <p:to>
                                        <p:strVal val="visible"/>
                                      </p:to>
                                    </p:set>
                                    <p:animEffect transition="in" filter="wipe(left)">
                                      <p:cBhvr>
                                        <p:cTn id="31" dur="500"/>
                                        <p:tgtEl>
                                          <p:spTgt spid="2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8">
                                            <p:txEl>
                                              <p:pRg st="0" end="0"/>
                                            </p:txEl>
                                          </p:spTgt>
                                        </p:tgtEl>
                                        <p:attrNameLst>
                                          <p:attrName>style.visibility</p:attrName>
                                        </p:attrNameLst>
                                      </p:cBhvr>
                                      <p:to>
                                        <p:strVal val="visible"/>
                                      </p:to>
                                    </p:set>
                                    <p:animEffect transition="in" filter="wipe(left)">
                                      <p:cBhvr>
                                        <p:cTn id="36" dur="500"/>
                                        <p:tgtEl>
                                          <p:spTgt spid="2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27">
                                            <p:txEl>
                                              <p:pRg st="1" end="1"/>
                                            </p:txEl>
                                          </p:spTgt>
                                        </p:tgtEl>
                                        <p:attrNameLst>
                                          <p:attrName>style.visibility</p:attrName>
                                        </p:attrNameLst>
                                      </p:cBhvr>
                                      <p:to>
                                        <p:strVal val="visible"/>
                                      </p:to>
                                    </p:set>
                                    <p:animEffect transition="in" filter="wipe(left)">
                                      <p:cBhvr>
                                        <p:cTn id="41" dur="500"/>
                                        <p:tgtEl>
                                          <p:spTgt spid="27">
                                            <p:txEl>
                                              <p:pRg st="1" end="1"/>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27">
                                            <p:txEl>
                                              <p:pRg st="2" end="2"/>
                                            </p:txEl>
                                          </p:spTgt>
                                        </p:tgtEl>
                                        <p:attrNameLst>
                                          <p:attrName>style.visibility</p:attrName>
                                        </p:attrNameLst>
                                      </p:cBhvr>
                                      <p:to>
                                        <p:strVal val="visible"/>
                                      </p:to>
                                    </p:set>
                                    <p:animEffect transition="in" filter="wipe(left)">
                                      <p:cBhvr>
                                        <p:cTn id="46" dur="500"/>
                                        <p:tgtEl>
                                          <p:spTgt spid="27">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27">
                                            <p:txEl>
                                              <p:pRg st="3" end="3"/>
                                            </p:txEl>
                                          </p:spTgt>
                                        </p:tgtEl>
                                        <p:attrNameLst>
                                          <p:attrName>style.visibility</p:attrName>
                                        </p:attrNameLst>
                                      </p:cBhvr>
                                      <p:to>
                                        <p:strVal val="visible"/>
                                      </p:to>
                                    </p:set>
                                    <p:animEffect transition="in" filter="wipe(left)">
                                      <p:cBhvr>
                                        <p:cTn id="51" dur="500"/>
                                        <p:tgtEl>
                                          <p:spTgt spid="27">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27">
                                            <p:txEl>
                                              <p:pRg st="4" end="4"/>
                                            </p:txEl>
                                          </p:spTgt>
                                        </p:tgtEl>
                                        <p:attrNameLst>
                                          <p:attrName>style.visibility</p:attrName>
                                        </p:attrNameLst>
                                      </p:cBhvr>
                                      <p:to>
                                        <p:strVal val="visible"/>
                                      </p:to>
                                    </p:set>
                                    <p:animEffect transition="in" filter="wipe(left)">
                                      <p:cBhvr>
                                        <p:cTn id="56" dur="500"/>
                                        <p:tgtEl>
                                          <p:spTgt spid="27">
                                            <p:txEl>
                                              <p:pRg st="4" end="4"/>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28">
                                            <p:txEl>
                                              <p:pRg st="1" end="1"/>
                                            </p:txEl>
                                          </p:spTgt>
                                        </p:tgtEl>
                                        <p:attrNameLst>
                                          <p:attrName>style.visibility</p:attrName>
                                        </p:attrNameLst>
                                      </p:cBhvr>
                                      <p:to>
                                        <p:strVal val="visible"/>
                                      </p:to>
                                    </p:set>
                                    <p:animEffect transition="in" filter="wipe(left)">
                                      <p:cBhvr>
                                        <p:cTn id="61" dur="500"/>
                                        <p:tgtEl>
                                          <p:spTgt spid="28">
                                            <p:txEl>
                                              <p:pRg st="1" end="1"/>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nodeType="clickEffect">
                                  <p:stCondLst>
                                    <p:cond delay="0"/>
                                  </p:stCondLst>
                                  <p:childTnLst>
                                    <p:set>
                                      <p:cBhvr>
                                        <p:cTn id="65" dur="1" fill="hold">
                                          <p:stCondLst>
                                            <p:cond delay="0"/>
                                          </p:stCondLst>
                                        </p:cTn>
                                        <p:tgtEl>
                                          <p:spTgt spid="28">
                                            <p:txEl>
                                              <p:pRg st="2" end="2"/>
                                            </p:txEl>
                                          </p:spTgt>
                                        </p:tgtEl>
                                        <p:attrNameLst>
                                          <p:attrName>style.visibility</p:attrName>
                                        </p:attrNameLst>
                                      </p:cBhvr>
                                      <p:to>
                                        <p:strVal val="visible"/>
                                      </p:to>
                                    </p:set>
                                    <p:animEffect transition="in" filter="wipe(left)">
                                      <p:cBhvr>
                                        <p:cTn id="66" dur="500"/>
                                        <p:tgtEl>
                                          <p:spTgt spid="28">
                                            <p:txEl>
                                              <p:pRg st="2" end="2"/>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nodeType="clickEffect">
                                  <p:stCondLst>
                                    <p:cond delay="0"/>
                                  </p:stCondLst>
                                  <p:childTnLst>
                                    <p:set>
                                      <p:cBhvr>
                                        <p:cTn id="70" dur="1" fill="hold">
                                          <p:stCondLst>
                                            <p:cond delay="0"/>
                                          </p:stCondLst>
                                        </p:cTn>
                                        <p:tgtEl>
                                          <p:spTgt spid="28">
                                            <p:txEl>
                                              <p:pRg st="3" end="3"/>
                                            </p:txEl>
                                          </p:spTgt>
                                        </p:tgtEl>
                                        <p:attrNameLst>
                                          <p:attrName>style.visibility</p:attrName>
                                        </p:attrNameLst>
                                      </p:cBhvr>
                                      <p:to>
                                        <p:strVal val="visible"/>
                                      </p:to>
                                    </p:set>
                                    <p:animEffect transition="in" filter="wipe(left)">
                                      <p:cBhvr>
                                        <p:cTn id="71" dur="500"/>
                                        <p:tgtEl>
                                          <p:spTgt spid="28">
                                            <p:txEl>
                                              <p:pRg st="3" end="3"/>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nodeType="clickEffect">
                                  <p:stCondLst>
                                    <p:cond delay="0"/>
                                  </p:stCondLst>
                                  <p:childTnLst>
                                    <p:set>
                                      <p:cBhvr>
                                        <p:cTn id="75" dur="1" fill="hold">
                                          <p:stCondLst>
                                            <p:cond delay="0"/>
                                          </p:stCondLst>
                                        </p:cTn>
                                        <p:tgtEl>
                                          <p:spTgt spid="28">
                                            <p:txEl>
                                              <p:pRg st="4" end="4"/>
                                            </p:txEl>
                                          </p:spTgt>
                                        </p:tgtEl>
                                        <p:attrNameLst>
                                          <p:attrName>style.visibility</p:attrName>
                                        </p:attrNameLst>
                                      </p:cBhvr>
                                      <p:to>
                                        <p:strVal val="visible"/>
                                      </p:to>
                                    </p:set>
                                    <p:animEffect transition="in" filter="wipe(left)">
                                      <p:cBhvr>
                                        <p:cTn id="76" dur="500"/>
                                        <p:tgtEl>
                                          <p:spTgt spid="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04641" cy="5143500"/>
          </a:xfrm>
          <a:prstGeom prst="rect">
            <a:avLst/>
          </a:prstGeom>
        </p:spPr>
      </p:pic>
      <p:sp>
        <p:nvSpPr>
          <p:cNvPr id="5" name="Заголовок 1"/>
          <p:cNvSpPr txBox="1">
            <a:spLocks/>
          </p:cNvSpPr>
          <p:nvPr/>
        </p:nvSpPr>
        <p:spPr>
          <a:xfrm>
            <a:off x="611560" y="1275606"/>
            <a:ext cx="7848872" cy="172819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i="1" dirty="0">
              <a:solidFill>
                <a:schemeClr val="bg1"/>
              </a:solidFill>
              <a:latin typeface="Source Serif Pro Semibold" pitchFamily="18" charset="0"/>
              <a:ea typeface="Source Serif Pro Semibold" pitchFamily="18" charset="0"/>
              <a:cs typeface="Times New Roman" pitchFamily="18" charset="0"/>
            </a:endParaRPr>
          </a:p>
        </p:txBody>
      </p:sp>
      <p:sp>
        <p:nvSpPr>
          <p:cNvPr id="9" name="Прямоугольник 8"/>
          <p:cNvSpPr/>
          <p:nvPr/>
        </p:nvSpPr>
        <p:spPr>
          <a:xfrm>
            <a:off x="373476" y="987574"/>
            <a:ext cx="8280920" cy="3416320"/>
          </a:xfrm>
          <a:prstGeom prst="rect">
            <a:avLst/>
          </a:prstGeom>
        </p:spPr>
        <p:txBody>
          <a:bodyPr wrap="square">
            <a:spAutoFit/>
          </a:bodyPr>
          <a:lstStyle/>
          <a:p>
            <a:pPr algn="just">
              <a:lnSpc>
                <a:spcPct val="150000"/>
              </a:lnSpc>
            </a:pPr>
            <a:r>
              <a:rPr lang="ru-RU" sz="2400" b="1" i="1" dirty="0" smtClean="0">
                <a:solidFill>
                  <a:schemeClr val="bg1"/>
                </a:solidFill>
                <a:latin typeface="Source Serif Pro Semibold" pitchFamily="18" charset="0"/>
                <a:ea typeface="Source Serif Pro Semibold" pitchFamily="18" charset="0"/>
              </a:rPr>
              <a:t>	В</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чемпионате</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по</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гимнастике</a:t>
            </a:r>
            <a:r>
              <a:rPr lang="ru-RU" sz="2400" i="1" dirty="0">
                <a:solidFill>
                  <a:schemeClr val="bg1"/>
                </a:solidFill>
                <a:latin typeface="Source Serif Pro Semibold" pitchFamily="18" charset="0"/>
                <a:ea typeface="Source Serif Pro Semibold" pitchFamily="18" charset="0"/>
              </a:rPr>
              <a:t> участвуют </a:t>
            </a:r>
            <a:r>
              <a:rPr lang="ru-RU" sz="2400" i="1" dirty="0" smtClean="0">
                <a:solidFill>
                  <a:schemeClr val="bg1"/>
                </a:solidFill>
                <a:latin typeface="Source Serif Pro Semibold" pitchFamily="18" charset="0"/>
                <a:ea typeface="Source Serif Pro Semibold" pitchFamily="18" charset="0"/>
              </a:rPr>
              <a:t>60 спортсменок: 17 </a:t>
            </a:r>
            <a:r>
              <a:rPr lang="ru-RU" sz="2400" i="1" dirty="0">
                <a:solidFill>
                  <a:schemeClr val="bg1"/>
                </a:solidFill>
                <a:latin typeface="Source Serif Pro Semibold" pitchFamily="18" charset="0"/>
                <a:ea typeface="Source Serif Pro Semibold" pitchFamily="18" charset="0"/>
              </a:rPr>
              <a:t>из Норвегии, </a:t>
            </a:r>
            <a:r>
              <a:rPr lang="ru-RU" sz="2400" i="1" dirty="0" smtClean="0">
                <a:solidFill>
                  <a:schemeClr val="bg1"/>
                </a:solidFill>
                <a:latin typeface="Source Serif Pro Semibold" pitchFamily="18" charset="0"/>
                <a:ea typeface="Source Serif Pro Semibold" pitchFamily="18" charset="0"/>
              </a:rPr>
              <a:t>16 </a:t>
            </a:r>
            <a:r>
              <a:rPr lang="ru-RU" sz="2400" i="1" dirty="0">
                <a:solidFill>
                  <a:schemeClr val="bg1"/>
                </a:solidFill>
                <a:latin typeface="Source Serif Pro Semibold" pitchFamily="18" charset="0"/>
                <a:ea typeface="Source Serif Pro Semibold" pitchFamily="18" charset="0"/>
              </a:rPr>
              <a:t>из Дании, остальные из Швеции. Порядок, в котором выступают гимнастки, определяется жребием. Найдите вероятность того, что спортсменка, выступающая </a:t>
            </a:r>
            <a:r>
              <a:rPr lang="ru-RU" sz="2400" i="1" u="sng" dirty="0" smtClean="0">
                <a:solidFill>
                  <a:schemeClr val="accent6"/>
                </a:solidFill>
                <a:latin typeface="Source Serif Pro Semibold" pitchFamily="18" charset="0"/>
                <a:ea typeface="Source Serif Pro Semibold" pitchFamily="18" charset="0"/>
              </a:rPr>
              <a:t>второй</a:t>
            </a:r>
            <a:r>
              <a:rPr lang="ru-RU" sz="2400" i="1" dirty="0" smtClean="0">
                <a:solidFill>
                  <a:schemeClr val="bg1"/>
                </a:solidFill>
                <a:latin typeface="Source Serif Pro Semibold" pitchFamily="18" charset="0"/>
                <a:ea typeface="Source Serif Pro Semibold" pitchFamily="18" charset="0"/>
              </a:rPr>
              <a:t>, </a:t>
            </a:r>
            <a:r>
              <a:rPr lang="ru-RU" sz="2400" i="1" dirty="0">
                <a:solidFill>
                  <a:schemeClr val="bg1"/>
                </a:solidFill>
                <a:latin typeface="Source Serif Pro Semibold" pitchFamily="18" charset="0"/>
                <a:ea typeface="Source Serif Pro Semibold" pitchFamily="18" charset="0"/>
              </a:rPr>
              <a:t>окажется из </a:t>
            </a:r>
            <a:r>
              <a:rPr lang="ru-RU" sz="2400" i="1" dirty="0" smtClean="0">
                <a:solidFill>
                  <a:schemeClr val="bg1"/>
                </a:solidFill>
                <a:latin typeface="Source Serif Pro Semibold" pitchFamily="18" charset="0"/>
                <a:ea typeface="Source Serif Pro Semibold" pitchFamily="18" charset="0"/>
              </a:rPr>
              <a:t>Швеции.</a:t>
            </a:r>
            <a:endParaRPr lang="ru-RU" sz="2400" i="1" dirty="0">
              <a:solidFill>
                <a:schemeClr val="bg1"/>
              </a:solidFill>
              <a:latin typeface="Source Serif Pro Semibold" pitchFamily="18" charset="0"/>
              <a:ea typeface="Source Serif Pro Semibold" pitchFamily="18" charset="0"/>
            </a:endParaRPr>
          </a:p>
        </p:txBody>
      </p:sp>
      <p:sp>
        <p:nvSpPr>
          <p:cNvPr id="10" name="Прямоугольник 9"/>
          <p:cNvSpPr/>
          <p:nvPr/>
        </p:nvSpPr>
        <p:spPr>
          <a:xfrm>
            <a:off x="373476" y="123478"/>
            <a:ext cx="8280920" cy="584775"/>
          </a:xfrm>
          <a:prstGeom prst="rect">
            <a:avLst/>
          </a:prstGeom>
        </p:spPr>
        <p:txBody>
          <a:bodyPr wrap="square">
            <a:spAutoFit/>
          </a:bodyPr>
          <a:lstStyle/>
          <a:p>
            <a:pPr algn="ctr"/>
            <a:r>
              <a:rPr lang="ru-RU" sz="3200" i="1" dirty="0" smtClean="0">
                <a:solidFill>
                  <a:schemeClr val="bg1"/>
                </a:solidFill>
                <a:latin typeface="Source Serif Pro Semibold" pitchFamily="18" charset="0"/>
                <a:ea typeface="Source Serif Pro Semibold" pitchFamily="18" charset="0"/>
              </a:rPr>
              <a:t>Бегуны, такси, аудитории</a:t>
            </a:r>
            <a:endParaRPr lang="ru-RU" sz="3200" dirty="0">
              <a:solidFill>
                <a:schemeClr val="bg1"/>
              </a:solidFill>
            </a:endParaRPr>
          </a:p>
        </p:txBody>
      </p:sp>
      <p:sp>
        <p:nvSpPr>
          <p:cNvPr id="11" name="Прямоугольник 10"/>
          <p:cNvSpPr/>
          <p:nvPr/>
        </p:nvSpPr>
        <p:spPr>
          <a:xfrm>
            <a:off x="5148064" y="4219227"/>
            <a:ext cx="2028184"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0,45.</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918793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wipe(left)">
                                      <p:cBhvr>
                                        <p:cTn id="1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0" y="0"/>
            <a:ext cx="9191142" cy="5143500"/>
          </a:xfrm>
          <a:prstGeom prst="rect">
            <a:avLst/>
          </a:prstGeom>
        </p:spPr>
      </p:pic>
      <p:sp>
        <p:nvSpPr>
          <p:cNvPr id="5" name="Заголовок 1"/>
          <p:cNvSpPr txBox="1">
            <a:spLocks/>
          </p:cNvSpPr>
          <p:nvPr/>
        </p:nvSpPr>
        <p:spPr>
          <a:xfrm>
            <a:off x="611560" y="1275606"/>
            <a:ext cx="7848872" cy="172819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i="1" dirty="0">
              <a:solidFill>
                <a:schemeClr val="bg1"/>
              </a:solidFill>
              <a:latin typeface="Source Serif Pro Semibold" pitchFamily="18" charset="0"/>
              <a:ea typeface="Source Serif Pro Semibold" pitchFamily="18" charset="0"/>
              <a:cs typeface="Times New Roman" pitchFamily="18" charset="0"/>
            </a:endParaRPr>
          </a:p>
        </p:txBody>
      </p:sp>
      <p:sp>
        <p:nvSpPr>
          <p:cNvPr id="9" name="Прямоугольник 8"/>
          <p:cNvSpPr/>
          <p:nvPr/>
        </p:nvSpPr>
        <p:spPr>
          <a:xfrm>
            <a:off x="373476" y="987574"/>
            <a:ext cx="8280920" cy="3416320"/>
          </a:xfrm>
          <a:prstGeom prst="rect">
            <a:avLst/>
          </a:prstGeom>
        </p:spPr>
        <p:txBody>
          <a:bodyPr wrap="square">
            <a:spAutoFit/>
          </a:bodyPr>
          <a:lstStyle/>
          <a:p>
            <a:pPr algn="just">
              <a:lnSpc>
                <a:spcPct val="150000"/>
              </a:lnSpc>
            </a:pPr>
            <a:r>
              <a:rPr lang="ru-RU" sz="2400" b="1" i="1" dirty="0">
                <a:solidFill>
                  <a:schemeClr val="bg1"/>
                </a:solidFill>
                <a:latin typeface="Source Serif Pro Semibold" pitchFamily="18" charset="0"/>
                <a:ea typeface="Source Serif Pro Semibold" pitchFamily="18" charset="0"/>
              </a:rPr>
              <a:t>	На соревнования приехали спортсмены из России, Китая и США. Из России приехали 12 спортсменов, из Китая – 12 спортсменов и из США – 16 спортсменов. Все спортсмены выступают по очереди согласно жребию. Найдите вероятность того, что </a:t>
            </a:r>
            <a:r>
              <a:rPr lang="ru-RU" sz="2400" b="1" i="1" u="sng" dirty="0" smtClean="0">
                <a:solidFill>
                  <a:schemeClr val="accent6"/>
                </a:solidFill>
                <a:latin typeface="Source Serif Pro Semibold" pitchFamily="18" charset="0"/>
                <a:ea typeface="Source Serif Pro Semibold" pitchFamily="18" charset="0"/>
              </a:rPr>
              <a:t>пятым</a:t>
            </a:r>
            <a:r>
              <a:rPr lang="ru-RU" sz="2400" b="1" i="1" dirty="0" smtClean="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выступит спортсмен из Китая.</a:t>
            </a:r>
            <a:endParaRPr lang="ru-RU" sz="2400" i="1" dirty="0">
              <a:solidFill>
                <a:schemeClr val="bg1"/>
              </a:solidFill>
              <a:latin typeface="Source Serif Pro Semibold" pitchFamily="18" charset="0"/>
              <a:ea typeface="Source Serif Pro Semibold" pitchFamily="18" charset="0"/>
            </a:endParaRPr>
          </a:p>
        </p:txBody>
      </p:sp>
      <p:sp>
        <p:nvSpPr>
          <p:cNvPr id="10" name="Прямоугольник 9"/>
          <p:cNvSpPr/>
          <p:nvPr/>
        </p:nvSpPr>
        <p:spPr>
          <a:xfrm>
            <a:off x="373476" y="123478"/>
            <a:ext cx="8280920" cy="584775"/>
          </a:xfrm>
          <a:prstGeom prst="rect">
            <a:avLst/>
          </a:prstGeom>
        </p:spPr>
        <p:txBody>
          <a:bodyPr wrap="square">
            <a:spAutoFit/>
          </a:bodyPr>
          <a:lstStyle/>
          <a:p>
            <a:pPr algn="ctr"/>
            <a:r>
              <a:rPr lang="ru-RU" sz="3200" i="1" dirty="0" smtClean="0">
                <a:solidFill>
                  <a:schemeClr val="bg1"/>
                </a:solidFill>
                <a:latin typeface="Source Serif Pro Semibold" pitchFamily="18" charset="0"/>
                <a:ea typeface="Source Serif Pro Semibold" pitchFamily="18" charset="0"/>
              </a:rPr>
              <a:t>Бегуны, такси, аудитории</a:t>
            </a:r>
            <a:endParaRPr lang="ru-RU" sz="3200" dirty="0">
              <a:solidFill>
                <a:schemeClr val="bg1"/>
              </a:solidFill>
            </a:endParaRPr>
          </a:p>
        </p:txBody>
      </p:sp>
      <p:sp>
        <p:nvSpPr>
          <p:cNvPr id="11" name="Прямоугольник 10"/>
          <p:cNvSpPr/>
          <p:nvPr/>
        </p:nvSpPr>
        <p:spPr>
          <a:xfrm>
            <a:off x="5228951" y="4219227"/>
            <a:ext cx="1866409"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0,3.</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Tree>
    <p:extLst>
      <p:ext uri="{BB962C8B-B14F-4D97-AF65-F5344CB8AC3E}">
        <p14:creationId xmlns:p14="http://schemas.microsoft.com/office/powerpoint/2010/main" val="305788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wipe(left)">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wipe(left)">
                                      <p:cBhvr>
                                        <p:cTn id="1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Заголовок 1"/>
          <p:cNvSpPr txBox="1">
            <a:spLocks/>
          </p:cNvSpPr>
          <p:nvPr/>
        </p:nvSpPr>
        <p:spPr>
          <a:xfrm>
            <a:off x="611560" y="915567"/>
            <a:ext cx="7848872" cy="333125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ru-RU" sz="2400" b="1" i="1" dirty="0" smtClean="0">
                <a:solidFill>
                  <a:schemeClr val="bg1"/>
                </a:solidFill>
                <a:latin typeface="Source Serif Pro Semibold" pitchFamily="18" charset="0"/>
                <a:ea typeface="Source Serif Pro Semibold" pitchFamily="18" charset="0"/>
              </a:rPr>
              <a:t>	</a:t>
            </a:r>
            <a:r>
              <a:rPr lang="ru-RU" sz="2500" b="1" i="1" dirty="0" smtClean="0">
                <a:solidFill>
                  <a:schemeClr val="bg1"/>
                </a:solidFill>
                <a:latin typeface="Source Serif Pro Semibold" pitchFamily="18" charset="0"/>
                <a:ea typeface="Source Serif Pro Semibold" pitchFamily="18" charset="0"/>
              </a:rPr>
              <a:t>В</a:t>
            </a:r>
            <a:r>
              <a:rPr lang="ru-RU" sz="2500" b="1" i="1" dirty="0">
                <a:solidFill>
                  <a:schemeClr val="bg1"/>
                </a:solidFill>
                <a:latin typeface="Source Serif Pro Semibold" pitchFamily="18" charset="0"/>
                <a:ea typeface="Source Serif Pro Semibold" pitchFamily="18" charset="0"/>
              </a:rPr>
              <a:t> классе 21 шестиклассник, среди них два друга — Митя и Петя. Класс случайным образом делят на три группы, по 7 человек в каждой. Найдите вероятность того, что Митя и Петя окажутся в </a:t>
            </a:r>
            <a:r>
              <a:rPr lang="ru-RU" sz="2500" b="1" i="1" dirty="0" smtClean="0">
                <a:solidFill>
                  <a:schemeClr val="bg1"/>
                </a:solidFill>
                <a:latin typeface="Source Serif Pro Semibold" pitchFamily="18" charset="0"/>
                <a:ea typeface="Source Serif Pro Semibold" pitchFamily="18" charset="0"/>
              </a:rPr>
              <a:t>разных группах.</a:t>
            </a:r>
            <a:endParaRPr lang="ru-RU" sz="2500" b="1" i="1" dirty="0">
              <a:solidFill>
                <a:schemeClr val="bg1"/>
              </a:solidFill>
              <a:latin typeface="Source Serif Pro Semibold" pitchFamily="18" charset="0"/>
              <a:ea typeface="Source Serif Pro Semibold" pitchFamily="18" charset="0"/>
              <a:cs typeface="Times New Roman" pitchFamily="18" charset="0"/>
            </a:endParaRPr>
          </a:p>
        </p:txBody>
      </p:sp>
      <p:sp>
        <p:nvSpPr>
          <p:cNvPr id="6" name="Подзаголовок 2"/>
          <p:cNvSpPr txBox="1">
            <a:spLocks/>
          </p:cNvSpPr>
          <p:nvPr/>
        </p:nvSpPr>
        <p:spPr>
          <a:xfrm>
            <a:off x="4139952" y="3003798"/>
            <a:ext cx="4752528" cy="93610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endParaRPr lang="ru-RU" sz="2400" i="1" dirty="0">
              <a:solidFill>
                <a:schemeClr val="bg1"/>
              </a:solidFill>
              <a:latin typeface="Source Serif Pro Semibold" pitchFamily="18" charset="0"/>
              <a:ea typeface="Source Serif Pro Semibold" pitchFamily="18" charset="0"/>
              <a:cs typeface="Times New Roman" pitchFamily="18" charset="0"/>
            </a:endParaRPr>
          </a:p>
        </p:txBody>
      </p:sp>
      <p:sp>
        <p:nvSpPr>
          <p:cNvPr id="8" name="Прямоугольник 7"/>
          <p:cNvSpPr/>
          <p:nvPr/>
        </p:nvSpPr>
        <p:spPr>
          <a:xfrm>
            <a:off x="3385975" y="4246823"/>
            <a:ext cx="5508105" cy="461665"/>
          </a:xfrm>
          <a:prstGeom prst="rect">
            <a:avLst/>
          </a:prstGeom>
        </p:spPr>
        <p:txBody>
          <a:bodyPr wrap="squar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0,7.</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
        <p:nvSpPr>
          <p:cNvPr id="9" name="Прямоугольник 8"/>
          <p:cNvSpPr/>
          <p:nvPr/>
        </p:nvSpPr>
        <p:spPr>
          <a:xfrm>
            <a:off x="424136" y="0"/>
            <a:ext cx="8352928" cy="766685"/>
          </a:xfrm>
          <a:prstGeom prst="rect">
            <a:avLst/>
          </a:prstGeom>
        </p:spPr>
        <p:txBody>
          <a:bodyPr wrap="square">
            <a:spAutoFit/>
          </a:bodyPr>
          <a:lstStyle/>
          <a:p>
            <a:pPr algn="ctr">
              <a:lnSpc>
                <a:spcPct val="150000"/>
              </a:lnSpc>
            </a:pPr>
            <a:r>
              <a:rPr lang="ru-RU" sz="3200" i="1" dirty="0" smtClean="0">
                <a:solidFill>
                  <a:schemeClr val="bg1"/>
                </a:solidFill>
                <a:latin typeface="Source Serif Pro Semibold" pitchFamily="18" charset="0"/>
                <a:ea typeface="Source Serif Pro Semibold" pitchFamily="18" charset="0"/>
              </a:rPr>
              <a:t>Друзья, соотечественники.</a:t>
            </a:r>
          </a:p>
        </p:txBody>
      </p:sp>
    </p:spTree>
    <p:extLst>
      <p:ext uri="{BB962C8B-B14F-4D97-AF65-F5344CB8AC3E}">
        <p14:creationId xmlns:p14="http://schemas.microsoft.com/office/powerpoint/2010/main" val="4054463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Заголовок 1"/>
          <p:cNvSpPr txBox="1">
            <a:spLocks/>
          </p:cNvSpPr>
          <p:nvPr/>
        </p:nvSpPr>
        <p:spPr>
          <a:xfrm>
            <a:off x="611560" y="915567"/>
            <a:ext cx="7848872" cy="3331256"/>
          </a:xfrm>
          <a:prstGeom prst="rect">
            <a:avLst/>
          </a:prstGeom>
        </p:spPr>
        <p:txBody>
          <a:bodyPr vert="horz" lIns="91440" tIns="45720" rIns="91440" bIns="45720" rtlCol="0"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ru-RU" sz="2400" b="1" i="1" dirty="0">
                <a:solidFill>
                  <a:schemeClr val="bg1"/>
                </a:solidFill>
                <a:latin typeface="Source Serif Pro Semibold" pitchFamily="18" charset="0"/>
                <a:ea typeface="Source Serif Pro Semibold" pitchFamily="18" charset="0"/>
              </a:rPr>
              <a:t>	На шахматный турнир приехали спортсмены из четырех стран: России, Китая, Индии и Ирана. Из России 7 спортсменов, из Китая 8, из Индии 11 и 8 из Ирана. В Российской команде есть гроссмейстер Сергей Иванович. В первом туре участники по жребию разбиваются на пары. Найдите вероятность того, что в первом туре Сергей Иванович будет играть с участником из России. Ответ округлите до сотых.</a:t>
            </a:r>
            <a:endParaRPr lang="ru-RU" sz="2500" b="1" i="1" dirty="0">
              <a:solidFill>
                <a:schemeClr val="bg1"/>
              </a:solidFill>
              <a:latin typeface="Source Serif Pro Semibold" pitchFamily="18" charset="0"/>
              <a:ea typeface="Source Serif Pro Semibold" pitchFamily="18" charset="0"/>
              <a:cs typeface="Times New Roman" pitchFamily="18" charset="0"/>
            </a:endParaRPr>
          </a:p>
        </p:txBody>
      </p:sp>
      <p:sp>
        <p:nvSpPr>
          <p:cNvPr id="6" name="Подзаголовок 2"/>
          <p:cNvSpPr txBox="1">
            <a:spLocks/>
          </p:cNvSpPr>
          <p:nvPr/>
        </p:nvSpPr>
        <p:spPr>
          <a:xfrm>
            <a:off x="4139952" y="3003798"/>
            <a:ext cx="4752528" cy="93610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endParaRPr lang="ru-RU" sz="2400" i="1" dirty="0">
              <a:solidFill>
                <a:schemeClr val="bg1"/>
              </a:solidFill>
              <a:latin typeface="Source Serif Pro Semibold" pitchFamily="18" charset="0"/>
              <a:ea typeface="Source Serif Pro Semibold" pitchFamily="18" charset="0"/>
              <a:cs typeface="Times New Roman" pitchFamily="18" charset="0"/>
            </a:endParaRPr>
          </a:p>
        </p:txBody>
      </p:sp>
      <p:sp>
        <p:nvSpPr>
          <p:cNvPr id="8" name="Прямоугольник 7"/>
          <p:cNvSpPr/>
          <p:nvPr/>
        </p:nvSpPr>
        <p:spPr>
          <a:xfrm>
            <a:off x="3385975" y="4246823"/>
            <a:ext cx="5508105" cy="461665"/>
          </a:xfrm>
          <a:prstGeom prst="rect">
            <a:avLst/>
          </a:prstGeom>
        </p:spPr>
        <p:txBody>
          <a:bodyPr wrap="squar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0,18.</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
        <p:nvSpPr>
          <p:cNvPr id="9" name="Прямоугольник 8"/>
          <p:cNvSpPr/>
          <p:nvPr/>
        </p:nvSpPr>
        <p:spPr>
          <a:xfrm>
            <a:off x="424136" y="0"/>
            <a:ext cx="8352928" cy="766685"/>
          </a:xfrm>
          <a:prstGeom prst="rect">
            <a:avLst/>
          </a:prstGeom>
        </p:spPr>
        <p:txBody>
          <a:bodyPr wrap="square">
            <a:spAutoFit/>
          </a:bodyPr>
          <a:lstStyle/>
          <a:p>
            <a:pPr algn="ctr">
              <a:lnSpc>
                <a:spcPct val="150000"/>
              </a:lnSpc>
            </a:pPr>
            <a:r>
              <a:rPr lang="ru-RU" sz="3200" i="1" dirty="0" smtClean="0">
                <a:solidFill>
                  <a:schemeClr val="bg1"/>
                </a:solidFill>
                <a:latin typeface="Source Serif Pro Semibold" pitchFamily="18" charset="0"/>
                <a:ea typeface="Source Serif Pro Semibold" pitchFamily="18" charset="0"/>
              </a:rPr>
              <a:t>Друзья, соотечественники.</a:t>
            </a:r>
          </a:p>
        </p:txBody>
      </p:sp>
    </p:spTree>
    <p:extLst>
      <p:ext uri="{BB962C8B-B14F-4D97-AF65-F5344CB8AC3E}">
        <p14:creationId xmlns:p14="http://schemas.microsoft.com/office/powerpoint/2010/main" val="3387165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Заголовок 1"/>
          <p:cNvSpPr txBox="1">
            <a:spLocks/>
          </p:cNvSpPr>
          <p:nvPr/>
        </p:nvSpPr>
        <p:spPr>
          <a:xfrm>
            <a:off x="611560" y="915567"/>
            <a:ext cx="7848872" cy="333125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pPr>
            <a:r>
              <a:rPr lang="ru-RU" sz="2400" b="1" i="1" dirty="0">
                <a:solidFill>
                  <a:schemeClr val="bg1"/>
                </a:solidFill>
                <a:latin typeface="Source Serif Pro Semibold" pitchFamily="18" charset="0"/>
                <a:ea typeface="Source Serif Pro Semibold" pitchFamily="18" charset="0"/>
              </a:rPr>
              <a:t>На математическую олимпиаду приехали команды из России, Израиля, Китая и Индии. В первом круге случайным образом образуются пары команд. Найдите вероятность того, что Россия в первом круге встретится с командой Китая. Ответ округлите до сотых.</a:t>
            </a:r>
            <a:endParaRPr lang="ru-RU" sz="2500" b="1" i="1" dirty="0">
              <a:solidFill>
                <a:schemeClr val="bg1"/>
              </a:solidFill>
              <a:latin typeface="Source Serif Pro Semibold" pitchFamily="18" charset="0"/>
              <a:ea typeface="Source Serif Pro Semibold" pitchFamily="18" charset="0"/>
              <a:cs typeface="Times New Roman" pitchFamily="18" charset="0"/>
            </a:endParaRPr>
          </a:p>
        </p:txBody>
      </p:sp>
      <p:sp>
        <p:nvSpPr>
          <p:cNvPr id="6" name="Подзаголовок 2"/>
          <p:cNvSpPr txBox="1">
            <a:spLocks/>
          </p:cNvSpPr>
          <p:nvPr/>
        </p:nvSpPr>
        <p:spPr>
          <a:xfrm>
            <a:off x="4139952" y="3003798"/>
            <a:ext cx="4752528" cy="93610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endParaRPr lang="ru-RU" sz="2400" i="1" dirty="0">
              <a:solidFill>
                <a:schemeClr val="bg1"/>
              </a:solidFill>
              <a:latin typeface="Source Serif Pro Semibold" pitchFamily="18" charset="0"/>
              <a:ea typeface="Source Serif Pro Semibold" pitchFamily="18" charset="0"/>
              <a:cs typeface="Times New Roman" pitchFamily="18" charset="0"/>
            </a:endParaRPr>
          </a:p>
        </p:txBody>
      </p:sp>
      <p:sp>
        <p:nvSpPr>
          <p:cNvPr id="8" name="Прямоугольник 7"/>
          <p:cNvSpPr/>
          <p:nvPr/>
        </p:nvSpPr>
        <p:spPr>
          <a:xfrm>
            <a:off x="3385975" y="4246823"/>
            <a:ext cx="5508105" cy="461665"/>
          </a:xfrm>
          <a:prstGeom prst="rect">
            <a:avLst/>
          </a:prstGeom>
        </p:spPr>
        <p:txBody>
          <a:bodyPr wrap="squar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0,33.</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
        <p:nvSpPr>
          <p:cNvPr id="9" name="Прямоугольник 8"/>
          <p:cNvSpPr/>
          <p:nvPr/>
        </p:nvSpPr>
        <p:spPr>
          <a:xfrm>
            <a:off x="424136" y="0"/>
            <a:ext cx="8352928" cy="766685"/>
          </a:xfrm>
          <a:prstGeom prst="rect">
            <a:avLst/>
          </a:prstGeom>
        </p:spPr>
        <p:txBody>
          <a:bodyPr wrap="square">
            <a:spAutoFit/>
          </a:bodyPr>
          <a:lstStyle/>
          <a:p>
            <a:pPr algn="ctr">
              <a:lnSpc>
                <a:spcPct val="150000"/>
              </a:lnSpc>
            </a:pPr>
            <a:r>
              <a:rPr lang="ru-RU" sz="3200" i="1" dirty="0" smtClean="0">
                <a:solidFill>
                  <a:schemeClr val="bg1"/>
                </a:solidFill>
                <a:latin typeface="Source Serif Pro Semibold" pitchFamily="18" charset="0"/>
                <a:ea typeface="Source Serif Pro Semibold" pitchFamily="18" charset="0"/>
              </a:rPr>
              <a:t>Друзья, соотечественники.</a:t>
            </a:r>
          </a:p>
        </p:txBody>
      </p:sp>
    </p:spTree>
    <p:extLst>
      <p:ext uri="{BB962C8B-B14F-4D97-AF65-F5344CB8AC3E}">
        <p14:creationId xmlns:p14="http://schemas.microsoft.com/office/powerpoint/2010/main" val="2159361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ipe(left)">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Заголовок 1"/>
          <p:cNvSpPr txBox="1">
            <a:spLocks/>
          </p:cNvSpPr>
          <p:nvPr/>
        </p:nvSpPr>
        <p:spPr>
          <a:xfrm>
            <a:off x="611560" y="1275606"/>
            <a:ext cx="7848872" cy="172819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i="1" dirty="0">
              <a:solidFill>
                <a:schemeClr val="bg1"/>
              </a:solidFill>
              <a:latin typeface="Source Serif Pro Semibold" pitchFamily="18" charset="0"/>
              <a:ea typeface="Source Serif Pro Semibold" pitchFamily="18" charset="0"/>
              <a:cs typeface="Times New Roman" pitchFamily="18" charset="0"/>
            </a:endParaRPr>
          </a:p>
        </p:txBody>
      </p:sp>
      <p:sp>
        <p:nvSpPr>
          <p:cNvPr id="9" name="Прямоугольник 8"/>
          <p:cNvSpPr/>
          <p:nvPr/>
        </p:nvSpPr>
        <p:spPr>
          <a:xfrm>
            <a:off x="5130306" y="4199228"/>
            <a:ext cx="2189958"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0,125.</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
        <p:nvSpPr>
          <p:cNvPr id="10" name="Прямоугольник 9"/>
          <p:cNvSpPr/>
          <p:nvPr/>
        </p:nvSpPr>
        <p:spPr>
          <a:xfrm>
            <a:off x="405455" y="1277394"/>
            <a:ext cx="8198993" cy="1754326"/>
          </a:xfrm>
          <a:prstGeom prst="rect">
            <a:avLst/>
          </a:prstGeom>
        </p:spPr>
        <p:txBody>
          <a:bodyPr wrap="square">
            <a:spAutoFit/>
          </a:bodyPr>
          <a:lstStyle/>
          <a:p>
            <a:pPr algn="just">
              <a:lnSpc>
                <a:spcPct val="150000"/>
              </a:lnSpc>
            </a:pPr>
            <a:r>
              <a:rPr lang="ru-RU" sz="2400" b="1" i="1" dirty="0" smtClean="0">
                <a:solidFill>
                  <a:schemeClr val="bg1"/>
                </a:solidFill>
                <a:latin typeface="Source Serif Pro Semibold" pitchFamily="18" charset="0"/>
                <a:ea typeface="Source Serif Pro Semibold" pitchFamily="18" charset="0"/>
              </a:rPr>
              <a:t>	В</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случайном</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эксперименте</a:t>
            </a:r>
            <a:r>
              <a:rPr lang="ru-RU" sz="2400" i="1" dirty="0">
                <a:solidFill>
                  <a:schemeClr val="bg1"/>
                </a:solidFill>
                <a:latin typeface="Source Serif Pro Semibold" pitchFamily="18" charset="0"/>
                <a:ea typeface="Source Serif Pro Semibold" pitchFamily="18" charset="0"/>
              </a:rPr>
              <a:t> симметричную </a:t>
            </a:r>
            <a:r>
              <a:rPr lang="ru-RU" sz="2400" b="1" i="1" dirty="0">
                <a:solidFill>
                  <a:schemeClr val="bg1"/>
                </a:solidFill>
                <a:latin typeface="Source Serif Pro Semibold" pitchFamily="18" charset="0"/>
                <a:ea typeface="Source Serif Pro Semibold" pitchFamily="18" charset="0"/>
              </a:rPr>
              <a:t>монету</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бросают</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трижды</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Найдите</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вероятность</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того</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что</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решка</a:t>
            </a:r>
            <a:r>
              <a:rPr lang="ru-RU" sz="2400" i="1" dirty="0">
                <a:solidFill>
                  <a:schemeClr val="bg1"/>
                </a:solidFill>
                <a:latin typeface="Source Serif Pro Semibold" pitchFamily="18" charset="0"/>
                <a:ea typeface="Source Serif Pro Semibold" pitchFamily="18" charset="0"/>
              </a:rPr>
              <a:t> </a:t>
            </a:r>
            <a:r>
              <a:rPr lang="ru-RU" sz="2400" b="1" i="1" dirty="0">
                <a:solidFill>
                  <a:schemeClr val="bg1"/>
                </a:solidFill>
                <a:latin typeface="Source Serif Pro Semibold" pitchFamily="18" charset="0"/>
                <a:ea typeface="Source Serif Pro Semibold" pitchFamily="18" charset="0"/>
              </a:rPr>
              <a:t>выпадет</a:t>
            </a:r>
            <a:r>
              <a:rPr lang="ru-RU" sz="2400" i="1" dirty="0">
                <a:solidFill>
                  <a:schemeClr val="bg1"/>
                </a:solidFill>
                <a:latin typeface="Source Serif Pro Semibold" pitchFamily="18" charset="0"/>
                <a:ea typeface="Source Serif Pro Semibold" pitchFamily="18" charset="0"/>
              </a:rPr>
              <a:t> все </a:t>
            </a:r>
            <a:r>
              <a:rPr lang="ru-RU" sz="2400" b="1" i="1" dirty="0">
                <a:solidFill>
                  <a:schemeClr val="bg1"/>
                </a:solidFill>
                <a:latin typeface="Source Serif Pro Semibold" pitchFamily="18" charset="0"/>
                <a:ea typeface="Source Serif Pro Semibold" pitchFamily="18" charset="0"/>
              </a:rPr>
              <a:t>три</a:t>
            </a:r>
            <a:r>
              <a:rPr lang="ru-RU" sz="2400" i="1" dirty="0">
                <a:solidFill>
                  <a:schemeClr val="bg1"/>
                </a:solidFill>
                <a:latin typeface="Source Serif Pro Semibold" pitchFamily="18" charset="0"/>
                <a:ea typeface="Source Serif Pro Semibold" pitchFamily="18" charset="0"/>
              </a:rPr>
              <a:t> </a:t>
            </a:r>
            <a:r>
              <a:rPr lang="ru-RU" sz="2400" b="1" i="1" dirty="0" smtClean="0">
                <a:solidFill>
                  <a:schemeClr val="bg1"/>
                </a:solidFill>
                <a:latin typeface="Source Serif Pro Semibold" pitchFamily="18" charset="0"/>
                <a:ea typeface="Source Serif Pro Semibold" pitchFamily="18" charset="0"/>
              </a:rPr>
              <a:t>раза.</a:t>
            </a:r>
            <a:endParaRPr lang="ru-RU" sz="2400" i="1" dirty="0">
              <a:solidFill>
                <a:schemeClr val="bg1"/>
              </a:solidFill>
              <a:latin typeface="Source Serif Pro Semibold" pitchFamily="18" charset="0"/>
              <a:ea typeface="Source Serif Pro Semibold" pitchFamily="18" charset="0"/>
            </a:endParaRPr>
          </a:p>
        </p:txBody>
      </p:sp>
      <p:sp>
        <p:nvSpPr>
          <p:cNvPr id="11" name="Прямоугольник 10"/>
          <p:cNvSpPr/>
          <p:nvPr/>
        </p:nvSpPr>
        <p:spPr>
          <a:xfrm>
            <a:off x="3380872" y="195485"/>
            <a:ext cx="1963999" cy="766685"/>
          </a:xfrm>
          <a:prstGeom prst="rect">
            <a:avLst/>
          </a:prstGeom>
        </p:spPr>
        <p:txBody>
          <a:bodyPr wrap="none">
            <a:spAutoFit/>
          </a:bodyPr>
          <a:lstStyle/>
          <a:p>
            <a:pPr>
              <a:lnSpc>
                <a:spcPct val="150000"/>
              </a:lnSpc>
            </a:pPr>
            <a:r>
              <a:rPr lang="ru-RU" sz="3200" i="1" dirty="0" smtClean="0">
                <a:solidFill>
                  <a:schemeClr val="bg1"/>
                </a:solidFill>
                <a:latin typeface="Source Serif Pro Semibold" pitchFamily="18" charset="0"/>
                <a:ea typeface="Source Serif Pro Semibold" pitchFamily="18" charset="0"/>
              </a:rPr>
              <a:t>Монеты.</a:t>
            </a:r>
          </a:p>
        </p:txBody>
      </p:sp>
    </p:spTree>
    <p:extLst>
      <p:ext uri="{BB962C8B-B14F-4D97-AF65-F5344CB8AC3E}">
        <p14:creationId xmlns:p14="http://schemas.microsoft.com/office/powerpoint/2010/main" val="2362474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Заголовок 1"/>
          <p:cNvSpPr txBox="1">
            <a:spLocks/>
          </p:cNvSpPr>
          <p:nvPr/>
        </p:nvSpPr>
        <p:spPr>
          <a:xfrm>
            <a:off x="611560" y="1275606"/>
            <a:ext cx="7848872" cy="172819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i="1" dirty="0">
              <a:solidFill>
                <a:schemeClr val="bg1"/>
              </a:solidFill>
              <a:latin typeface="Source Serif Pro Semibold" pitchFamily="18" charset="0"/>
              <a:ea typeface="Source Serif Pro Semibold" pitchFamily="18" charset="0"/>
              <a:cs typeface="Times New Roman" pitchFamily="18" charset="0"/>
            </a:endParaRPr>
          </a:p>
        </p:txBody>
      </p:sp>
      <p:sp>
        <p:nvSpPr>
          <p:cNvPr id="9" name="Прямоугольник 8"/>
          <p:cNvSpPr/>
          <p:nvPr/>
        </p:nvSpPr>
        <p:spPr>
          <a:xfrm>
            <a:off x="5130306" y="4199228"/>
            <a:ext cx="2189958" cy="461665"/>
          </a:xfrm>
          <a:prstGeom prst="rect">
            <a:avLst/>
          </a:prstGeom>
        </p:spPr>
        <p:txBody>
          <a:bodyPr wrap="none">
            <a:spAutoFit/>
          </a:bodyPr>
          <a:lstStyle/>
          <a:p>
            <a:pPr algn="ctr">
              <a:lnSpc>
                <a:spcPct val="100000"/>
              </a:lnSpc>
              <a:buNone/>
            </a:pPr>
            <a:r>
              <a:rPr lang="ru-RU" sz="2400" b="0" i="1" strike="noStrike" spc="-1" dirty="0" smtClean="0">
                <a:solidFill>
                  <a:schemeClr val="bg1"/>
                </a:solidFill>
                <a:latin typeface="Source Serif Pro Semibold" pitchFamily="18" charset="0"/>
                <a:ea typeface="Source Serif Pro Semibold" pitchFamily="18" charset="0"/>
                <a:cs typeface="Times New Roman" pitchFamily="18" charset="0"/>
              </a:rPr>
              <a:t>Ответ: 0,375.</a:t>
            </a:r>
            <a:endParaRPr lang="ru-RU" sz="2400" b="0" i="1" strike="noStrike" spc="-1" dirty="0">
              <a:solidFill>
                <a:schemeClr val="bg1"/>
              </a:solidFill>
              <a:latin typeface="Source Serif Pro Semibold" pitchFamily="18" charset="0"/>
              <a:ea typeface="Source Serif Pro Semibold" pitchFamily="18" charset="0"/>
              <a:cs typeface="Times New Roman" pitchFamily="18" charset="0"/>
            </a:endParaRPr>
          </a:p>
        </p:txBody>
      </p:sp>
      <p:sp>
        <p:nvSpPr>
          <p:cNvPr id="10" name="Прямоугольник 9"/>
          <p:cNvSpPr/>
          <p:nvPr/>
        </p:nvSpPr>
        <p:spPr>
          <a:xfrm>
            <a:off x="405455" y="1277394"/>
            <a:ext cx="8198993" cy="1706044"/>
          </a:xfrm>
          <a:prstGeom prst="rect">
            <a:avLst/>
          </a:prstGeom>
        </p:spPr>
        <p:txBody>
          <a:bodyPr wrap="square">
            <a:spAutoFit/>
          </a:bodyPr>
          <a:lstStyle/>
          <a:p>
            <a:pPr algn="just">
              <a:lnSpc>
                <a:spcPct val="150000"/>
              </a:lnSpc>
            </a:pPr>
            <a:r>
              <a:rPr lang="ru-RU" sz="2400" b="1" i="1" dirty="0">
                <a:solidFill>
                  <a:schemeClr val="bg1"/>
                </a:solidFill>
                <a:latin typeface="Source Serif Pro Semibold" pitchFamily="18" charset="0"/>
                <a:ea typeface="Source Serif Pro Semibold" pitchFamily="18" charset="0"/>
              </a:rPr>
              <a:t>	</a:t>
            </a:r>
            <a:r>
              <a:rPr lang="ru-RU" sz="2400" b="1" i="1" dirty="0" smtClean="0">
                <a:solidFill>
                  <a:schemeClr val="bg1"/>
                </a:solidFill>
                <a:latin typeface="Source Serif Pro Semibold" pitchFamily="18" charset="0"/>
                <a:ea typeface="Source Serif Pro Semibold" pitchFamily="18" charset="0"/>
              </a:rPr>
              <a:t>Симметричную </a:t>
            </a:r>
            <a:r>
              <a:rPr lang="ru-RU" sz="2400" b="1" i="1" dirty="0">
                <a:solidFill>
                  <a:schemeClr val="bg1"/>
                </a:solidFill>
                <a:latin typeface="Source Serif Pro Semibold" pitchFamily="18" charset="0"/>
                <a:ea typeface="Source Serif Pro Semibold" pitchFamily="18" charset="0"/>
              </a:rPr>
              <a:t>монету бросают три раза. Найдите вероятность того, что орел выпадет один раз. </a:t>
            </a:r>
            <a:endParaRPr lang="ru-RU" sz="2400" i="1" dirty="0">
              <a:solidFill>
                <a:schemeClr val="bg1"/>
              </a:solidFill>
              <a:latin typeface="Source Serif Pro Semibold" pitchFamily="18" charset="0"/>
              <a:ea typeface="Source Serif Pro Semibold" pitchFamily="18" charset="0"/>
            </a:endParaRPr>
          </a:p>
        </p:txBody>
      </p:sp>
      <p:sp>
        <p:nvSpPr>
          <p:cNvPr id="11" name="Прямоугольник 10"/>
          <p:cNvSpPr/>
          <p:nvPr/>
        </p:nvSpPr>
        <p:spPr>
          <a:xfrm>
            <a:off x="3380872" y="195485"/>
            <a:ext cx="1963999" cy="766685"/>
          </a:xfrm>
          <a:prstGeom prst="rect">
            <a:avLst/>
          </a:prstGeom>
        </p:spPr>
        <p:txBody>
          <a:bodyPr wrap="none">
            <a:spAutoFit/>
          </a:bodyPr>
          <a:lstStyle/>
          <a:p>
            <a:pPr>
              <a:lnSpc>
                <a:spcPct val="150000"/>
              </a:lnSpc>
            </a:pPr>
            <a:r>
              <a:rPr lang="ru-RU" sz="3200" i="1" dirty="0" smtClean="0">
                <a:solidFill>
                  <a:schemeClr val="bg1"/>
                </a:solidFill>
                <a:latin typeface="Source Serif Pro Semibold" pitchFamily="18" charset="0"/>
                <a:ea typeface="Source Serif Pro Semibold" pitchFamily="18" charset="0"/>
              </a:rPr>
              <a:t>Монеты.</a:t>
            </a:r>
          </a:p>
        </p:txBody>
      </p:sp>
    </p:spTree>
    <p:extLst>
      <p:ext uri="{BB962C8B-B14F-4D97-AF65-F5344CB8AC3E}">
        <p14:creationId xmlns:p14="http://schemas.microsoft.com/office/powerpoint/2010/main" val="304326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wipe(left)">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wipe(left)">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558</TotalTime>
  <Words>373</Words>
  <Application>Microsoft Office PowerPoint</Application>
  <PresentationFormat>Экран (16:9)</PresentationFormat>
  <Paragraphs>66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Презентация PowerPoint</vt:lpstr>
      <vt:lpstr>Классификация (типы) задач</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Кубики.</vt:lpstr>
      <vt:lpstr>Кубики.</vt:lpstr>
      <vt:lpstr>Кубики.</vt:lpstr>
      <vt:lpstr>p^++p^-=1</vt:lpstr>
      <vt:lpstr>p_1+p_2+p_3+…=1      p(A+B)=p(A)+p(B)    </vt:lpstr>
      <vt:lpstr>p_1+p_2+p_3+…=1      p(A+B)=p(A)+p(B)    </vt:lpstr>
      <vt:lpstr>p(A∗B)=p(A)∗p(B).</vt:lpstr>
      <vt:lpstr>Задача на все теоремы</vt:lpstr>
      <vt:lpstr>Задача на все теоремы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Осколков Андрей Евгеньевич</dc:creator>
  <cp:lastModifiedBy>Осколков Андрей Евгеньевич</cp:lastModifiedBy>
  <cp:revision>25</cp:revision>
  <dcterms:created xsi:type="dcterms:W3CDTF">2024-01-26T09:03:42Z</dcterms:created>
  <dcterms:modified xsi:type="dcterms:W3CDTF">2024-01-29T00:57:05Z</dcterms:modified>
</cp:coreProperties>
</file>