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58" r:id="rId10"/>
    <p:sldId id="274" r:id="rId11"/>
    <p:sldId id="275" r:id="rId12"/>
    <p:sldId id="257" r:id="rId13"/>
    <p:sldId id="259" r:id="rId14"/>
    <p:sldId id="260" r:id="rId15"/>
    <p:sldId id="276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5DADE-2D28-4D1F-AD85-2B35754A7DB3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35AA6-28EB-482C-A381-E7856B3FA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390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5DADE-2D28-4D1F-AD85-2B35754A7DB3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35AA6-28EB-482C-A381-E7856B3FA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31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5DADE-2D28-4D1F-AD85-2B35754A7DB3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35AA6-28EB-482C-A381-E7856B3FA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715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5DADE-2D28-4D1F-AD85-2B35754A7DB3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35AA6-28EB-482C-A381-E7856B3FA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834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5DADE-2D28-4D1F-AD85-2B35754A7DB3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35AA6-28EB-482C-A381-E7856B3FA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388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5DADE-2D28-4D1F-AD85-2B35754A7DB3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35AA6-28EB-482C-A381-E7856B3FA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367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5DADE-2D28-4D1F-AD85-2B35754A7DB3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35AA6-28EB-482C-A381-E7856B3FA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693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5DADE-2D28-4D1F-AD85-2B35754A7DB3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35AA6-28EB-482C-A381-E7856B3FA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501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5DADE-2D28-4D1F-AD85-2B35754A7DB3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35AA6-28EB-482C-A381-E7856B3FA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055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5DADE-2D28-4D1F-AD85-2B35754A7DB3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35AA6-28EB-482C-A381-E7856B3FA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490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5DADE-2D28-4D1F-AD85-2B35754A7DB3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35AA6-28EB-482C-A381-E7856B3FA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504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5DADE-2D28-4D1F-AD85-2B35754A7DB3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35AA6-28EB-482C-A381-E7856B3FA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814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96082" y="1616020"/>
            <a:ext cx="5146977" cy="240805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Музыка 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как средство адаптации ребёнка 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к условиям ДОО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296" y="206501"/>
            <a:ext cx="5105115" cy="55490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069540" y="4886799"/>
            <a:ext cx="47375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/>
              <a:t>Миниханова</a:t>
            </a:r>
            <a:r>
              <a:rPr lang="ru-RU" b="1" dirty="0"/>
              <a:t> Марьяна Фёдоровна</a:t>
            </a:r>
          </a:p>
          <a:p>
            <a:r>
              <a:rPr lang="ru-RU" b="1" dirty="0"/>
              <a:t>Музыкальный руководитель</a:t>
            </a:r>
          </a:p>
          <a:p>
            <a:r>
              <a:rPr lang="ru-RU" b="1" dirty="0"/>
              <a:t>МБДОУ г. Иркутска детского сада №12</a:t>
            </a:r>
          </a:p>
        </p:txBody>
      </p:sp>
    </p:spTree>
    <p:extLst>
      <p:ext uri="{BB962C8B-B14F-4D97-AF65-F5344CB8AC3E}">
        <p14:creationId xmlns:p14="http://schemas.microsoft.com/office/powerpoint/2010/main" val="6832750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4427" y="0"/>
            <a:ext cx="10515600" cy="1325563"/>
          </a:xfrm>
        </p:spPr>
        <p:txBody>
          <a:bodyPr/>
          <a:lstStyle/>
          <a:p>
            <a:r>
              <a:rPr lang="ru-RU" b="1" dirty="0">
                <a:solidFill>
                  <a:srgbClr val="0070C0"/>
                </a:solidFill>
              </a:rPr>
              <a:t>Песенка «Вышла курочка гулять»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319" y="3805787"/>
            <a:ext cx="1361137" cy="1501254"/>
          </a:xfrm>
        </p:spPr>
      </p:pic>
      <p:sp>
        <p:nvSpPr>
          <p:cNvPr id="5" name="TextBox 4"/>
          <p:cNvSpPr txBox="1"/>
          <p:nvPr/>
        </p:nvSpPr>
        <p:spPr>
          <a:xfrm>
            <a:off x="1179551" y="1325563"/>
            <a:ext cx="436913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Вышла Курочка гулять,</a:t>
            </a:r>
          </a:p>
          <a:p>
            <a:r>
              <a:rPr lang="ru-RU" sz="2400" dirty="0"/>
              <a:t>Свежей травки пощипать,</a:t>
            </a:r>
          </a:p>
          <a:p>
            <a:r>
              <a:rPr lang="ru-RU" sz="2400" dirty="0"/>
              <a:t>А за ней ребятки – </a:t>
            </a:r>
          </a:p>
          <a:p>
            <a:r>
              <a:rPr lang="ru-RU" sz="2400" dirty="0"/>
              <a:t>Жёлтые цыплятки.</a:t>
            </a:r>
          </a:p>
          <a:p>
            <a:endParaRPr lang="ru-RU" sz="2400" dirty="0"/>
          </a:p>
          <a:p>
            <a:r>
              <a:rPr lang="ru-RU" sz="2400" dirty="0"/>
              <a:t>Ко-ко-ко, ко-ко-ко!</a:t>
            </a:r>
          </a:p>
          <a:p>
            <a:r>
              <a:rPr lang="ru-RU" sz="2400" dirty="0"/>
              <a:t>Не ходите далеко.</a:t>
            </a:r>
          </a:p>
          <a:p>
            <a:r>
              <a:rPr lang="ru-RU" sz="2400" dirty="0"/>
              <a:t>Лапками гребите,</a:t>
            </a:r>
          </a:p>
          <a:p>
            <a:r>
              <a:rPr lang="ru-RU" sz="2400" dirty="0"/>
              <a:t>Зёрнышки ищите!</a:t>
            </a:r>
          </a:p>
          <a:p>
            <a:endParaRPr lang="ru-RU" sz="2400" dirty="0"/>
          </a:p>
          <a:p>
            <a:r>
              <a:rPr lang="ru-RU" sz="2400" dirty="0"/>
              <a:t>Съели толстого жука,</a:t>
            </a:r>
          </a:p>
          <a:p>
            <a:r>
              <a:rPr lang="ru-RU" sz="2400" dirty="0"/>
              <a:t>Дождевого червяка,</a:t>
            </a:r>
          </a:p>
          <a:p>
            <a:r>
              <a:rPr lang="ru-RU" sz="2400" dirty="0"/>
              <a:t>Выпили водицы.</a:t>
            </a:r>
          </a:p>
          <a:p>
            <a:r>
              <a:rPr lang="ru-RU" sz="2400" dirty="0"/>
              <a:t>Полное корытце.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9499" y="2596250"/>
            <a:ext cx="2668046" cy="36507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9461" y="4243000"/>
            <a:ext cx="991085" cy="14682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119829" y="4977137"/>
            <a:ext cx="1036592" cy="146827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253" y="5120268"/>
            <a:ext cx="991085" cy="14682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16419" y="3222915"/>
            <a:ext cx="1031615" cy="1468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6958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2142" y="351477"/>
            <a:ext cx="8147713" cy="1325563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0070C0"/>
                </a:solidFill>
              </a:rPr>
              <a:t>Музыкально-ритмические движения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8865" y="1962102"/>
            <a:ext cx="3414269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04" y="2805964"/>
            <a:ext cx="3507475" cy="35074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4524" y="3130952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6356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Игра «Паровоз»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60310"/>
            <a:ext cx="10515600" cy="479439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/>
              <a:t>«Деток поезд к нам везет, в лес и на полянку,</a:t>
            </a:r>
          </a:p>
          <a:p>
            <a:pPr marL="0" indent="0">
              <a:buNone/>
            </a:pPr>
            <a:r>
              <a:rPr lang="ru-RU" b="1" dirty="0"/>
              <a:t> Будут дети там гулять, повстречают…(зайку, мишку, лисичку)».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b="1" dirty="0"/>
              <a:t>«К нам приехал паровоз,</a:t>
            </a:r>
          </a:p>
          <a:p>
            <a:pPr marL="0" indent="0">
              <a:buNone/>
            </a:pPr>
            <a:r>
              <a:rPr lang="ru-RU" b="1" dirty="0"/>
              <a:t>Он вагончики привёз.</a:t>
            </a:r>
          </a:p>
          <a:p>
            <a:pPr marL="0" indent="0">
              <a:buNone/>
            </a:pPr>
            <a:r>
              <a:rPr lang="ru-RU" b="1" dirty="0"/>
              <a:t>Что в вагончиках привёз?</a:t>
            </a:r>
          </a:p>
          <a:p>
            <a:pPr marL="0" indent="0">
              <a:buNone/>
            </a:pPr>
            <a:r>
              <a:rPr lang="ru-RU" b="1" dirty="0" err="1"/>
              <a:t>Топотушки</a:t>
            </a:r>
            <a:r>
              <a:rPr lang="ru-RU" b="1" dirty="0"/>
              <a:t> (топают)</a:t>
            </a:r>
          </a:p>
          <a:p>
            <a:pPr marL="0" indent="0">
              <a:buNone/>
            </a:pPr>
            <a:r>
              <a:rPr lang="ru-RU" b="1" dirty="0"/>
              <a:t>Хлопушки (хлопают)</a:t>
            </a:r>
          </a:p>
          <a:p>
            <a:pPr marL="0" indent="0">
              <a:buNone/>
            </a:pPr>
            <a:r>
              <a:rPr lang="ru-RU" b="1" dirty="0"/>
              <a:t>Прыгалки (прыгают)</a:t>
            </a:r>
          </a:p>
          <a:p>
            <a:pPr marL="0" indent="0">
              <a:buNone/>
            </a:pPr>
            <a:r>
              <a:rPr lang="ru-RU" b="1" dirty="0"/>
              <a:t>Мигалки (мигают)</a:t>
            </a:r>
          </a:p>
          <a:p>
            <a:pPr marL="0" indent="0">
              <a:buNone/>
            </a:pPr>
            <a:r>
              <a:rPr lang="ru-RU" b="1" dirty="0" err="1"/>
              <a:t>Обнималки</a:t>
            </a:r>
            <a:r>
              <a:rPr lang="ru-RU" b="1" dirty="0"/>
              <a:t> (обнимаются)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150" y="3266365"/>
            <a:ext cx="596265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4206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207" y="4430506"/>
            <a:ext cx="3180774" cy="233222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45660"/>
            <a:ext cx="10515600" cy="1471807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«Весёлые ножки»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76954" y="1876937"/>
            <a:ext cx="4610245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>
                <a:latin typeface="+mj-lt"/>
                <a:cs typeface="Times New Roman" panose="02020603050405020304" pitchFamily="18" charset="0"/>
              </a:rPr>
              <a:t>Зашагали наши ножки</a:t>
            </a:r>
          </a:p>
          <a:p>
            <a:pPr marL="0" indent="0">
              <a:buNone/>
            </a:pPr>
            <a:r>
              <a:rPr lang="ru-RU" sz="2400" dirty="0">
                <a:latin typeface="+mj-lt"/>
                <a:cs typeface="Times New Roman" panose="02020603050405020304" pitchFamily="18" charset="0"/>
              </a:rPr>
              <a:t>По прямой дорожке.</a:t>
            </a:r>
          </a:p>
          <a:p>
            <a:pPr marL="0" indent="0">
              <a:buNone/>
            </a:pPr>
            <a:r>
              <a:rPr lang="ru-RU" sz="2400" dirty="0">
                <a:latin typeface="+mj-lt"/>
                <a:cs typeface="Times New Roman" panose="02020603050405020304" pitchFamily="18" charset="0"/>
              </a:rPr>
              <a:t>Так шагали, так шагали…</a:t>
            </a:r>
          </a:p>
          <a:p>
            <a:pPr marL="0" indent="0">
              <a:buNone/>
            </a:pPr>
            <a:r>
              <a:rPr lang="ru-RU" sz="2400" dirty="0">
                <a:latin typeface="+mj-lt"/>
                <a:cs typeface="Times New Roman" panose="02020603050405020304" pitchFamily="18" charset="0"/>
              </a:rPr>
              <a:t>Друга повстречали!</a:t>
            </a:r>
          </a:p>
          <a:p>
            <a:pPr marL="0" indent="0">
              <a:buNone/>
            </a:pPr>
            <a:endParaRPr lang="ru-RU" sz="2400" dirty="0">
              <a:latin typeface="+mj-lt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+mj-lt"/>
                <a:cs typeface="Times New Roman" panose="02020603050405020304" pitchFamily="18" charset="0"/>
              </a:rPr>
              <a:t>Здравствуй, здравствуй, мой дружок!</a:t>
            </a:r>
          </a:p>
          <a:p>
            <a:pPr marL="0" indent="0">
              <a:buNone/>
            </a:pPr>
            <a:r>
              <a:rPr lang="ru-RU" sz="2400" dirty="0">
                <a:latin typeface="+mj-lt"/>
                <a:cs typeface="Times New Roman" panose="02020603050405020304" pitchFamily="18" charset="0"/>
              </a:rPr>
              <a:t>Становись со мной в кружок.</a:t>
            </a:r>
          </a:p>
          <a:p>
            <a:pPr marL="0" indent="0">
              <a:buNone/>
            </a:pPr>
            <a:r>
              <a:rPr lang="ru-RU" sz="2400" dirty="0">
                <a:latin typeface="+mj-lt"/>
                <a:cs typeface="Times New Roman" panose="02020603050405020304" pitchFamily="18" charset="0"/>
              </a:rPr>
              <a:t>Ты со мною покружись,</a:t>
            </a:r>
          </a:p>
          <a:p>
            <a:pPr marL="0" indent="0">
              <a:buNone/>
            </a:pPr>
            <a:r>
              <a:rPr lang="ru-RU" sz="2400" dirty="0">
                <a:latin typeface="+mj-lt"/>
                <a:cs typeface="Times New Roman" panose="02020603050405020304" pitchFamily="18" charset="0"/>
              </a:rPr>
              <a:t>А потом обнимись!</a:t>
            </a:r>
          </a:p>
        </p:txBody>
      </p:sp>
      <p:sp>
        <p:nvSpPr>
          <p:cNvPr id="4" name="TextBox 3"/>
          <p:cNvSpPr txBox="1"/>
          <p:nvPr/>
        </p:nvSpPr>
        <p:spPr>
          <a:xfrm flipH="1">
            <a:off x="448981" y="1717467"/>
            <a:ext cx="518534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cs typeface="Times New Roman" panose="02020603050405020304" pitchFamily="18" charset="0"/>
              </a:rPr>
              <a:t>Наденем на ножки новые сапожки,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cs typeface="Times New Roman" panose="02020603050405020304" pitchFamily="18" charset="0"/>
              </a:rPr>
              <a:t>И пойдем гулять – дождик догонять!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cs typeface="Times New Roman" panose="02020603050405020304" pitchFamily="18" charset="0"/>
              </a:rPr>
              <a:t>Большие ноги идут по дороге!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cs typeface="Times New Roman" panose="02020603050405020304" pitchFamily="18" charset="0"/>
              </a:rPr>
              <a:t>Маленькие ножки бегут по дорожке!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cs typeface="Times New Roman" panose="02020603050405020304" pitchFamily="18" charset="0"/>
              </a:rPr>
              <a:t>Бежали лесочком, прыгали по кочкам: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cs typeface="Times New Roman" panose="02020603050405020304" pitchFamily="18" charset="0"/>
              </a:rPr>
              <a:t>«Прыг да скок, прыг да скок!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cs typeface="Times New Roman" panose="02020603050405020304" pitchFamily="18" charset="0"/>
              </a:rPr>
              <a:t>Прибежали на лужок!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cs typeface="Times New Roman" panose="02020603050405020304" pitchFamily="18" charset="0"/>
              </a:rPr>
              <a:t>Сели дружно все в кружок!».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1263651"/>
            <a:ext cx="3419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/>
              <a:t>Музыкальная подвижная игра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14512" y="1263651"/>
            <a:ext cx="5406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/>
              <a:t>Музыкальная коммуникативная подвижная игра</a:t>
            </a:r>
          </a:p>
        </p:txBody>
      </p:sp>
    </p:spTree>
    <p:extLst>
      <p:ext uri="{BB962C8B-B14F-4D97-AF65-F5344CB8AC3E}">
        <p14:creationId xmlns:p14="http://schemas.microsoft.com/office/powerpoint/2010/main" val="12359004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</a:rPr>
              <a:t>Содержание музыкальной </a:t>
            </a:r>
            <a:r>
              <a:rPr lang="ru-RU" sz="4000" b="1" dirty="0" err="1">
                <a:solidFill>
                  <a:srgbClr val="0070C0"/>
                </a:solidFill>
              </a:rPr>
              <a:t>игротерапии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Фоновая музыка</a:t>
            </a:r>
          </a:p>
          <a:p>
            <a:r>
              <a:rPr lang="ru-RU" dirty="0"/>
              <a:t>Слушание музыки</a:t>
            </a:r>
          </a:p>
          <a:p>
            <a:r>
              <a:rPr lang="ru-RU" dirty="0"/>
              <a:t>Пение</a:t>
            </a:r>
          </a:p>
          <a:p>
            <a:r>
              <a:rPr lang="ru-RU" dirty="0"/>
              <a:t>Музыкально-ритмически движения, </a:t>
            </a:r>
          </a:p>
          <a:p>
            <a:pPr marL="0" indent="0">
              <a:buNone/>
            </a:pPr>
            <a:r>
              <a:rPr lang="ru-RU" dirty="0"/>
              <a:t>пластические упражнения, </a:t>
            </a:r>
          </a:p>
          <a:p>
            <a:pPr marL="0" indent="0">
              <a:buNone/>
            </a:pPr>
            <a:r>
              <a:rPr lang="ru-RU" dirty="0"/>
              <a:t>музыкальные подвижные игры</a:t>
            </a:r>
          </a:p>
          <a:p>
            <a:r>
              <a:rPr lang="ru-RU" dirty="0"/>
              <a:t>Игра на ДМИ</a:t>
            </a:r>
          </a:p>
          <a:p>
            <a:r>
              <a:rPr lang="ru-RU" dirty="0"/>
              <a:t>Коммуникативные игры</a:t>
            </a:r>
          </a:p>
          <a:p>
            <a:r>
              <a:rPr lang="ru-RU" dirty="0"/>
              <a:t>Работа с родителями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7338" y="2221769"/>
            <a:ext cx="3274326" cy="355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1452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943" y="2070408"/>
            <a:ext cx="7744270" cy="47875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672" y="542546"/>
            <a:ext cx="11204812" cy="1613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Музыка 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как средство адаптации ребёнка 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к условиям ДОО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9260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2908" y="442639"/>
            <a:ext cx="10515600" cy="1607123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/>
              <a:t>Одна из базовых задач ФГОС дошкольного образования -</a:t>
            </a:r>
          </a:p>
          <a:p>
            <a:pPr marL="0" indent="0">
              <a:buNone/>
            </a:pPr>
            <a:r>
              <a:rPr lang="ru-RU" dirty="0"/>
              <a:t>поддержание и укрепление всех компонентов здоровья </a:t>
            </a:r>
          </a:p>
          <a:p>
            <a:pPr marL="0" indent="0">
              <a:buNone/>
            </a:pPr>
            <a:r>
              <a:rPr lang="ru-RU" dirty="0"/>
              <a:t>каждого ребенка: физического, психического и социального.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319" y="2247889"/>
            <a:ext cx="5394812" cy="4398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540991" y="3061169"/>
            <a:ext cx="15149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ФГОС:</a:t>
            </a:r>
          </a:p>
          <a:p>
            <a:r>
              <a:rPr lang="ru-RU" b="1" dirty="0">
                <a:solidFill>
                  <a:srgbClr val="002060"/>
                </a:solidFill>
              </a:rPr>
              <a:t>Базовые задачи</a:t>
            </a:r>
          </a:p>
        </p:txBody>
      </p:sp>
    </p:spTree>
    <p:extLst>
      <p:ext uri="{BB962C8B-B14F-4D97-AF65-F5344CB8AC3E}">
        <p14:creationId xmlns:p14="http://schemas.microsoft.com/office/powerpoint/2010/main" val="1874475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8614" y="81886"/>
            <a:ext cx="8707272" cy="669422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52633" y="802044"/>
            <a:ext cx="8939282" cy="25280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Музыка не только фактор облагораживающий, воспитательный. Музыка – целитель здоровья.</a:t>
            </a:r>
          </a:p>
          <a:p>
            <a:pPr marL="0" indent="0">
              <a:buNone/>
            </a:pPr>
            <a:r>
              <a:rPr lang="ru-RU" dirty="0"/>
              <a:t>                                                                         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                                                                         </a:t>
            </a:r>
            <a:r>
              <a:rPr lang="ru-RU" i="1" dirty="0">
                <a:solidFill>
                  <a:srgbClr val="002060"/>
                </a:solidFill>
              </a:rPr>
              <a:t>В.М. Бехтерев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704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3734" y="624622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Основные </a:t>
            </a:r>
            <a:r>
              <a:rPr lang="ru-RU" sz="3200" b="1" dirty="0"/>
              <a:t>факторы воздействия музыки </a:t>
            </a:r>
            <a:r>
              <a:rPr lang="ru-RU" dirty="0"/>
              <a:t>на человека: </a:t>
            </a:r>
          </a:p>
          <a:p>
            <a:endParaRPr lang="ru-RU" dirty="0"/>
          </a:p>
          <a:p>
            <a:r>
              <a:rPr lang="ru-RU" dirty="0"/>
              <a:t>Вибрационный</a:t>
            </a:r>
          </a:p>
          <a:p>
            <a:r>
              <a:rPr lang="ru-RU" dirty="0"/>
              <a:t>Физиологический </a:t>
            </a:r>
          </a:p>
          <a:p>
            <a:r>
              <a:rPr lang="ru-RU" dirty="0"/>
              <a:t>Психический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966" y="1472820"/>
            <a:ext cx="5251402" cy="5251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777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8454" y="154511"/>
            <a:ext cx="4466256" cy="271151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332" y="539255"/>
            <a:ext cx="7165074" cy="1325563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Музыка как средство адаптации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8878" y="3081219"/>
            <a:ext cx="11215831" cy="3345982"/>
          </a:xfrm>
        </p:spPr>
        <p:txBody>
          <a:bodyPr>
            <a:normAutofit/>
          </a:bodyPr>
          <a:lstStyle/>
          <a:p>
            <a:r>
              <a:rPr lang="ru-RU" dirty="0"/>
              <a:t> улучшает  психоэмоциональное состояние ребёнка</a:t>
            </a:r>
          </a:p>
          <a:p>
            <a:r>
              <a:rPr lang="ru-RU" dirty="0"/>
              <a:t> снижает чувство тревожности</a:t>
            </a:r>
          </a:p>
          <a:p>
            <a:r>
              <a:rPr lang="ru-RU" dirty="0"/>
              <a:t>способствует установлению положительных взаимоотношений ребенка со сверстниками и взрослыми</a:t>
            </a:r>
          </a:p>
          <a:p>
            <a:r>
              <a:rPr lang="ru-RU" dirty="0"/>
              <a:t>постепенно вовлекает ребёнка в музыкальную деятельность, направленную на развитие музыкального слуха, чувства ритма, музыкальной памяти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3964676" y="1678675"/>
            <a:ext cx="586853" cy="12146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773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/>
              <a:t>Построение музыкальной деятельности</a:t>
            </a:r>
            <a:br>
              <a:rPr lang="ru-RU" sz="4000" b="1" dirty="0"/>
            </a:br>
            <a:r>
              <a:rPr lang="ru-RU" sz="4000" b="1" dirty="0"/>
              <a:t>в период адаптации</a:t>
            </a:r>
          </a:p>
        </p:txBody>
      </p:sp>
      <p:sp>
        <p:nvSpPr>
          <p:cNvPr id="4" name="Облако 3"/>
          <p:cNvSpPr/>
          <p:nvPr/>
        </p:nvSpPr>
        <p:spPr>
          <a:xfrm>
            <a:off x="425970" y="1690686"/>
            <a:ext cx="3642610" cy="2983043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>ИГРА</a:t>
            </a:r>
          </a:p>
        </p:txBody>
      </p:sp>
      <p:sp>
        <p:nvSpPr>
          <p:cNvPr id="5" name="Облако 4"/>
          <p:cNvSpPr/>
          <p:nvPr/>
        </p:nvSpPr>
        <p:spPr>
          <a:xfrm>
            <a:off x="4068580" y="3342129"/>
            <a:ext cx="3642610" cy="2983043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ДОСТУПНОСТЬ</a:t>
            </a:r>
          </a:p>
        </p:txBody>
      </p:sp>
      <p:sp>
        <p:nvSpPr>
          <p:cNvPr id="6" name="Облако 5"/>
          <p:cNvSpPr/>
          <p:nvPr/>
        </p:nvSpPr>
        <p:spPr>
          <a:xfrm>
            <a:off x="7966023" y="1690686"/>
            <a:ext cx="3642610" cy="2983043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ПОСТЕПЕННОСТЬ</a:t>
            </a:r>
          </a:p>
        </p:txBody>
      </p:sp>
    </p:spTree>
    <p:extLst>
      <p:ext uri="{BB962C8B-B14F-4D97-AF65-F5344CB8AC3E}">
        <p14:creationId xmlns:p14="http://schemas.microsoft.com/office/powerpoint/2010/main" val="11922433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7326" y="380115"/>
            <a:ext cx="6535711" cy="1325563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Музыкальная </a:t>
            </a:r>
            <a:r>
              <a:rPr lang="ru-RU" sz="4000" b="1" dirty="0" err="1">
                <a:solidFill>
                  <a:srgbClr val="002060"/>
                </a:solidFill>
              </a:rPr>
              <a:t>игротерапия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9099" y="1705678"/>
            <a:ext cx="11353800" cy="1487898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/>
              <a:t>Игровая терапия</a:t>
            </a:r>
            <a:r>
              <a:rPr lang="ru-RU" dirty="0"/>
              <a:t> — разновидность арт-терапии,</a:t>
            </a:r>
            <a:r>
              <a:rPr lang="en-US" dirty="0"/>
              <a:t> </a:t>
            </a:r>
            <a:r>
              <a:rPr lang="ru-RU" dirty="0"/>
              <a:t>психотерапевтический метод, основанный на использовании ролевой игры как одной из наиболее сильных форм воздействия на развитие личности.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177" y="3289110"/>
            <a:ext cx="6933063" cy="3207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476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3455" y="514309"/>
            <a:ext cx="4225119" cy="5148571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70C0"/>
                </a:solidFill>
              </a:rPr>
              <a:t>ПЕТУШОК</a:t>
            </a:r>
            <a:br>
              <a:rPr lang="ru-RU" sz="2800" dirty="0"/>
            </a:br>
            <a:br>
              <a:rPr lang="ru-RU" sz="2800" dirty="0"/>
            </a:br>
            <a:r>
              <a:rPr lang="ru-RU" sz="2800" b="1" i="1" dirty="0"/>
              <a:t>Петушок, петушок,</a:t>
            </a:r>
            <a:br>
              <a:rPr lang="ru-RU" sz="2800" b="1" i="1" dirty="0"/>
            </a:br>
            <a:r>
              <a:rPr lang="ru-RU" sz="2800" b="1" i="1" dirty="0"/>
              <a:t>Золотой гребешок.</a:t>
            </a:r>
            <a:br>
              <a:rPr lang="ru-RU" sz="2800" b="1" i="1" dirty="0"/>
            </a:br>
            <a:r>
              <a:rPr lang="ru-RU" sz="2800" b="1" i="1" dirty="0" err="1"/>
              <a:t>Масляна</a:t>
            </a:r>
            <a:r>
              <a:rPr lang="ru-RU" sz="2800" b="1" i="1" dirty="0"/>
              <a:t> головушка, </a:t>
            </a:r>
            <a:br>
              <a:rPr lang="ru-RU" sz="2800" b="1" i="1" dirty="0"/>
            </a:br>
            <a:r>
              <a:rPr lang="ru-RU" sz="2800" b="1" i="1" dirty="0"/>
              <a:t>Шёлкова бородушка,</a:t>
            </a:r>
            <a:br>
              <a:rPr lang="ru-RU" sz="2800" b="1" i="1" dirty="0"/>
            </a:br>
            <a:r>
              <a:rPr lang="ru-RU" sz="2800" b="1" i="1" dirty="0"/>
              <a:t>Что ты рано встаёшь,</a:t>
            </a:r>
            <a:br>
              <a:rPr lang="ru-RU" sz="2800" b="1" i="1" dirty="0"/>
            </a:br>
            <a:r>
              <a:rPr lang="ru-RU" sz="2800" b="1" i="1" dirty="0"/>
              <a:t>Голосисто поёшь?</a:t>
            </a:r>
            <a:br>
              <a:rPr lang="ru-RU" sz="2800" b="1" i="1" dirty="0"/>
            </a:br>
            <a:r>
              <a:rPr lang="ru-RU" sz="2800" b="1" i="1" dirty="0"/>
              <a:t>Деткам спать не даёшь?</a:t>
            </a:r>
            <a:br>
              <a:rPr lang="ru-RU" sz="2800" b="1" i="1" dirty="0"/>
            </a:br>
            <a:r>
              <a:rPr lang="ru-RU" sz="2800" b="1" i="1" dirty="0"/>
              <a:t>Ку-ка-ре-ку!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029" y="4877409"/>
            <a:ext cx="1626287" cy="1626287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72A7592-612B-4224-8B83-4484EA0E66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0"/>
          <a:stretch/>
        </p:blipFill>
        <p:spPr bwMode="auto">
          <a:xfrm>
            <a:off x="6895316" y="1001411"/>
            <a:ext cx="4639979" cy="3875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71236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37" y="365125"/>
            <a:ext cx="743803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</a:rPr>
              <a:t>Игра «Веселый бубен»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71285"/>
            <a:ext cx="10515600" cy="337417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«Поиграй-ка</a:t>
            </a:r>
            <a:r>
              <a:rPr lang="ru-RU" i="1" dirty="0"/>
              <a:t>…(имя ребенка) </a:t>
            </a:r>
            <a:r>
              <a:rPr lang="ru-RU" dirty="0"/>
              <a:t>в бубен, </a:t>
            </a:r>
          </a:p>
          <a:p>
            <a:pPr marL="0" indent="0">
              <a:buNone/>
            </a:pPr>
            <a:r>
              <a:rPr lang="ru-RU" dirty="0"/>
              <a:t>Мы в ладоши хлопать будем! </a:t>
            </a:r>
          </a:p>
          <a:p>
            <a:pPr marL="0" indent="0">
              <a:buNone/>
            </a:pPr>
            <a:r>
              <a:rPr lang="ru-RU" dirty="0"/>
              <a:t>Поиграй веселей, посильнее в бубен бей!</a:t>
            </a:r>
          </a:p>
          <a:p>
            <a:pPr marL="0" indent="0">
              <a:buNone/>
            </a:pPr>
            <a:r>
              <a:rPr lang="ru-RU" dirty="0"/>
              <a:t>Ай-да, </a:t>
            </a:r>
            <a:r>
              <a:rPr lang="ru-RU" i="1" dirty="0"/>
              <a:t>…(имя ребенка), </a:t>
            </a:r>
            <a:r>
              <a:rPr lang="ru-RU" dirty="0"/>
              <a:t>как играет,</a:t>
            </a:r>
          </a:p>
          <a:p>
            <a:pPr marL="0" indent="0">
              <a:buNone/>
            </a:pPr>
            <a:r>
              <a:rPr lang="ru-RU" dirty="0"/>
              <a:t>Как ладошкой ударяет! Поиграл(а), вот и всё, </a:t>
            </a:r>
          </a:p>
          <a:p>
            <a:pPr marL="0" indent="0">
              <a:buNone/>
            </a:pPr>
            <a:r>
              <a:rPr lang="ru-RU" dirty="0"/>
              <a:t>Бубен </a:t>
            </a:r>
            <a:r>
              <a:rPr lang="ru-RU" i="1" dirty="0"/>
              <a:t>…(имя ребенка) </a:t>
            </a:r>
            <a:r>
              <a:rPr lang="ru-RU" dirty="0"/>
              <a:t>отнесёт!»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5979" y="2659269"/>
            <a:ext cx="3679209" cy="3679209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8430C01F-55BE-4AB7-9741-5D37565EF2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0"/>
          <a:stretch/>
        </p:blipFill>
        <p:spPr bwMode="auto">
          <a:xfrm>
            <a:off x="8598414" y="265589"/>
            <a:ext cx="2906080" cy="2427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511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506</Words>
  <Application>Microsoft Office PowerPoint</Application>
  <PresentationFormat>Широкоэкранный</PresentationFormat>
  <Paragraphs>96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Музыка  как средство адаптации ребёнка  к условиям ДОО</vt:lpstr>
      <vt:lpstr>Презентация PowerPoint</vt:lpstr>
      <vt:lpstr>Презентация PowerPoint</vt:lpstr>
      <vt:lpstr>Презентация PowerPoint</vt:lpstr>
      <vt:lpstr>Музыка как средство адаптации</vt:lpstr>
      <vt:lpstr>Построение музыкальной деятельности в период адаптации</vt:lpstr>
      <vt:lpstr>Музыкальная игротерапия</vt:lpstr>
      <vt:lpstr>ПЕТУШОК  Петушок, петушок, Золотой гребешок. Масляна головушка,  Шёлкова бородушка, Что ты рано встаёшь, Голосисто поёшь? Деткам спать не даёшь? Ку-ка-ре-ку!</vt:lpstr>
      <vt:lpstr>Игра «Веселый бубен» </vt:lpstr>
      <vt:lpstr>Песенка «Вышла курочка гулять»</vt:lpstr>
      <vt:lpstr>Музыкально-ритмические движения</vt:lpstr>
      <vt:lpstr>Игра «Паровоз»</vt:lpstr>
      <vt:lpstr>Игра «Весёлые ножки» </vt:lpstr>
      <vt:lpstr>Содержание музыкальной игротерапии</vt:lpstr>
      <vt:lpstr>Музыка  как средство адаптации ребёнка  к условиям ДОО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«Вот какие ножки!» </dc:title>
  <dc:creator>Пользователь Windows</dc:creator>
  <cp:lastModifiedBy>Пользователь</cp:lastModifiedBy>
  <cp:revision>25</cp:revision>
  <dcterms:created xsi:type="dcterms:W3CDTF">2021-03-23T05:39:15Z</dcterms:created>
  <dcterms:modified xsi:type="dcterms:W3CDTF">2024-02-12T11:13:15Z</dcterms:modified>
</cp:coreProperties>
</file>