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4" r:id="rId4"/>
    <p:sldId id="258" r:id="rId5"/>
    <p:sldId id="259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10" d="100"/>
          <a:sy n="110" d="100"/>
        </p:scale>
        <p:origin x="59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1E73BC03-449D-4C76-A9AC-B27C242EBA0E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0935DB93-3F28-475C-9183-8C61497E50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37716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3BC03-449D-4C76-A9AC-B27C242EBA0E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5DB93-3F28-475C-9183-8C61497E50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65750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3BC03-449D-4C76-A9AC-B27C242EBA0E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5DB93-3F28-475C-9183-8C61497E50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33093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3BC03-449D-4C76-A9AC-B27C242EBA0E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5DB93-3F28-475C-9183-8C61497E5011}" type="slidenum">
              <a:rPr lang="ru-RU" smtClean="0"/>
              <a:t>‹#›</a:t>
            </a:fld>
            <a:endParaRPr lang="ru-RU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02610777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3BC03-449D-4C76-A9AC-B27C242EBA0E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5DB93-3F28-475C-9183-8C61497E50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7490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3BC03-449D-4C76-A9AC-B27C242EBA0E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5DB93-3F28-475C-9183-8C61497E50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550651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3BC03-449D-4C76-A9AC-B27C242EBA0E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5DB93-3F28-475C-9183-8C61497E50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311866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3BC03-449D-4C76-A9AC-B27C242EBA0E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5DB93-3F28-475C-9183-8C61497E50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044707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3BC03-449D-4C76-A9AC-B27C242EBA0E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5DB93-3F28-475C-9183-8C61497E50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52930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3BC03-449D-4C76-A9AC-B27C242EBA0E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5DB93-3F28-475C-9183-8C61497E50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9258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3BC03-449D-4C76-A9AC-B27C242EBA0E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5DB93-3F28-475C-9183-8C61497E50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35382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3BC03-449D-4C76-A9AC-B27C242EBA0E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5DB93-3F28-475C-9183-8C61497E50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46912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3BC03-449D-4C76-A9AC-B27C242EBA0E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5DB93-3F28-475C-9183-8C61497E50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03425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3BC03-449D-4C76-A9AC-B27C242EBA0E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5DB93-3F28-475C-9183-8C61497E50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68235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3BC03-449D-4C76-A9AC-B27C242EBA0E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5DB93-3F28-475C-9183-8C61497E50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98037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3BC03-449D-4C76-A9AC-B27C242EBA0E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5DB93-3F28-475C-9183-8C61497E50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78600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3BC03-449D-4C76-A9AC-B27C242EBA0E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5DB93-3F28-475C-9183-8C61497E50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89680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73BC03-449D-4C76-A9AC-B27C242EBA0E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35DB93-3F28-475C-9183-8C61497E50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260306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5" Type="http://schemas.openxmlformats.org/officeDocument/2006/relationships/slide" Target="slide8.xml"/><Relationship Id="rId4" Type="http://schemas.openxmlformats.org/officeDocument/2006/relationships/slide" Target="slide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7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29862" y="1817688"/>
            <a:ext cx="8791575" cy="2387600"/>
          </a:xfrm>
        </p:spPr>
        <p:txBody>
          <a:bodyPr>
            <a:normAutofit/>
          </a:bodyPr>
          <a:lstStyle/>
          <a:p>
            <a:pPr algn="ctr"/>
            <a:r>
              <a:rPr lang="ru-RU" sz="6600" b="1" cap="none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Доходы </a:t>
            </a:r>
            <a:r>
              <a:rPr lang="ru-RU" sz="6600" b="1" cap="none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страховщика</a:t>
            </a:r>
            <a:br>
              <a:rPr lang="ru-RU" sz="6600" b="1" cap="none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</a:br>
            <a:r>
              <a:rPr lang="ru-RU" sz="3100" b="1" cap="none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дисциплина «Бухгалтерский учет в страховых организациях»</a:t>
            </a:r>
            <a:endParaRPr lang="ru-RU" sz="3100" b="1" cap="none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79114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10784" y="1760311"/>
            <a:ext cx="9905998" cy="1478570"/>
          </a:xfrm>
        </p:spPr>
        <p:txBody>
          <a:bodyPr>
            <a:noAutofit/>
          </a:bodyPr>
          <a:lstStyle/>
          <a:p>
            <a:pPr algn="just"/>
            <a:r>
              <a:rPr lang="ru-RU" sz="2800" b="1" i="1" cap="none" dirty="0" smtClean="0"/>
              <a:t>     Доходом страховщика </a:t>
            </a:r>
            <a:r>
              <a:rPr lang="ru-RU" sz="2800" cap="none" dirty="0" smtClean="0"/>
              <a:t>называется совокупная сумма денежных поступлений на его счета в результате осуществления им страховой и иной не запрещенной законодательством деятельности.</a:t>
            </a:r>
            <a:endParaRPr lang="ru-RU" sz="2800" cap="none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25616" y="4551125"/>
            <a:ext cx="3702757" cy="2082801"/>
          </a:xfrm>
          <a:prstGeom prst="rect">
            <a:avLst/>
          </a:prstGeom>
          <a:effectLst>
            <a:glow rad="228600">
              <a:srgbClr val="002060">
                <a:alpha val="40000"/>
              </a:srgbClr>
            </a:glow>
            <a:outerShdw blurRad="355600" dist="50800" dir="10020000" sx="65000" sy="65000" algn="ctr" rotWithShape="0">
              <a:srgbClr val="000000">
                <a:alpha val="79000"/>
              </a:srgbClr>
            </a:outerShdw>
            <a:reflection blurRad="190500" endPos="26000" dist="63500" dir="5400000" sy="-100000" algn="bl" rotWithShape="0"/>
            <a:softEdge rad="0"/>
          </a:effectLst>
          <a:scene3d>
            <a:camera prst="orthographicFront"/>
            <a:lightRig rig="threePt" dir="t"/>
          </a:scene3d>
          <a:sp3d>
            <a:bevelB/>
          </a:sp3d>
        </p:spPr>
      </p:pic>
      <p:sp>
        <p:nvSpPr>
          <p:cNvPr id="3" name="TextBox 2"/>
          <p:cNvSpPr txBox="1"/>
          <p:nvPr/>
        </p:nvSpPr>
        <p:spPr>
          <a:xfrm>
            <a:off x="4615679" y="580969"/>
            <a:ext cx="16722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ПОНЯТИЕ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3767158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248081" y="89345"/>
            <a:ext cx="302326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КЛАССИФИКАЦИЯ</a:t>
            </a:r>
            <a:endParaRPr lang="ru-RU" sz="2800" b="1" dirty="0"/>
          </a:p>
        </p:txBody>
      </p:sp>
      <p:sp>
        <p:nvSpPr>
          <p:cNvPr id="5" name="Прямоугольник 4">
            <a:hlinkClick r:id="rId2" action="ppaction://hlinksldjump"/>
          </p:cNvPr>
          <p:cNvSpPr/>
          <p:nvPr/>
        </p:nvSpPr>
        <p:spPr>
          <a:xfrm>
            <a:off x="394491" y="1713087"/>
            <a:ext cx="4357688" cy="742949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доходы от страховых операций</a:t>
            </a:r>
            <a:endParaRPr lang="ru-RU" sz="2400" dirty="0"/>
          </a:p>
        </p:txBody>
      </p:sp>
      <p:cxnSp>
        <p:nvCxnSpPr>
          <p:cNvPr id="7" name="Прямая со стрелкой 6"/>
          <p:cNvCxnSpPr/>
          <p:nvPr/>
        </p:nvCxnSpPr>
        <p:spPr>
          <a:xfrm flipH="1">
            <a:off x="4606834" y="705394"/>
            <a:ext cx="8710" cy="94052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Прямоугольник 7">
            <a:hlinkClick r:id="rId3" action="ppaction://hlinksldjump"/>
          </p:cNvPr>
          <p:cNvSpPr/>
          <p:nvPr/>
        </p:nvSpPr>
        <p:spPr>
          <a:xfrm>
            <a:off x="2069237" y="3097749"/>
            <a:ext cx="4357689" cy="771525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доходы от инвестиционной деятельности</a:t>
            </a:r>
            <a:endParaRPr lang="ru-RU" sz="2400" dirty="0"/>
          </a:p>
        </p:txBody>
      </p:sp>
      <p:cxnSp>
        <p:nvCxnSpPr>
          <p:cNvPr id="10" name="Прямая со стрелкой 9"/>
          <p:cNvCxnSpPr/>
          <p:nvPr/>
        </p:nvCxnSpPr>
        <p:spPr>
          <a:xfrm flipH="1">
            <a:off x="5286103" y="705394"/>
            <a:ext cx="8708" cy="221197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Прямоугольник 10">
            <a:hlinkClick r:id="rId4" action="ppaction://hlinksldjump"/>
          </p:cNvPr>
          <p:cNvSpPr/>
          <p:nvPr/>
        </p:nvSpPr>
        <p:spPr>
          <a:xfrm>
            <a:off x="4396128" y="4548314"/>
            <a:ext cx="4357688" cy="785812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доходы от финансовой деятельности</a:t>
            </a:r>
            <a:endParaRPr lang="ru-RU" sz="2400" dirty="0"/>
          </a:p>
        </p:txBody>
      </p:sp>
      <p:cxnSp>
        <p:nvCxnSpPr>
          <p:cNvPr id="13" name="Прямая со стрелкой 12"/>
          <p:cNvCxnSpPr/>
          <p:nvPr/>
        </p:nvCxnSpPr>
        <p:spPr>
          <a:xfrm>
            <a:off x="6836229" y="646148"/>
            <a:ext cx="8708" cy="370813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" name="Управляющая кнопка: домой 19">
            <a:hlinkClick r:id="rId5" action="ppaction://hlinksldjump" highlightClick="1"/>
          </p:cNvPr>
          <p:cNvSpPr/>
          <p:nvPr/>
        </p:nvSpPr>
        <p:spPr>
          <a:xfrm>
            <a:off x="10040983" y="5895703"/>
            <a:ext cx="487680" cy="43542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5945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1412" y="204181"/>
            <a:ext cx="9905998" cy="1478570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/>
              <a:t>Доходы от страховых операций</a:t>
            </a:r>
            <a:endParaRPr lang="ru-RU" sz="40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87672" y="1492251"/>
            <a:ext cx="10404473" cy="3890963"/>
          </a:xfrm>
        </p:spPr>
        <p:txBody>
          <a:bodyPr>
            <a:normAutofit fontScale="92500"/>
          </a:bodyPr>
          <a:lstStyle/>
          <a:p>
            <a:pPr marL="0" indent="0" algn="just">
              <a:buNone/>
            </a:pPr>
            <a:r>
              <a:rPr lang="ru-RU" sz="2800" dirty="0" smtClean="0"/>
              <a:t>     Это основной </a:t>
            </a:r>
            <a:r>
              <a:rPr lang="ru-RU" sz="2800" dirty="0"/>
              <a:t>источник пополнения доходной базы страховщика. </a:t>
            </a:r>
            <a:endParaRPr lang="ru-RU" sz="2800" dirty="0" smtClean="0"/>
          </a:p>
          <a:p>
            <a:pPr marL="0" indent="0" algn="just">
              <a:buNone/>
            </a:pPr>
            <a:r>
              <a:rPr lang="ru-RU" sz="2800" dirty="0"/>
              <a:t> </a:t>
            </a:r>
            <a:r>
              <a:rPr lang="ru-RU" sz="2800" dirty="0" smtClean="0"/>
              <a:t>    </a:t>
            </a:r>
            <a:r>
              <a:rPr lang="ru-RU" sz="2800" dirty="0" smtClean="0"/>
              <a:t>Главным </a:t>
            </a:r>
            <a:r>
              <a:rPr lang="ru-RU" sz="2800" dirty="0"/>
              <a:t>источником этих доходов являются взносы страхователей, или страховые премии по договорам прямого страхования. </a:t>
            </a:r>
            <a:endParaRPr lang="ru-RU" sz="2800" dirty="0" smtClean="0"/>
          </a:p>
          <a:p>
            <a:pPr marL="0" indent="0" algn="just">
              <a:buNone/>
            </a:pPr>
            <a:r>
              <a:rPr lang="ru-RU" sz="2800" dirty="0"/>
              <a:t> </a:t>
            </a:r>
            <a:r>
              <a:rPr lang="ru-RU" sz="2800" dirty="0" smtClean="0"/>
              <a:t>    </a:t>
            </a:r>
            <a:r>
              <a:rPr lang="ru-RU" sz="2800" dirty="0" smtClean="0"/>
              <a:t>Объем </a:t>
            </a:r>
            <a:r>
              <a:rPr lang="ru-RU" sz="2800" dirty="0"/>
              <a:t>поступлений страховых взносов в страховую организацию зависит от состава и структуры страхового портфеля, ценовой (тарифной) политики, маркетинговой стратегии и других факторов.</a:t>
            </a:r>
          </a:p>
        </p:txBody>
      </p:sp>
      <p:sp>
        <p:nvSpPr>
          <p:cNvPr id="4" name="Выноска со стрелкой вправо 3">
            <a:hlinkClick r:id="rId2" action="ppaction://hlinksldjump"/>
          </p:cNvPr>
          <p:cNvSpPr/>
          <p:nvPr/>
        </p:nvSpPr>
        <p:spPr>
          <a:xfrm>
            <a:off x="6929439" y="5114925"/>
            <a:ext cx="3929062" cy="1571625"/>
          </a:xfrm>
          <a:prstGeom prst="rightArrowCallou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i="1" dirty="0" smtClean="0"/>
              <a:t>Список </a:t>
            </a:r>
            <a:r>
              <a:rPr lang="ru-RU" sz="2000" b="1" i="1" dirty="0" smtClean="0"/>
              <a:t>доходов от реализации </a:t>
            </a:r>
            <a:r>
              <a:rPr lang="ru-RU" sz="2000" b="1" i="1" dirty="0" smtClean="0"/>
              <a:t>страховых операций</a:t>
            </a:r>
            <a:endParaRPr lang="ru-RU" sz="2000" b="1" i="1" dirty="0"/>
          </a:p>
        </p:txBody>
      </p:sp>
      <p:sp>
        <p:nvSpPr>
          <p:cNvPr id="6" name="Управляющая кнопка: назад 5">
            <a:hlinkClick r:id="" action="ppaction://hlinkshowjump?jump=previousslide" highlightClick="1"/>
          </p:cNvPr>
          <p:cNvSpPr/>
          <p:nvPr/>
        </p:nvSpPr>
        <p:spPr>
          <a:xfrm>
            <a:off x="2464526" y="5913120"/>
            <a:ext cx="600891" cy="383177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Управляющая кнопка: сведения 6">
            <a:hlinkClick r:id="rId2" action="ppaction://hlinksldjump" highlightClick="1"/>
          </p:cNvPr>
          <p:cNvSpPr/>
          <p:nvPr/>
        </p:nvSpPr>
        <p:spPr>
          <a:xfrm>
            <a:off x="10858501" y="5708468"/>
            <a:ext cx="461555" cy="409303"/>
          </a:xfrm>
          <a:prstGeom prst="actionButtonInform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8452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27126" y="261331"/>
            <a:ext cx="9905998" cy="1478570"/>
          </a:xfrm>
        </p:spPr>
        <p:txBody>
          <a:bodyPr>
            <a:normAutofit/>
          </a:bodyPr>
          <a:lstStyle/>
          <a:p>
            <a:pPr algn="ctr"/>
            <a:r>
              <a:rPr lang="ru-RU" sz="4400" dirty="0"/>
              <a:t>Инвестиционная деятельность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48556" y="1450521"/>
            <a:ext cx="10572750" cy="4629149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dirty="0" smtClean="0"/>
              <a:t>     Она </a:t>
            </a:r>
            <a:r>
              <a:rPr lang="ru-RU" dirty="0" smtClean="0"/>
              <a:t>основана </a:t>
            </a:r>
            <a:r>
              <a:rPr lang="ru-RU" dirty="0"/>
              <a:t>на использовании временно свободных средств страховых резервов и собственных средств в качестве инвестиционных ресурсов. </a:t>
            </a:r>
            <a:endParaRPr lang="ru-RU" dirty="0" smtClean="0"/>
          </a:p>
          <a:p>
            <a:pPr marL="0" indent="0" algn="just">
              <a:buNone/>
            </a:pPr>
            <a:r>
              <a:rPr lang="ru-RU" dirty="0"/>
              <a:t> </a:t>
            </a:r>
            <a:r>
              <a:rPr lang="ru-RU" dirty="0" smtClean="0"/>
              <a:t>    </a:t>
            </a:r>
            <a:r>
              <a:rPr lang="ru-RU" dirty="0" smtClean="0"/>
              <a:t>Находясь </a:t>
            </a:r>
            <a:r>
              <a:rPr lang="ru-RU" dirty="0"/>
              <a:t>в распоряжении страховщика в течение определенного срока, страховые резервы в соответствии с установленными правилами инвестируются в доходные активы и приносят страховой организации инвестиционный доход</a:t>
            </a:r>
            <a:r>
              <a:rPr lang="ru-RU" dirty="0" smtClean="0"/>
              <a:t>.</a:t>
            </a:r>
          </a:p>
          <a:p>
            <a:pPr marL="0" indent="0" algn="just">
              <a:buNone/>
            </a:pPr>
            <a:r>
              <a:rPr lang="ru-RU" dirty="0" smtClean="0"/>
              <a:t>    Доходы </a:t>
            </a:r>
            <a:r>
              <a:rPr lang="ru-RU" dirty="0"/>
              <a:t>от инвестиций складываются из процентов по ценным бумагам, поступлений от участия в уставных капиталах других организаций, процентов по банковским вкладам, процентов по депо премий у перестрахователей, процентов по вкладам в недвижимость и других поступлений </a:t>
            </a:r>
            <a:endParaRPr lang="ru-RU" dirty="0"/>
          </a:p>
        </p:txBody>
      </p:sp>
      <p:sp>
        <p:nvSpPr>
          <p:cNvPr id="5" name="Управляющая кнопка: назад 4">
            <a:hlinkClick r:id="rId2" action="ppaction://hlinksldjump" highlightClick="1"/>
          </p:cNvPr>
          <p:cNvSpPr/>
          <p:nvPr/>
        </p:nvSpPr>
        <p:spPr>
          <a:xfrm>
            <a:off x="5765074" y="6322423"/>
            <a:ext cx="766355" cy="296091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2605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1412" y="161318"/>
            <a:ext cx="9905998" cy="1478570"/>
          </a:xfrm>
        </p:spPr>
        <p:txBody>
          <a:bodyPr>
            <a:normAutofit/>
          </a:bodyPr>
          <a:lstStyle/>
          <a:p>
            <a:pPr algn="ctr"/>
            <a:r>
              <a:rPr lang="ru-RU" sz="4800" dirty="0" smtClean="0"/>
              <a:t>Финансовая деятельность</a:t>
            </a:r>
            <a:endParaRPr lang="ru-RU" sz="4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6611" y="1443172"/>
            <a:ext cx="10515599" cy="4657725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dirty="0" smtClean="0"/>
              <a:t>     Страховые </a:t>
            </a:r>
            <a:r>
              <a:rPr lang="ru-RU" dirty="0"/>
              <a:t>организации, созданные в форме открытых акционерных обществ, выступают в качестве эмитентов, участвуя на вторичном рынке ценных бумаг, с целью получения дополнительного эмиссионного </a:t>
            </a:r>
            <a:r>
              <a:rPr lang="ru-RU" dirty="0" smtClean="0"/>
              <a:t>дохода.</a:t>
            </a:r>
          </a:p>
          <a:p>
            <a:pPr marL="0" indent="0" algn="just">
              <a:buNone/>
            </a:pPr>
            <a:r>
              <a:rPr lang="ru-RU" dirty="0" smtClean="0"/>
              <a:t>     При </a:t>
            </a:r>
            <a:r>
              <a:rPr lang="ru-RU" dirty="0"/>
              <a:t>необходимости пополнения оборотных средств страховые организации прибегают к услугам банков, получая кредиты и займы.</a:t>
            </a:r>
          </a:p>
          <a:p>
            <a:pPr marL="0" indent="0" algn="just">
              <a:buNone/>
            </a:pPr>
            <a:r>
              <a:rPr lang="ru-RU" dirty="0" smtClean="0"/>
              <a:t>     С </a:t>
            </a:r>
            <a:r>
              <a:rPr lang="ru-RU" dirty="0"/>
              <a:t>другой стороны, страховые организации сами могут предоставлять кредиты и займы хозяйствующим субъектам, ссуды физическим лицам по договорам страхования жизни, тем самым получая доходы в виде процентов за предоставленные средства.</a:t>
            </a:r>
          </a:p>
        </p:txBody>
      </p:sp>
      <p:sp>
        <p:nvSpPr>
          <p:cNvPr id="5" name="Управляющая кнопка: назад 4">
            <a:hlinkClick r:id="rId2" action="ppaction://hlinksldjump" highlightClick="1"/>
          </p:cNvPr>
          <p:cNvSpPr/>
          <p:nvPr/>
        </p:nvSpPr>
        <p:spPr>
          <a:xfrm>
            <a:off x="9370423" y="5895703"/>
            <a:ext cx="574766" cy="322217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5722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61852" y="906235"/>
            <a:ext cx="10833462" cy="6343650"/>
          </a:xfrm>
        </p:spPr>
        <p:txBody>
          <a:bodyPr>
            <a:normAutofit/>
          </a:bodyPr>
          <a:lstStyle/>
          <a:p>
            <a:pPr marL="457200" indent="-457200" algn="just">
              <a:buAutoNum type="arabicParenR"/>
            </a:pPr>
            <a:r>
              <a:rPr lang="ru-RU" b="1" i="1" dirty="0" smtClean="0"/>
              <a:t>страховые </a:t>
            </a:r>
            <a:r>
              <a:rPr lang="ru-RU" b="1" i="1" dirty="0"/>
              <a:t>премии (взносы) </a:t>
            </a:r>
            <a:r>
              <a:rPr lang="ru-RU" dirty="0"/>
              <a:t>по договорам страхования, </a:t>
            </a:r>
            <a:r>
              <a:rPr lang="ru-RU" dirty="0" err="1"/>
              <a:t>сострахования</a:t>
            </a:r>
            <a:r>
              <a:rPr lang="ru-RU" dirty="0"/>
              <a:t> и перестрахования</a:t>
            </a:r>
            <a:r>
              <a:rPr lang="ru-RU" dirty="0" smtClean="0"/>
              <a:t>.</a:t>
            </a:r>
          </a:p>
          <a:p>
            <a:pPr marL="457200" indent="-457200" algn="just">
              <a:buAutoNum type="arabicParenR"/>
            </a:pPr>
            <a:r>
              <a:rPr lang="ru-RU" dirty="0" smtClean="0"/>
              <a:t> </a:t>
            </a:r>
            <a:r>
              <a:rPr lang="ru-RU" b="1" i="1" dirty="0"/>
              <a:t>суммы уменьшения (возврата)</a:t>
            </a:r>
            <a:r>
              <a:rPr lang="ru-RU" dirty="0"/>
              <a:t> страховых резервов, образованных в предыдущие отчетные периоды с учетом изменения доли перестраховщиков в страховых резервах</a:t>
            </a:r>
            <a:r>
              <a:rPr lang="ru-RU" dirty="0" smtClean="0"/>
              <a:t>;</a:t>
            </a:r>
            <a:endParaRPr lang="ru-RU" dirty="0"/>
          </a:p>
          <a:p>
            <a:pPr marL="457200" indent="-457200" algn="just">
              <a:buAutoNum type="arabicParenR"/>
            </a:pPr>
            <a:r>
              <a:rPr lang="ru-RU" dirty="0" smtClean="0"/>
              <a:t> </a:t>
            </a:r>
            <a:r>
              <a:rPr lang="ru-RU" b="1" i="1" dirty="0"/>
              <a:t>вознаграждения и тантьемы </a:t>
            </a:r>
            <a:r>
              <a:rPr lang="ru-RU" dirty="0"/>
              <a:t>(форма вознаграждения страховщика со стороны перестраховщика) по договорам перестрахования</a:t>
            </a:r>
            <a:r>
              <a:rPr lang="ru-RU" dirty="0" smtClean="0"/>
              <a:t>;</a:t>
            </a:r>
          </a:p>
          <a:p>
            <a:pPr marL="457200" indent="-457200" algn="just">
              <a:buAutoNum type="arabicParenR"/>
            </a:pPr>
            <a:r>
              <a:rPr lang="ru-RU" dirty="0" smtClean="0"/>
              <a:t> </a:t>
            </a:r>
            <a:r>
              <a:rPr lang="ru-RU" b="1" i="1" dirty="0"/>
              <a:t>вознаграждения</a:t>
            </a:r>
            <a:r>
              <a:rPr lang="ru-RU" dirty="0"/>
              <a:t> от страховщиков по договорам </a:t>
            </a:r>
            <a:r>
              <a:rPr lang="ru-RU" dirty="0" err="1"/>
              <a:t>сострахования</a:t>
            </a:r>
            <a:r>
              <a:rPr lang="ru-RU" dirty="0" smtClean="0"/>
              <a:t>;</a:t>
            </a:r>
            <a:endParaRPr lang="ru-RU" dirty="0"/>
          </a:p>
          <a:p>
            <a:pPr marL="457200" indent="-457200" algn="just">
              <a:buAutoNum type="arabicParenR"/>
            </a:pPr>
            <a:r>
              <a:rPr lang="ru-RU" b="1" i="1" dirty="0" smtClean="0"/>
              <a:t>суммы </a:t>
            </a:r>
            <a:r>
              <a:rPr lang="ru-RU" b="1" i="1" dirty="0"/>
              <a:t>возмещения </a:t>
            </a:r>
            <a:r>
              <a:rPr lang="ru-RU" dirty="0"/>
              <a:t>перестраховщиками доли страховых выплат по рискам, переданным в перестрахование</a:t>
            </a:r>
            <a:r>
              <a:rPr lang="ru-RU" dirty="0" smtClean="0"/>
              <a:t>;</a:t>
            </a:r>
            <a:endParaRPr lang="ru-RU" dirty="0"/>
          </a:p>
          <a:p>
            <a:pPr marL="457200" indent="-457200" algn="just">
              <a:buAutoNum type="arabicParenR"/>
            </a:pPr>
            <a:r>
              <a:rPr lang="ru-RU" b="1" i="1" dirty="0" smtClean="0"/>
              <a:t>суммы </a:t>
            </a:r>
            <a:r>
              <a:rPr lang="ru-RU" b="1" i="1" dirty="0"/>
              <a:t>процентов </a:t>
            </a:r>
            <a:r>
              <a:rPr lang="ru-RU" dirty="0"/>
              <a:t>на депо премий по рискам, принятым в перестрахование</a:t>
            </a:r>
            <a:r>
              <a:rPr lang="ru-RU" dirty="0" smtClean="0"/>
              <a:t>;</a:t>
            </a:r>
            <a:endParaRPr lang="ru-RU" dirty="0"/>
          </a:p>
        </p:txBody>
      </p:sp>
      <p:sp>
        <p:nvSpPr>
          <p:cNvPr id="2" name="Управляющая кнопка: назад 1">
            <a:hlinkClick r:id="rId2" action="ppaction://hlinksldjump" highlightClick="1"/>
          </p:cNvPr>
          <p:cNvSpPr/>
          <p:nvPr/>
        </p:nvSpPr>
        <p:spPr>
          <a:xfrm>
            <a:off x="11416937" y="6365965"/>
            <a:ext cx="609600" cy="36576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260566" y="145018"/>
            <a:ext cx="885879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chemeClr val="accent4">
                    <a:lumMod val="50000"/>
                  </a:schemeClr>
                </a:solidFill>
              </a:rPr>
              <a:t>Список доходов от реализации страховых операций </a:t>
            </a:r>
            <a:r>
              <a:rPr lang="ru-RU" sz="2800" b="1" dirty="0" smtClean="0">
                <a:solidFill>
                  <a:schemeClr val="accent4">
                    <a:lumMod val="50000"/>
                  </a:schemeClr>
                </a:solidFill>
              </a:rPr>
              <a:t>в</a:t>
            </a:r>
            <a:r>
              <a:rPr lang="en-US" sz="2800" b="1" dirty="0" smtClean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ru-RU" sz="2800" b="1" dirty="0" smtClean="0">
                <a:solidFill>
                  <a:schemeClr val="accent4">
                    <a:lumMod val="50000"/>
                  </a:schemeClr>
                </a:solidFill>
              </a:rPr>
              <a:t>соответствии с  </a:t>
            </a:r>
            <a:r>
              <a:rPr lang="ru-RU" sz="2800" b="1" dirty="0">
                <a:solidFill>
                  <a:schemeClr val="accent4">
                    <a:lumMod val="50000"/>
                  </a:schemeClr>
                </a:solidFill>
              </a:rPr>
              <a:t>НК РФ ст.293</a:t>
            </a:r>
            <a:endParaRPr lang="ru-RU" sz="2800" b="1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7939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28688" y="157162"/>
            <a:ext cx="10458450" cy="624363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000" dirty="0" smtClean="0"/>
              <a:t>Список используемых источников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4000" dirty="0">
                <a:solidFill>
                  <a:schemeClr val="bg1"/>
                </a:solidFill>
              </a:rPr>
              <a:t>https://www.consultant.ru</a:t>
            </a:r>
            <a:r>
              <a:rPr lang="en-US" sz="4000" dirty="0" smtClean="0">
                <a:solidFill>
                  <a:schemeClr val="bg1"/>
                </a:solidFill>
              </a:rPr>
              <a:t>/</a:t>
            </a:r>
            <a:endParaRPr lang="ru-RU" sz="4000" dirty="0" smtClean="0">
              <a:solidFill>
                <a:schemeClr val="bg1"/>
              </a:solidFill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en-US" sz="4000" dirty="0">
                <a:solidFill>
                  <a:schemeClr val="bg1"/>
                </a:solidFill>
              </a:rPr>
              <a:t>https://studfile.net/preview/2262129/page:14</a:t>
            </a:r>
            <a:r>
              <a:rPr lang="en-US" sz="4000" dirty="0" smtClean="0">
                <a:solidFill>
                  <a:schemeClr val="bg1"/>
                </a:solidFill>
              </a:rPr>
              <a:t>/</a:t>
            </a:r>
            <a:endParaRPr lang="ru-RU" sz="4000" dirty="0" smtClean="0">
              <a:solidFill>
                <a:schemeClr val="bg1"/>
              </a:solidFill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en-US" sz="4000" dirty="0">
                <a:solidFill>
                  <a:schemeClr val="bg1"/>
                </a:solidFill>
              </a:rPr>
              <a:t>https://</a:t>
            </a:r>
            <a:r>
              <a:rPr lang="en-US" sz="4000" dirty="0" smtClean="0">
                <a:solidFill>
                  <a:schemeClr val="bg1"/>
                </a:solidFill>
              </a:rPr>
              <a:t>studopedia.net/12_77959_klassifikatsiya-dohodov-strahovoy-kompanii.html</a:t>
            </a:r>
            <a:endParaRPr lang="ru-RU" sz="400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5351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онтур">
  <a:themeElements>
    <a:clrScheme name="Красный и фиолетовый">
      <a:dk1>
        <a:sysClr val="windowText" lastClr="000000"/>
      </a:dk1>
      <a:lt1>
        <a:sysClr val="window" lastClr="FFFFFF"/>
      </a:lt1>
      <a:dk2>
        <a:srgbClr val="454551"/>
      </a:dk2>
      <a:lt2>
        <a:srgbClr val="D8D9DC"/>
      </a:lt2>
      <a:accent1>
        <a:srgbClr val="E32D91"/>
      </a:accent1>
      <a:accent2>
        <a:srgbClr val="C830CC"/>
      </a:accent2>
      <a:accent3>
        <a:srgbClr val="4EA6DC"/>
      </a:accent3>
      <a:accent4>
        <a:srgbClr val="4775E7"/>
      </a:accent4>
      <a:accent5>
        <a:srgbClr val="8971E1"/>
      </a:accent5>
      <a:accent6>
        <a:srgbClr val="D54773"/>
      </a:accent6>
      <a:hlink>
        <a:srgbClr val="6B9F25"/>
      </a:hlink>
      <a:folHlink>
        <a:srgbClr val="8C8C8C"/>
      </a:folHlink>
    </a:clrScheme>
    <a:fontScheme name="Контур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онтур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0911B802-464C-4241-8DD9-B60FF88E379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Контур</Template>
  <TotalTime>246</TotalTime>
  <Words>387</Words>
  <Application>Microsoft Office PowerPoint</Application>
  <PresentationFormat>Широкоэкранный</PresentationFormat>
  <Paragraphs>31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Arial</vt:lpstr>
      <vt:lpstr>Trebuchet MS</vt:lpstr>
      <vt:lpstr>Tw Cen MT</vt:lpstr>
      <vt:lpstr>Wingdings</vt:lpstr>
      <vt:lpstr>Контур</vt:lpstr>
      <vt:lpstr>Доходы страховщика дисциплина «Бухгалтерский учет в страховых организациях»</vt:lpstr>
      <vt:lpstr>     Доходом страховщика называется совокупная сумма денежных поступлений на его счета в результате осуществления им страховой и иной не запрещенной законодательством деятельности.</vt:lpstr>
      <vt:lpstr>Презентация PowerPoint</vt:lpstr>
      <vt:lpstr>Доходы от страховых операций</vt:lpstr>
      <vt:lpstr>Инвестиционная деятельность</vt:lpstr>
      <vt:lpstr>Финансовая деятельность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Доходы страховщика</dc:title>
  <dc:creator>user25-24</dc:creator>
  <cp:lastModifiedBy>Любовь Васильевна</cp:lastModifiedBy>
  <cp:revision>12</cp:revision>
  <dcterms:created xsi:type="dcterms:W3CDTF">2023-12-22T11:40:00Z</dcterms:created>
  <dcterms:modified xsi:type="dcterms:W3CDTF">2024-02-12T11:04:10Z</dcterms:modified>
</cp:coreProperties>
</file>