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96" r:id="rId2"/>
    <p:sldId id="297" r:id="rId3"/>
    <p:sldId id="298" r:id="rId4"/>
    <p:sldId id="258" r:id="rId5"/>
    <p:sldId id="260" r:id="rId6"/>
    <p:sldId id="261" r:id="rId7"/>
    <p:sldId id="262" r:id="rId8"/>
    <p:sldId id="263" r:id="rId9"/>
    <p:sldId id="266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4" r:id="rId18"/>
    <p:sldId id="272" r:id="rId19"/>
    <p:sldId id="273" r:id="rId20"/>
    <p:sldId id="293" r:id="rId21"/>
    <p:sldId id="295" r:id="rId22"/>
    <p:sldId id="279" r:id="rId23"/>
    <p:sldId id="278" r:id="rId24"/>
    <p:sldId id="280" r:id="rId25"/>
    <p:sldId id="281" r:id="rId26"/>
    <p:sldId id="282" r:id="rId27"/>
    <p:sldId id="29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480041-E00E-40BA-86D2-E2BB353A244D}" type="datetimeFigureOut">
              <a:rPr lang="en-US" smtClean="0"/>
              <a:pPr/>
              <a:t>12/7/2023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91AB22-9CEF-4FBC-9F2D-BCFD5AF134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24.xml"/><Relationship Id="rId3" Type="http://schemas.openxmlformats.org/officeDocument/2006/relationships/slide" Target="slide4.xml"/><Relationship Id="rId7" Type="http://schemas.openxmlformats.org/officeDocument/2006/relationships/slide" Target="slide12.xml"/><Relationship Id="rId12" Type="http://schemas.openxmlformats.org/officeDocument/2006/relationships/slide" Target="slide2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11" Type="http://schemas.openxmlformats.org/officeDocument/2006/relationships/slide" Target="slide20.xml"/><Relationship Id="rId5" Type="http://schemas.openxmlformats.org/officeDocument/2006/relationships/slide" Target="slide8.xml"/><Relationship Id="rId10" Type="http://schemas.openxmlformats.org/officeDocument/2006/relationships/slide" Target="slide18.xml"/><Relationship Id="rId4" Type="http://schemas.openxmlformats.org/officeDocument/2006/relationships/slide" Target="slide6.xml"/><Relationship Id="rId9" Type="http://schemas.openxmlformats.org/officeDocument/2006/relationships/slide" Target="slide16.xml"/><Relationship Id="rId14" Type="http://schemas.openxmlformats.org/officeDocument/2006/relationships/slide" Target="slide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10788" t="15375" r="29722" b="195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24624" t="15375" r="43277" b="20641"/>
          <a:stretch>
            <a:fillRect/>
          </a:stretch>
        </p:blipFill>
        <p:spPr bwMode="auto">
          <a:xfrm>
            <a:off x="395536" y="692696"/>
            <a:ext cx="3598185" cy="44644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211960" y="692696"/>
            <a:ext cx="4572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Платон Алексеевич Слепцов – </a:t>
            </a:r>
          </a:p>
          <a:p>
            <a:pPr algn="ctr"/>
            <a:r>
              <a:rPr lang="ru-RU" sz="2800" b="1" dirty="0" err="1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Ойуунускай</a:t>
            </a: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айымньыларынан</a:t>
            </a: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3-4 </a:t>
            </a:r>
            <a:r>
              <a:rPr lang="ru-RU" sz="2800" b="1" dirty="0" err="1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кылаас</a:t>
            </a: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оҕолоругар аналлаах</a:t>
            </a:r>
            <a:endParaRPr lang="ru-RU" sz="2800" b="1" dirty="0" smtClean="0">
              <a:solidFill>
                <a:srgbClr val="C00000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/>
            <a:r>
              <a:rPr lang="ru-RU" sz="2800" b="1" dirty="0" err="1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литературнай</a:t>
            </a: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оонньуу</a:t>
            </a:r>
            <a:endParaRPr lang="ru-RU" sz="2800" b="1" dirty="0" smtClean="0">
              <a:solidFill>
                <a:srgbClr val="C00000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Comic Sans MS" pitchFamily="66" charset="0"/>
                <a:cs typeface="Times New Roman" pitchFamily="18" charset="0"/>
              </a:rPr>
              <a:t>«</a:t>
            </a:r>
            <a:r>
              <a:rPr lang="ru-RU" sz="2800" b="1" dirty="0" err="1" smtClean="0">
                <a:solidFill>
                  <a:srgbClr val="00B050"/>
                </a:solidFill>
                <a:latin typeface="Comic Sans MS" pitchFamily="66" charset="0"/>
                <a:cs typeface="Times New Roman" pitchFamily="18" charset="0"/>
              </a:rPr>
              <a:t>Аа</a:t>
            </a:r>
            <a:r>
              <a:rPr lang="sah-RU" sz="2800" b="1" dirty="0" smtClean="0">
                <a:solidFill>
                  <a:srgbClr val="00B050"/>
                </a:solidFill>
                <a:latin typeface="Comic Sans MS" pitchFamily="66" charset="0"/>
                <a:cs typeface="Times New Roman" pitchFamily="18" charset="0"/>
              </a:rPr>
              <a:t>ҕыы аанын сэгэтэн</a:t>
            </a:r>
            <a:r>
              <a:rPr lang="ru-RU" sz="2800" b="1" dirty="0" smtClean="0">
                <a:solidFill>
                  <a:srgbClr val="00B050"/>
                </a:solidFill>
                <a:latin typeface="Comic Sans MS" pitchFamily="66" charset="0"/>
                <a:cs typeface="Times New Roman" pitchFamily="18" charset="0"/>
              </a:rPr>
              <a:t>»</a:t>
            </a:r>
            <a:endParaRPr lang="ru-RU" sz="2800" b="1" dirty="0" smtClean="0">
              <a:solidFill>
                <a:srgbClr val="00B050"/>
              </a:solidFill>
              <a:latin typeface="Comic Sans MS" pitchFamily="66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rgbClr val="00B050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5445224"/>
            <a:ext cx="4248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b="1" dirty="0" smtClean="0">
                <a:solidFill>
                  <a:srgbClr val="C00000"/>
                </a:solidFill>
              </a:rPr>
              <a:t>Оонньууну оҥордо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: «И.Н. Гуляев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аатынан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Туора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–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Күөл орто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оскуолатын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»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алын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сүһүөх кылааһын учуутала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r>
              <a:rPr lang="ru-RU" b="1" dirty="0" err="1" smtClean="0">
                <a:solidFill>
                  <a:srgbClr val="FF0000"/>
                </a:solidFill>
              </a:rPr>
              <a:t>Сыромятникова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Октябрина</a:t>
            </a:r>
            <a:r>
              <a:rPr lang="ru-RU" b="1" dirty="0" smtClean="0">
                <a:solidFill>
                  <a:srgbClr val="FF0000"/>
                </a:solidFill>
              </a:rPr>
              <a:t> Егоровна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ah-RU" b="1" dirty="0" smtClean="0">
                <a:solidFill>
                  <a:srgbClr val="FF0000"/>
                </a:solidFill>
              </a:rPr>
              <a:t>Бу тугуй? Туохха туттулларый?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7638" t="14951" r="44633" b="11863"/>
          <a:stretch>
            <a:fillRect/>
          </a:stretch>
        </p:blipFill>
        <p:spPr bwMode="auto">
          <a:xfrm>
            <a:off x="2843808" y="1556792"/>
            <a:ext cx="3024336" cy="4487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164288" y="6165304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092280" y="566124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Эппиэтэ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ah-RU" b="1" dirty="0" smtClean="0">
                <a:solidFill>
                  <a:srgbClr val="FF0000"/>
                </a:solidFill>
              </a:rPr>
              <a:t>Куйуур- муус аннынан балыктыырга туттуллар тэрил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326" t="24497" r="30321" b="19818"/>
          <a:stretch>
            <a:fillRect/>
          </a:stretch>
        </p:blipFill>
        <p:spPr bwMode="auto">
          <a:xfrm>
            <a:off x="611560" y="1412776"/>
            <a:ext cx="8036093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236296" y="6165304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ah-RU" b="1" dirty="0" smtClean="0">
                <a:solidFill>
                  <a:schemeClr val="accent2">
                    <a:lumMod val="75000"/>
                  </a:schemeClr>
                </a:solidFill>
              </a:rPr>
              <a:t>Ханнык күөлгэ оҕо куйуурдуу турбутай?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8693" t="22906" r="37477" b="19818"/>
          <a:stretch>
            <a:fillRect/>
          </a:stretch>
        </p:blipFill>
        <p:spPr bwMode="auto">
          <a:xfrm>
            <a:off x="1619672" y="1628800"/>
            <a:ext cx="5194577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164288" y="6165304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092280" y="566124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Эппиэтэ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ah-RU" b="1" dirty="0" smtClean="0">
                <a:solidFill>
                  <a:schemeClr val="accent2">
                    <a:lumMod val="75000"/>
                  </a:schemeClr>
                </a:solidFill>
              </a:rPr>
              <a:t>Халамнаайы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8693" t="22906" r="37477" b="19818"/>
          <a:stretch>
            <a:fillRect/>
          </a:stretch>
        </p:blipFill>
        <p:spPr bwMode="auto">
          <a:xfrm>
            <a:off x="1547664" y="1412776"/>
            <a:ext cx="5702787" cy="4189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236296" y="6165304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«Мөккүөр» остуоруйаҕа буолбут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улуу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мунньах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ханна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буолбутай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578" t="15393" r="29801" b="14481"/>
          <a:stretch>
            <a:fillRect/>
          </a:stretch>
        </p:blipFill>
        <p:spPr bwMode="auto">
          <a:xfrm>
            <a:off x="1403648" y="1844824"/>
            <a:ext cx="6192688" cy="4095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236296" y="587727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Эппиэтэ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380312" y="6165304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Даайа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Аммаҕа Тэйэр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хайаҕа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>
            <a:off x="7452320" y="6165304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1376" t="25456" r="39266" b="18859"/>
          <a:stretch>
            <a:fillRect/>
          </a:stretch>
        </p:blipFill>
        <p:spPr bwMode="auto">
          <a:xfrm>
            <a:off x="2011536" y="1826447"/>
            <a:ext cx="5120928" cy="4073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«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Бултаах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сиргэ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» т</a:t>
            </a:r>
            <a:r>
              <a:rPr lang="sah-RU" b="1" dirty="0" smtClean="0">
                <a:solidFill>
                  <a:schemeClr val="accent2">
                    <a:lumMod val="75000"/>
                  </a:schemeClr>
                </a:solidFill>
              </a:rPr>
              <a:t>үбэспит булчут</a:t>
            </a:r>
            <a:br>
              <a:rPr lang="sah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sah-RU" b="1" dirty="0" smtClean="0">
                <a:solidFill>
                  <a:schemeClr val="accent2">
                    <a:lumMod val="75000"/>
                  </a:schemeClr>
                </a:solidFill>
              </a:rPr>
              <a:t>аата?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523" t="19464" r="30229" b="16896"/>
          <a:stretch>
            <a:fillRect/>
          </a:stretch>
        </p:blipFill>
        <p:spPr bwMode="auto">
          <a:xfrm>
            <a:off x="1259632" y="1484784"/>
            <a:ext cx="6768752" cy="4230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236296" y="587727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Эппиэтэ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452320" y="6237312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Дьоллоох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Сэмэн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523" t="19464" r="30229" b="16896"/>
          <a:stretch>
            <a:fillRect/>
          </a:stretch>
        </p:blipFill>
        <p:spPr bwMode="auto">
          <a:xfrm>
            <a:off x="1043608" y="1772816"/>
            <a:ext cx="7027981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236296" y="6165304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«Мөккүөр» остуоруйаҕа көтөрдөр кими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тойон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оҥостубуттарай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578" t="15393" r="29801" b="14481"/>
          <a:stretch>
            <a:fillRect/>
          </a:stretch>
        </p:blipFill>
        <p:spPr bwMode="auto">
          <a:xfrm>
            <a:off x="1403648" y="1844825"/>
            <a:ext cx="5976664" cy="395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236296" y="580526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Эппиэтэ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380312" y="6237312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ah-RU" b="1" dirty="0" smtClean="0">
                <a:solidFill>
                  <a:schemeClr val="accent2">
                    <a:lumMod val="75000"/>
                  </a:schemeClr>
                </a:solidFill>
              </a:rPr>
              <a:t>Хотой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5848" t="14951" r="44633" b="13454"/>
          <a:stretch>
            <a:fillRect/>
          </a:stretch>
        </p:blipFill>
        <p:spPr bwMode="auto">
          <a:xfrm>
            <a:off x="2555776" y="1628800"/>
            <a:ext cx="3528392" cy="4811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236296" y="6165304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10788" t="15375" r="29722" b="195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55576" y="260648"/>
            <a:ext cx="78123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Сыала</a:t>
            </a:r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: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П.А.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Ойуунускай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айымньыларын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кылаас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таһынан дириҥэтэн үөрэтии</a:t>
            </a:r>
            <a:r>
              <a:rPr lang="sah-RU" sz="20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, тыл баайын хаҥатыы, толкуйдуур дьоҕуру сайыннарыы </a:t>
            </a:r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Comic Sans MS" pitchFamily="66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rgbClr val="00B050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endParaRPr lang="en-US" sz="20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1340768"/>
            <a:ext cx="792088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sz="2400" b="1" dirty="0" smtClean="0">
                <a:solidFill>
                  <a:srgbClr val="FF0000"/>
                </a:solidFill>
                <a:latin typeface="Comic Sans MS" pitchFamily="66" charset="0"/>
              </a:rPr>
              <a:t>Ооньуу быраабылата</a:t>
            </a: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:</a:t>
            </a:r>
            <a:r>
              <a:rPr lang="ru-RU" sz="2400" b="1" dirty="0" smtClean="0">
                <a:latin typeface="Comic Sans MS" pitchFamily="66" charset="0"/>
              </a:rPr>
              <a:t> </a:t>
            </a:r>
          </a:p>
          <a:p>
            <a:pPr>
              <a:buFont typeface="Wingdings" pitchFamily="2" charset="2"/>
              <a:buChar char="q"/>
            </a:pP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кылаас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3- 4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ки</a:t>
            </a:r>
            <a:r>
              <a:rPr lang="sah-RU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һилээх хамаандаҕа арахсар.</a:t>
            </a:r>
          </a:p>
          <a:p>
            <a:pPr>
              <a:buFont typeface="Wingdings" pitchFamily="2" charset="2"/>
              <a:buChar char="q"/>
            </a:pPr>
            <a:r>
              <a:rPr lang="sah-RU" sz="24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Хамаандалар уочаратынан ханнык баҕарар тиэмэни талан эппиэттииллэр. Талбыт нүөмэри баттаатахха гиперсыылканан боппуруоска, эппиэккэ тиийэн иһэҕин. </a:t>
            </a:r>
          </a:p>
          <a:p>
            <a:pPr>
              <a:buFont typeface="Wingdings" pitchFamily="2" charset="2"/>
              <a:buChar char="q"/>
            </a:pPr>
            <a:r>
              <a:rPr lang="sah-RU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Хас раздел аайы бааллара тус туспа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.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Хас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биирдии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с</a:t>
            </a:r>
            <a:r>
              <a:rPr lang="sah-RU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өптөөх эппиэт иһин  баал ылан иһэллэр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:</a:t>
            </a:r>
          </a:p>
          <a:p>
            <a:r>
              <a:rPr lang="ru-RU" sz="2400" b="1" dirty="0" smtClean="0">
                <a:latin typeface="Comic Sans MS" pitchFamily="66" charset="0"/>
              </a:rPr>
              <a:t>- </a:t>
            </a:r>
            <a:r>
              <a:rPr lang="ru-RU" sz="2400" b="1" dirty="0" err="1" smtClean="0">
                <a:solidFill>
                  <a:srgbClr val="C00000"/>
                </a:solidFill>
                <a:latin typeface="Comic Sans MS" pitchFamily="66" charset="0"/>
              </a:rPr>
              <a:t>Ойуунускай</a:t>
            </a: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Comic Sans MS" pitchFamily="66" charset="0"/>
              </a:rPr>
              <a:t>айымньыларынан</a:t>
            </a: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 хартыына5а </a:t>
            </a:r>
            <a:r>
              <a:rPr lang="ru-RU" sz="2400" b="1" dirty="0" err="1" smtClean="0">
                <a:solidFill>
                  <a:srgbClr val="C00000"/>
                </a:solidFill>
                <a:latin typeface="Comic Sans MS" pitchFamily="66" charset="0"/>
              </a:rPr>
              <a:t>туох</a:t>
            </a: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Comic Sans MS" pitchFamily="66" charset="0"/>
              </a:rPr>
              <a:t>уру</a:t>
            </a:r>
            <a:r>
              <a:rPr lang="sah-RU" sz="2400" b="1" dirty="0" smtClean="0">
                <a:solidFill>
                  <a:srgbClr val="C00000"/>
                </a:solidFill>
                <a:latin typeface="Comic Sans MS" pitchFamily="66" charset="0"/>
              </a:rPr>
              <a:t>һуйдаммытын таайыы</a:t>
            </a: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5 </a:t>
            </a:r>
            <a:r>
              <a:rPr lang="ru-RU" sz="2400" b="1" dirty="0" err="1" smtClean="0">
                <a:solidFill>
                  <a:srgbClr val="FF0000"/>
                </a:solidFill>
                <a:latin typeface="Comic Sans MS" pitchFamily="66" charset="0"/>
              </a:rPr>
              <a:t>баал</a:t>
            </a:r>
            <a:endParaRPr lang="ru-RU" sz="24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buFontTx/>
              <a:buChar char="-"/>
            </a:pP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Ойуунускай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айымньыларынан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айан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4 </a:t>
            </a:r>
            <a:r>
              <a:rPr lang="ru-RU" sz="2400" b="1" dirty="0" err="1" smtClean="0">
                <a:solidFill>
                  <a:srgbClr val="FF0000"/>
                </a:solidFill>
                <a:latin typeface="Comic Sans MS" pitchFamily="66" charset="0"/>
              </a:rPr>
              <a:t>баал</a:t>
            </a:r>
            <a:endParaRPr lang="ru-RU" sz="24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buFontTx/>
              <a:buChar char="-"/>
            </a:pP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Comic Sans MS" pitchFamily="66" charset="0"/>
              </a:rPr>
              <a:t>Толкуйдатар</a:t>
            </a: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Comic Sans MS" pitchFamily="66" charset="0"/>
              </a:rPr>
              <a:t>боппуруостар</a:t>
            </a: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6 </a:t>
            </a:r>
            <a:r>
              <a:rPr lang="ru-RU" sz="2400" b="1" dirty="0" err="1" smtClean="0">
                <a:solidFill>
                  <a:srgbClr val="FF0000"/>
                </a:solidFill>
                <a:latin typeface="Comic Sans MS" pitchFamily="66" charset="0"/>
              </a:rPr>
              <a:t>баал</a:t>
            </a: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</a:p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Элбэх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баалы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хомуйбут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хамаанда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кыайар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.</a:t>
            </a:r>
            <a:endParaRPr lang="en-US" sz="24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Тураах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Туу</a:t>
            </a:r>
            <a:r>
              <a:rPr lang="sah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һута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кэпсээҥҥэ Иһиччит Байаҕантай төһө элбэх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собону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туттарбытай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79912" y="558924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Эппиэтэ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592" t="30861" r="39266" b="24591"/>
          <a:stretch>
            <a:fillRect/>
          </a:stretch>
        </p:blipFill>
        <p:spPr bwMode="auto">
          <a:xfrm>
            <a:off x="789528" y="2233794"/>
            <a:ext cx="7564943" cy="32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трелка вправо 7">
            <a:hlinkClick r:id="rId3" action="ppaction://hlinksldjump"/>
          </p:cNvPr>
          <p:cNvSpPr/>
          <p:nvPr/>
        </p:nvSpPr>
        <p:spPr>
          <a:xfrm>
            <a:off x="3995936" y="6021288"/>
            <a:ext cx="115212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Биири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туппатаҕа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туутун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сүрэҕэ илдьи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сытыйан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элбэх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балыгы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уйбатаҕа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2592" t="30861" r="39266" b="24591"/>
          <a:stretch>
            <a:fillRect/>
          </a:stretch>
        </p:blipFill>
        <p:spPr bwMode="auto">
          <a:xfrm>
            <a:off x="1835696" y="2996952"/>
            <a:ext cx="5544616" cy="238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236296" y="6165304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«Үчүгэй түҥэтик»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кэпсээҥҥэ хааһы үллэрбит киһи аата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тоҕо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Кырааскаһыт Баһылай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диэн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буолуой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326" t="27679" r="49105" b="15045"/>
          <a:stretch>
            <a:fillRect/>
          </a:stretch>
        </p:blipFill>
        <p:spPr bwMode="auto">
          <a:xfrm>
            <a:off x="2914387" y="3284538"/>
            <a:ext cx="3315226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092280" y="566124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Эппиэтэ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право 6">
            <a:hlinkClick r:id="rId3" action="ppaction://hlinksldjump"/>
          </p:cNvPr>
          <p:cNvSpPr/>
          <p:nvPr/>
        </p:nvSpPr>
        <p:spPr>
          <a:xfrm>
            <a:off x="7164288" y="6165304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Кырааскаһыт Баһылай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хаас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этэ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суох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өттүн уус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уран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тылынан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киэргэтэн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этэн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дьиэлээх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дьону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албыннаан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саамай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эттээх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миэстэтин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бэйэтэ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ылар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326" t="27679" r="49105" b="15045"/>
          <a:stretch>
            <a:fillRect/>
          </a:stretch>
        </p:blipFill>
        <p:spPr bwMode="auto">
          <a:xfrm>
            <a:off x="3250539" y="3860800"/>
            <a:ext cx="2642921" cy="226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236296" y="6165304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«Өйдөөх оҕо»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кэпсээҥҥэ аҕата уолун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хайдах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үөрэппитэй?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429" t="42938" r="53792" b="30484"/>
          <a:stretch>
            <a:fillRect/>
          </a:stretch>
        </p:blipFill>
        <p:spPr bwMode="auto">
          <a:xfrm>
            <a:off x="971600" y="1916832"/>
            <a:ext cx="7211521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64288" y="580526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Эппиэтэ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308304" y="6165304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Таһыйан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US" sz="40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7429" t="42938" r="53792" b="30484"/>
          <a:stretch>
            <a:fillRect/>
          </a:stretch>
        </p:blipFill>
        <p:spPr bwMode="auto">
          <a:xfrm>
            <a:off x="1475656" y="1772816"/>
            <a:ext cx="637937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236296" y="6165304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«Көтөрдөр мөккүөрдэрэ»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айымньыга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тоҕо көтөрдөр хоруолунан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ХОТОЙУ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талалларый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5848" t="14951" r="44633" b="13454"/>
          <a:stretch>
            <a:fillRect/>
          </a:stretch>
        </p:blipFill>
        <p:spPr bwMode="auto">
          <a:xfrm>
            <a:off x="3419872" y="3212976"/>
            <a:ext cx="2136281" cy="291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092280" y="566124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Эппиэтэ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164288" y="6165304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Көтөрдөртөн саамай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күүстээхтэрэ,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бастыҥнара 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хотой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буолар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Кини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тыҥырахтаах, сиэмэх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көтөр буолан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>
              <a:buNone/>
            </a:pP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көтөрдөрү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бары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өттүнэн баһыйар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732240" y="5733256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25848" t="14951" r="44633" b="13454"/>
          <a:stretch>
            <a:fillRect/>
          </a:stretch>
        </p:blipFill>
        <p:spPr bwMode="auto">
          <a:xfrm>
            <a:off x="3419872" y="3429000"/>
            <a:ext cx="1944216" cy="2651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10788" t="15375" r="29722" b="195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Содержимое 3"/>
          <p:cNvGraphicFramePr>
            <a:graphicFrameLocks/>
          </p:cNvGraphicFramePr>
          <p:nvPr/>
        </p:nvGraphicFramePr>
        <p:xfrm>
          <a:off x="179512" y="1196752"/>
          <a:ext cx="8640960" cy="53949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948687"/>
                <a:gridCol w="1360932"/>
                <a:gridCol w="1285325"/>
                <a:gridCol w="1512147"/>
                <a:gridCol w="153386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ah-RU" sz="2400" dirty="0" smtClean="0"/>
                        <a:t>Ойуунускай</a:t>
                      </a:r>
                      <a:r>
                        <a:rPr lang="sah-RU" sz="2400" baseline="0" dirty="0" smtClean="0"/>
                        <a:t> айымньыларынан х</a:t>
                      </a:r>
                      <a:r>
                        <a:rPr lang="sah-RU" sz="2400" dirty="0" smtClean="0"/>
                        <a:t>артыыналары</a:t>
                      </a:r>
                    </a:p>
                    <a:p>
                      <a:pPr algn="ctr"/>
                      <a:r>
                        <a:rPr lang="ru-RU" sz="2400" dirty="0" smtClean="0"/>
                        <a:t>т</a:t>
                      </a:r>
                      <a:r>
                        <a:rPr lang="sah-RU" sz="2400" dirty="0" smtClean="0"/>
                        <a:t>аай</a:t>
                      </a:r>
                    </a:p>
                    <a:p>
                      <a:pPr algn="ctr"/>
                      <a:r>
                        <a:rPr lang="sah-RU" sz="2400" dirty="0" smtClean="0"/>
                        <a:t>( 5</a:t>
                      </a:r>
                      <a:r>
                        <a:rPr lang="sah-RU" sz="2400" baseline="0" dirty="0" smtClean="0"/>
                        <a:t> баал)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ah-RU" sz="2000" dirty="0" smtClean="0">
                          <a:solidFill>
                            <a:schemeClr val="bg1"/>
                          </a:solidFill>
                          <a:hlinkClick r:id="rId3" action="ppaction://hlinksldjump"/>
                        </a:rPr>
                        <a:t>1</a:t>
                      </a:r>
                      <a:endParaRPr lang="en-US" sz="20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ah-RU" sz="2000" dirty="0" smtClean="0">
                          <a:solidFill>
                            <a:schemeClr val="bg1"/>
                          </a:solidFill>
                          <a:hlinkClick r:id="rId4" action="ppaction://hlinksldjump"/>
                        </a:rPr>
                        <a:t>2</a:t>
                      </a:r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ah-RU" sz="2000" dirty="0" smtClean="0">
                          <a:solidFill>
                            <a:schemeClr val="bg1"/>
                          </a:solidFill>
                          <a:hlinkClick r:id="rId5" action="ppaction://hlinksldjump"/>
                        </a:rPr>
                        <a:t>3</a:t>
                      </a:r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ah-RU" sz="2000" dirty="0" smtClean="0">
                          <a:solidFill>
                            <a:schemeClr val="bg1"/>
                          </a:solidFill>
                          <a:hlinkClick r:id="rId6" action="ppaction://hlinksldjump"/>
                        </a:rPr>
                        <a:t>4</a:t>
                      </a:r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ah-RU" sz="2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Ойуунускай айымньыларынан</a:t>
                      </a:r>
                      <a:r>
                        <a:rPr lang="sah-RU" sz="24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айан</a:t>
                      </a:r>
                    </a:p>
                    <a:p>
                      <a:pPr algn="ctr"/>
                      <a:r>
                        <a:rPr lang="sah-RU" sz="24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(4 баал)</a:t>
                      </a:r>
                      <a:endParaRPr lang="en-US" sz="2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ah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hlinkClick r:id="rId7" action="ppaction://hlinksldjump"/>
                        </a:rPr>
                        <a:t>1</a:t>
                      </a:r>
                      <a:endParaRPr lang="en-US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ah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hlinkClick r:id="rId8" action="ppaction://hlinksldjump"/>
                        </a:rPr>
                        <a:t>2</a:t>
                      </a:r>
                      <a:endParaRPr lang="en-US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ah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hlinkClick r:id="rId9" action="ppaction://hlinksldjump"/>
                        </a:rPr>
                        <a:t>3</a:t>
                      </a:r>
                      <a:endParaRPr lang="en-US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ah-RU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hlinkClick r:id="rId10" action="ppaction://hlinksldjump"/>
                        </a:rPr>
                        <a:t>4</a:t>
                      </a:r>
                      <a:endParaRPr lang="en-US" sz="20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ah-RU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Ойуунускай айымньыларыгар</a:t>
                      </a:r>
                      <a:r>
                        <a:rPr lang="sah-RU" sz="24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толкуйдатар боппуруостар</a:t>
                      </a:r>
                    </a:p>
                    <a:p>
                      <a:pPr algn="ctr"/>
                      <a:r>
                        <a:rPr lang="sah-RU" sz="24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( 6 баал)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  <a:hlinkClick r:id="rId11" action="ppaction://hlinksldjump"/>
                        </a:rPr>
                        <a:t>1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  <a:hlinkClick r:id="rId12" action="ppaction://hlinksldjump"/>
                        </a:rPr>
                        <a:t>2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  <a:hlinkClick r:id="rId13" action="ppaction://hlinksldjump"/>
                        </a:rPr>
                        <a:t>3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  <a:hlinkClick r:id="rId14" action="ppaction://hlinksldjump"/>
                        </a:rPr>
                        <a:t>4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23728" y="260648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Аа</a:t>
            </a:r>
            <a:r>
              <a:rPr lang="sah-RU" sz="2400" b="1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ҕыы аанын сэгэтэн</a:t>
            </a: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2400" b="1" dirty="0" err="1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литературнай</a:t>
            </a: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оонньуу</a:t>
            </a:r>
            <a:endParaRPr lang="ru-RU" sz="2400" b="1" dirty="0" smtClean="0">
              <a:solidFill>
                <a:srgbClr val="FF0000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ah-RU" b="1" dirty="0" smtClean="0">
                <a:solidFill>
                  <a:srgbClr val="FF0000"/>
                </a:solidFill>
              </a:rPr>
              <a:t>Бу тугуй? Туохха туттулларый?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115" t="16542" r="33004" b="18227"/>
          <a:stretch>
            <a:fillRect/>
          </a:stretch>
        </p:blipFill>
        <p:spPr bwMode="auto">
          <a:xfrm>
            <a:off x="1547664" y="1484784"/>
            <a:ext cx="5400600" cy="3817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020272" y="6165304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876256" y="580526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Эппиэтэ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ah-RU" b="1" dirty="0" smtClean="0">
                <a:solidFill>
                  <a:srgbClr val="FF0000"/>
                </a:solidFill>
              </a:rPr>
              <a:t>Талкы - тирии имитэр тэрил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115" t="16542" r="33004" b="18227"/>
          <a:stretch>
            <a:fillRect/>
          </a:stretch>
        </p:blipFill>
        <p:spPr bwMode="auto">
          <a:xfrm>
            <a:off x="1691680" y="1700808"/>
            <a:ext cx="6192688" cy="4377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236296" y="6165304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ah-RU" b="1" dirty="0" smtClean="0">
                <a:solidFill>
                  <a:srgbClr val="FF0000"/>
                </a:solidFill>
              </a:rPr>
              <a:t>Бу тугуй? Туохха туттулларый?</a:t>
            </a:r>
            <a:endParaRPr lang="en-US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164288" y="6165304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020272" y="580526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Эппиэтэ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7285" t="19763" r="67900" b="49494"/>
          <a:stretch>
            <a:fillRect/>
          </a:stretch>
        </p:blipFill>
        <p:spPr bwMode="auto">
          <a:xfrm>
            <a:off x="683568" y="1700808"/>
            <a:ext cx="2777451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 l="17798" t="14951" r="36582" b="11863"/>
          <a:stretch>
            <a:fillRect/>
          </a:stretch>
        </p:blipFill>
        <p:spPr bwMode="auto">
          <a:xfrm>
            <a:off x="4211960" y="1772816"/>
            <a:ext cx="3888432" cy="350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ah-RU" b="1" dirty="0" smtClean="0">
                <a:solidFill>
                  <a:srgbClr val="FF0000"/>
                </a:solidFill>
              </a:rPr>
              <a:t>Тиргэ – </a:t>
            </a:r>
            <a:r>
              <a:rPr lang="sah-RU" b="1" dirty="0" smtClean="0">
                <a:solidFill>
                  <a:schemeClr val="accent2">
                    <a:lumMod val="75000"/>
                  </a:schemeClr>
                </a:solidFill>
              </a:rPr>
              <a:t>күөл кытыытыгар ууга куһу </a:t>
            </a:r>
            <a:br>
              <a:rPr lang="sah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sah-RU" b="1" dirty="0" smtClean="0">
                <a:solidFill>
                  <a:schemeClr val="accent2">
                    <a:lumMod val="75000"/>
                  </a:schemeClr>
                </a:solidFill>
              </a:rPr>
              <a:t>бултуурга анаан иитиллэр </a:t>
            </a:r>
            <a:r>
              <a:rPr lang="sah-RU" b="1" dirty="0" smtClean="0">
                <a:solidFill>
                  <a:srgbClr val="FF0000"/>
                </a:solidFill>
              </a:rPr>
              <a:t>туһах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236296" y="6165304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7798" t="14951" r="36582" b="11863"/>
          <a:stretch>
            <a:fillRect/>
          </a:stretch>
        </p:blipFill>
        <p:spPr bwMode="auto">
          <a:xfrm>
            <a:off x="2063016" y="1600200"/>
            <a:ext cx="501796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ah-RU" b="1" dirty="0" smtClean="0">
                <a:solidFill>
                  <a:srgbClr val="FF0000"/>
                </a:solidFill>
              </a:rPr>
              <a:t>Бу тугуй? Туохха туттулларый?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642" t="24497" r="29426" b="21409"/>
          <a:stretch>
            <a:fillRect/>
          </a:stretch>
        </p:blipFill>
        <p:spPr bwMode="auto">
          <a:xfrm>
            <a:off x="1187624" y="2204864"/>
            <a:ext cx="695300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164288" y="6165304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092280" y="573325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Эппиэтэ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ah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Туу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9839" t="17501" r="29335" b="17268"/>
          <a:stretch>
            <a:fillRect/>
          </a:stretch>
        </p:blipFill>
        <p:spPr bwMode="auto">
          <a:xfrm>
            <a:off x="1547664" y="1844824"/>
            <a:ext cx="6192688" cy="3733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236296" y="6165304"/>
            <a:ext cx="1440160" cy="43204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294</Words>
  <Application>Microsoft Office PowerPoint</Application>
  <PresentationFormat>Экран (4:3)</PresentationFormat>
  <Paragraphs>76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Бу тугуй? Туохха туттулларый?</vt:lpstr>
      <vt:lpstr>Талкы - тирии имитэр тэрил</vt:lpstr>
      <vt:lpstr>Бу тугуй? Туохха туттулларый?</vt:lpstr>
      <vt:lpstr>Тиргэ – күөл кытыытыгар ууга куһу  бултуурга анаан иитиллэр туһах</vt:lpstr>
      <vt:lpstr>Бу тугуй? Туохха туттулларый?</vt:lpstr>
      <vt:lpstr>Туу</vt:lpstr>
      <vt:lpstr>Бу тугуй? Туохха туттулларый?</vt:lpstr>
      <vt:lpstr>Куйуур- муус аннынан балыктыырга туттуллар тэрил</vt:lpstr>
      <vt:lpstr>Ханнык күөлгэ оҕо куйуурдуу турбутай?</vt:lpstr>
      <vt:lpstr>Халамнаайы</vt:lpstr>
      <vt:lpstr>«Мөккүөр» остуоруйаҕа буолбут  улуу мунньах ханна буолбутай?</vt:lpstr>
      <vt:lpstr>Даайа Аммаҕа Тэйэр хайаҕа</vt:lpstr>
      <vt:lpstr>«Бултаах сиргэ» түбэспит булчут аата?</vt:lpstr>
      <vt:lpstr>Дьоллоох Сэмэн</vt:lpstr>
      <vt:lpstr>«Мөккүөр» остуоруйаҕа көтөрдөр кими тойон оҥостубуттарай?</vt:lpstr>
      <vt:lpstr>Хотой</vt:lpstr>
      <vt:lpstr> «Тураах Тууһута» кэпсээҥҥэ Иһиччит Байаҕантай төһө элбэх собону туттарбытай?</vt:lpstr>
      <vt:lpstr>Слайд 21</vt:lpstr>
      <vt:lpstr>   «Үчүгэй түҥэтик» кэпсээҥҥэ хааһы үллэрбит киһи аата тоҕо Кырааскаһыт Баһылай диэн буолуой? </vt:lpstr>
      <vt:lpstr>  Кырааскаһыт Баһылай –хаас этэ суох өттүн уус уран тылынан киэргэтэн этэн,  дьиэлээх дьону албыннаан, саамай эттээх миэстэтин бэйэтэ ылар. </vt:lpstr>
      <vt:lpstr>«Өйдөөх оҕо» кэпсээҥҥэ аҕата уолун хайдах үөрэппитэй? </vt:lpstr>
      <vt:lpstr>Таһыйан </vt:lpstr>
      <vt:lpstr> «Көтөрдөр мөккүөрдэрэ» айымньыга тоҕо көтөрдөр хоруолунан ХОТОЙУ талалларый? 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георгий</dc:creator>
  <cp:lastModifiedBy>Windows User</cp:lastModifiedBy>
  <cp:revision>39</cp:revision>
  <dcterms:created xsi:type="dcterms:W3CDTF">2023-12-07T06:45:18Z</dcterms:created>
  <dcterms:modified xsi:type="dcterms:W3CDTF">2023-12-07T13:41:29Z</dcterms:modified>
</cp:coreProperties>
</file>