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9" r:id="rId1"/>
  </p:sldMasterIdLst>
  <p:notesMasterIdLst>
    <p:notesMasterId r:id="rId32"/>
  </p:notesMasterIdLst>
  <p:handoutMasterIdLst>
    <p:handoutMasterId r:id="rId33"/>
  </p:handoutMasterIdLst>
  <p:sldIdLst>
    <p:sldId id="317" r:id="rId2"/>
    <p:sldId id="303" r:id="rId3"/>
    <p:sldId id="308" r:id="rId4"/>
    <p:sldId id="310" r:id="rId5"/>
    <p:sldId id="304" r:id="rId6"/>
    <p:sldId id="297" r:id="rId7"/>
    <p:sldId id="296" r:id="rId8"/>
    <p:sldId id="319" r:id="rId9"/>
    <p:sldId id="328" r:id="rId10"/>
    <p:sldId id="329" r:id="rId11"/>
    <p:sldId id="330" r:id="rId12"/>
    <p:sldId id="331" r:id="rId13"/>
    <p:sldId id="332" r:id="rId14"/>
    <p:sldId id="333" r:id="rId15"/>
    <p:sldId id="298" r:id="rId16"/>
    <p:sldId id="299" r:id="rId17"/>
    <p:sldId id="300" r:id="rId18"/>
    <p:sldId id="302" r:id="rId19"/>
    <p:sldId id="311" r:id="rId20"/>
    <p:sldId id="301" r:id="rId21"/>
    <p:sldId id="324" r:id="rId22"/>
    <p:sldId id="307" r:id="rId23"/>
    <p:sldId id="305" r:id="rId24"/>
    <p:sldId id="315" r:id="rId25"/>
    <p:sldId id="306" r:id="rId26"/>
    <p:sldId id="312" r:id="rId27"/>
    <p:sldId id="327" r:id="rId28"/>
    <p:sldId id="314" r:id="rId29"/>
    <p:sldId id="321" r:id="rId30"/>
    <p:sldId id="32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363" initials="3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77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7A344-2FBA-437B-ADFB-0B7C6916D88A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135CA-1579-469A-B76C-4E1B8D627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259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30CE7-767D-4EFB-9A23-2286592A56C8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65386-7E83-4C19-B80C-7AA32E20F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58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D0AA-67A7-4AA0-A0B1-726C94639F0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058B-DDF5-4604-93E3-7DCFE2BFA1C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D154C3B-CBB9-4FCE-8477-BFC0C2F4F7AF}" type="slidenum">
              <a:rPr 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33015" y="354843"/>
            <a:ext cx="101129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</a:rPr>
              <a:t>РУССКИЙ ЯЗЫК 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57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06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56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10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23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8713"/>
            <a:ext cx="12192000" cy="837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92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8950" y="257175"/>
            <a:ext cx="6057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7300" y="1180505"/>
            <a:ext cx="8229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Times New Roman"/>
                <a:ea typeface="Times New Roman"/>
              </a:rPr>
              <a:t>Сн</a:t>
            </a:r>
            <a:r>
              <a:rPr lang="ru-RU" sz="6600" u="sng" dirty="0" smtClean="0">
                <a:latin typeface="Times New Roman"/>
                <a:ea typeface="Times New Roman"/>
              </a:rPr>
              <a:t>е</a:t>
            </a:r>
            <a:r>
              <a:rPr lang="ru-RU" sz="6600" dirty="0" smtClean="0">
                <a:latin typeface="Times New Roman"/>
                <a:ea typeface="Times New Roman"/>
              </a:rPr>
              <a:t>говик</a:t>
            </a:r>
            <a:r>
              <a:rPr lang="ru-RU" sz="6600" dirty="0">
                <a:latin typeface="Times New Roman"/>
                <a:ea typeface="Times New Roman"/>
              </a:rPr>
              <a:t>, сн</a:t>
            </a:r>
            <a:r>
              <a:rPr lang="ru-RU" sz="6600" u="sng" dirty="0">
                <a:latin typeface="Times New Roman"/>
                <a:ea typeface="Times New Roman"/>
              </a:rPr>
              <a:t>е</a:t>
            </a:r>
            <a:r>
              <a:rPr lang="ru-RU" sz="6600" dirty="0">
                <a:latin typeface="Times New Roman"/>
                <a:ea typeface="Times New Roman"/>
              </a:rPr>
              <a:t>гопад, Сн</a:t>
            </a:r>
            <a:r>
              <a:rPr lang="ru-RU" sz="6600" u="sng" dirty="0">
                <a:latin typeface="Times New Roman"/>
                <a:ea typeface="Times New Roman"/>
              </a:rPr>
              <a:t>е</a:t>
            </a:r>
            <a:r>
              <a:rPr lang="ru-RU" sz="6600" dirty="0">
                <a:latin typeface="Times New Roman"/>
                <a:ea typeface="Times New Roman"/>
              </a:rPr>
              <a:t>гурочка, сн</a:t>
            </a:r>
            <a:r>
              <a:rPr lang="ru-RU" sz="6600" u="sng" dirty="0">
                <a:latin typeface="Times New Roman"/>
                <a:ea typeface="Times New Roman"/>
              </a:rPr>
              <a:t>е</a:t>
            </a:r>
            <a:r>
              <a:rPr lang="ru-RU" sz="6600" dirty="0">
                <a:latin typeface="Times New Roman"/>
                <a:ea typeface="Times New Roman"/>
              </a:rPr>
              <a:t>гоход, сн</a:t>
            </a:r>
            <a:r>
              <a:rPr lang="ru-RU" sz="6600" u="sng" dirty="0">
                <a:latin typeface="Times New Roman"/>
                <a:ea typeface="Times New Roman"/>
              </a:rPr>
              <a:t>е</a:t>
            </a:r>
            <a:r>
              <a:rPr lang="ru-RU" sz="6600" dirty="0">
                <a:latin typeface="Times New Roman"/>
                <a:ea typeface="Times New Roman"/>
              </a:rPr>
              <a:t>гоступ, </a:t>
            </a:r>
            <a:r>
              <a:rPr lang="ru-RU" sz="6600" b="1" dirty="0">
                <a:solidFill>
                  <a:srgbClr val="FF0000"/>
                </a:solidFill>
                <a:latin typeface="Times New Roman"/>
                <a:ea typeface="Times New Roman"/>
              </a:rPr>
              <a:t>снег.</a:t>
            </a:r>
          </a:p>
        </p:txBody>
      </p:sp>
      <p:sp>
        <p:nvSpPr>
          <p:cNvPr id="11" name="Арка 10"/>
          <p:cNvSpPr/>
          <p:nvPr/>
        </p:nvSpPr>
        <p:spPr>
          <a:xfrm>
            <a:off x="1457325" y="1057275"/>
            <a:ext cx="1571625" cy="1171575"/>
          </a:xfrm>
          <a:prstGeom prst="blockArc">
            <a:avLst>
              <a:gd name="adj1" fmla="val 10800000"/>
              <a:gd name="adj2" fmla="val 69445"/>
              <a:gd name="adj3" fmla="val 61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5129213" y="1057275"/>
            <a:ext cx="1514475" cy="1243013"/>
          </a:xfrm>
          <a:prstGeom prst="blockArc">
            <a:avLst>
              <a:gd name="adj1" fmla="val 10800000"/>
              <a:gd name="adj2" fmla="val 576"/>
              <a:gd name="adj3" fmla="val 7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1257301" y="2071688"/>
            <a:ext cx="1771650" cy="1143000"/>
          </a:xfrm>
          <a:prstGeom prst="blockArc">
            <a:avLst>
              <a:gd name="adj1" fmla="val 10977658"/>
              <a:gd name="adj2" fmla="val 68748"/>
              <a:gd name="adj3" fmla="val 73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5886450" y="2071688"/>
            <a:ext cx="1557338" cy="1300162"/>
          </a:xfrm>
          <a:prstGeom prst="blockArc">
            <a:avLst>
              <a:gd name="adj1" fmla="val 10800000"/>
              <a:gd name="adj2" fmla="val 215703"/>
              <a:gd name="adj3" fmla="val 7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>
            <a:off x="1457325" y="3028950"/>
            <a:ext cx="1457325" cy="1257300"/>
          </a:xfrm>
          <a:prstGeom prst="blockArc">
            <a:avLst>
              <a:gd name="adj1" fmla="val 10800000"/>
              <a:gd name="adj2" fmla="val 21441568"/>
              <a:gd name="adj3" fmla="val 56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>
            <a:off x="5372100" y="3028950"/>
            <a:ext cx="1600199" cy="1257300"/>
          </a:xfrm>
          <a:prstGeom prst="blockArc">
            <a:avLst>
              <a:gd name="adj1" fmla="val 10800000"/>
              <a:gd name="adj2" fmla="val 134757"/>
              <a:gd name="adj3" fmla="val 56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3371850"/>
            <a:ext cx="4776715" cy="338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25" y="471489"/>
            <a:ext cx="895826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latin typeface="Times New Roman"/>
                <a:ea typeface="Times New Roman"/>
              </a:rPr>
              <a:t>Х</a:t>
            </a:r>
            <a:r>
              <a:rPr lang="ru-RU" sz="7200" u="sng" dirty="0">
                <a:latin typeface="Times New Roman"/>
                <a:ea typeface="Times New Roman"/>
              </a:rPr>
              <a:t>о</a:t>
            </a:r>
            <a:r>
              <a:rPr lang="ru-RU" sz="7200" dirty="0">
                <a:latin typeface="Times New Roman"/>
                <a:ea typeface="Times New Roman"/>
              </a:rPr>
              <a:t>лодный, пох</a:t>
            </a:r>
            <a:r>
              <a:rPr lang="ru-RU" sz="7200" u="sng" dirty="0">
                <a:latin typeface="Times New Roman"/>
                <a:ea typeface="Times New Roman"/>
              </a:rPr>
              <a:t>о</a:t>
            </a:r>
            <a:r>
              <a:rPr lang="ru-RU" sz="7200" dirty="0">
                <a:latin typeface="Times New Roman"/>
                <a:ea typeface="Times New Roman"/>
              </a:rPr>
              <a:t>лодало, х</a:t>
            </a:r>
            <a:r>
              <a:rPr lang="ru-RU" sz="7200" u="sng" dirty="0">
                <a:latin typeface="Times New Roman"/>
                <a:ea typeface="Times New Roman"/>
              </a:rPr>
              <a:t>о</a:t>
            </a:r>
            <a:r>
              <a:rPr lang="ru-RU" sz="7200" dirty="0">
                <a:latin typeface="Times New Roman"/>
                <a:ea typeface="Times New Roman"/>
              </a:rPr>
              <a:t>лодильник, х</a:t>
            </a:r>
            <a:r>
              <a:rPr lang="ru-RU" sz="7200" u="sng" dirty="0">
                <a:latin typeface="Times New Roman"/>
                <a:ea typeface="Times New Roman"/>
              </a:rPr>
              <a:t>о</a:t>
            </a:r>
            <a:r>
              <a:rPr lang="ru-RU" sz="7200" dirty="0">
                <a:latin typeface="Times New Roman"/>
                <a:ea typeface="Times New Roman"/>
              </a:rPr>
              <a:t>лодок, х</a:t>
            </a:r>
            <a:r>
              <a:rPr lang="ru-RU" sz="7200" u="sng" dirty="0">
                <a:latin typeface="Times New Roman"/>
                <a:ea typeface="Times New Roman"/>
              </a:rPr>
              <a:t>о</a:t>
            </a:r>
            <a:r>
              <a:rPr lang="ru-RU" sz="7200" dirty="0">
                <a:latin typeface="Times New Roman"/>
                <a:ea typeface="Times New Roman"/>
              </a:rPr>
              <a:t>лодище, </a:t>
            </a:r>
            <a:r>
              <a:rPr lang="ru-RU" sz="7200" b="1" dirty="0">
                <a:solidFill>
                  <a:srgbClr val="FF0000"/>
                </a:solidFill>
                <a:latin typeface="Times New Roman"/>
                <a:ea typeface="Times New Roman"/>
              </a:rPr>
              <a:t>холод.</a:t>
            </a:r>
            <a:r>
              <a:rPr lang="ru-RU" sz="7200" dirty="0">
                <a:latin typeface="Times New Roman"/>
                <a:ea typeface="Times New Roman"/>
              </a:rPr>
              <a:t> </a:t>
            </a:r>
          </a:p>
        </p:txBody>
      </p:sp>
      <p:sp>
        <p:nvSpPr>
          <p:cNvPr id="3" name="Арка 2"/>
          <p:cNvSpPr/>
          <p:nvPr/>
        </p:nvSpPr>
        <p:spPr>
          <a:xfrm>
            <a:off x="1257300" y="200025"/>
            <a:ext cx="2100263" cy="1414463"/>
          </a:xfrm>
          <a:prstGeom prst="blockArc">
            <a:avLst>
              <a:gd name="adj1" fmla="val 10745867"/>
              <a:gd name="adj2" fmla="val 105794"/>
              <a:gd name="adj3" fmla="val 38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2100263" y="1485900"/>
            <a:ext cx="2043112" cy="1314450"/>
          </a:xfrm>
          <a:prstGeom prst="blockArc">
            <a:avLst>
              <a:gd name="adj1" fmla="val 10800000"/>
              <a:gd name="adj2" fmla="val 21396438"/>
              <a:gd name="adj3" fmla="val 42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1128713" y="2471738"/>
            <a:ext cx="2100262" cy="1400175"/>
          </a:xfrm>
          <a:prstGeom prst="blockArc">
            <a:avLst>
              <a:gd name="adj1" fmla="val 10800000"/>
              <a:gd name="adj2" fmla="val 21550899"/>
              <a:gd name="adj3" fmla="val 35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1128713" y="3629025"/>
            <a:ext cx="2100262" cy="1357313"/>
          </a:xfrm>
          <a:prstGeom prst="blockArc">
            <a:avLst>
              <a:gd name="adj1" fmla="val 10800000"/>
              <a:gd name="adj2" fmla="val 21305129"/>
              <a:gd name="adj3" fmla="val 37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4757738" y="3629025"/>
            <a:ext cx="1971675" cy="1157288"/>
          </a:xfrm>
          <a:prstGeom prst="blockArc">
            <a:avLst>
              <a:gd name="adj1" fmla="val 10800000"/>
              <a:gd name="adj2" fmla="val 53919"/>
              <a:gd name="adj3" fmla="val 64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1128713" y="4686301"/>
            <a:ext cx="2100262" cy="1214438"/>
          </a:xfrm>
          <a:prstGeom prst="blockArc">
            <a:avLst>
              <a:gd name="adj1" fmla="val 10800000"/>
              <a:gd name="adj2" fmla="val 396210"/>
              <a:gd name="adj3" fmla="val 44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869" y="95534"/>
            <a:ext cx="5486400" cy="353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9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5910" y="604684"/>
            <a:ext cx="99846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latin typeface="Times New Roman"/>
                <a:ea typeface="Times New Roman"/>
              </a:rPr>
              <a:t>Л</a:t>
            </a:r>
            <a:r>
              <a:rPr lang="ru-RU" sz="8000" u="sng" dirty="0">
                <a:latin typeface="Times New Roman"/>
                <a:ea typeface="Times New Roman"/>
              </a:rPr>
              <a:t>е</a:t>
            </a:r>
            <a:r>
              <a:rPr lang="ru-RU" sz="8000" dirty="0">
                <a:latin typeface="Times New Roman"/>
                <a:ea typeface="Times New Roman"/>
              </a:rPr>
              <a:t>дник, л</a:t>
            </a:r>
            <a:r>
              <a:rPr lang="ru-RU" sz="8000" u="sng" dirty="0">
                <a:latin typeface="Times New Roman"/>
                <a:ea typeface="Times New Roman"/>
              </a:rPr>
              <a:t>е</a:t>
            </a:r>
            <a:r>
              <a:rPr lang="ru-RU" sz="8000" dirty="0">
                <a:latin typeface="Times New Roman"/>
                <a:ea typeface="Times New Roman"/>
              </a:rPr>
              <a:t>докол, л</a:t>
            </a:r>
            <a:r>
              <a:rPr lang="ru-RU" sz="8000" u="sng" dirty="0">
                <a:latin typeface="Times New Roman"/>
                <a:ea typeface="Times New Roman"/>
              </a:rPr>
              <a:t>е</a:t>
            </a:r>
            <a:r>
              <a:rPr lang="ru-RU" sz="8000" dirty="0">
                <a:latin typeface="Times New Roman"/>
                <a:ea typeface="Times New Roman"/>
              </a:rPr>
              <a:t>довый, л</a:t>
            </a:r>
            <a:r>
              <a:rPr lang="ru-RU" sz="8000" u="sng" dirty="0">
                <a:latin typeface="Times New Roman"/>
                <a:ea typeface="Times New Roman"/>
              </a:rPr>
              <a:t>е</a:t>
            </a:r>
            <a:r>
              <a:rPr lang="ru-RU" sz="8000" dirty="0">
                <a:latin typeface="Times New Roman"/>
                <a:ea typeface="Times New Roman"/>
              </a:rPr>
              <a:t>дянка, л</a:t>
            </a:r>
            <a:r>
              <a:rPr lang="ru-RU" sz="8000" u="sng" dirty="0">
                <a:latin typeface="Times New Roman"/>
                <a:ea typeface="Times New Roman"/>
              </a:rPr>
              <a:t>е</a:t>
            </a:r>
            <a:r>
              <a:rPr lang="ru-RU" sz="8000" dirty="0">
                <a:latin typeface="Times New Roman"/>
                <a:ea typeface="Times New Roman"/>
              </a:rPr>
              <a:t>дышка, </a:t>
            </a:r>
            <a:r>
              <a:rPr lang="ru-RU" sz="8000" dirty="0">
                <a:solidFill>
                  <a:srgbClr val="FF0000"/>
                </a:solidFill>
                <a:latin typeface="Times New Roman"/>
                <a:ea typeface="Times New Roman"/>
              </a:rPr>
              <a:t>лед</a:t>
            </a:r>
            <a:r>
              <a:rPr lang="ru-RU" sz="8000" dirty="0"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4" name="Арка 3"/>
          <p:cNvSpPr/>
          <p:nvPr/>
        </p:nvSpPr>
        <p:spPr>
          <a:xfrm>
            <a:off x="1120877" y="604684"/>
            <a:ext cx="1415846" cy="1165122"/>
          </a:xfrm>
          <a:prstGeom prst="blockArc">
            <a:avLst>
              <a:gd name="adj1" fmla="val 10800000"/>
              <a:gd name="adj2" fmla="val 21192664"/>
              <a:gd name="adj3" fmla="val 5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4660490" y="604684"/>
            <a:ext cx="1430594" cy="1356852"/>
          </a:xfrm>
          <a:prstGeom prst="blockArc">
            <a:avLst>
              <a:gd name="adj1" fmla="val 10800000"/>
              <a:gd name="adj2" fmla="val 0"/>
              <a:gd name="adj3" fmla="val 64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825910" y="1769806"/>
            <a:ext cx="1607574" cy="1327355"/>
          </a:xfrm>
          <a:prstGeom prst="blockArc">
            <a:avLst>
              <a:gd name="adj1" fmla="val 10800000"/>
              <a:gd name="adj2" fmla="val 21393985"/>
              <a:gd name="adj3" fmla="val 49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5147187" y="1769806"/>
            <a:ext cx="1386348" cy="1238865"/>
          </a:xfrm>
          <a:prstGeom prst="blockArc">
            <a:avLst>
              <a:gd name="adj1" fmla="val 10800000"/>
              <a:gd name="adj2" fmla="val 21192664"/>
              <a:gd name="adj3" fmla="val 5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988143" y="3008671"/>
            <a:ext cx="1312605" cy="1150374"/>
          </a:xfrm>
          <a:prstGeom prst="blockArc">
            <a:avLst>
              <a:gd name="adj1" fmla="val 10800000"/>
              <a:gd name="adj2" fmla="val 88551"/>
              <a:gd name="adj3" fmla="val 57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5265174" y="3008671"/>
            <a:ext cx="1489587" cy="1312606"/>
          </a:xfrm>
          <a:prstGeom prst="blockArc">
            <a:avLst>
              <a:gd name="adj1" fmla="val 10800000"/>
              <a:gd name="adj2" fmla="val 21377324"/>
              <a:gd name="adj3" fmla="val 46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2749" y="2893325"/>
            <a:ext cx="5219167" cy="386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8700" y="571500"/>
            <a:ext cx="81153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latin typeface="Times New Roman"/>
                <a:ea typeface="Times New Roman"/>
              </a:rPr>
              <a:t>Сн</a:t>
            </a:r>
            <a:r>
              <a:rPr lang="ru-RU" sz="7200" u="sng" dirty="0">
                <a:latin typeface="Times New Roman"/>
                <a:ea typeface="Times New Roman"/>
              </a:rPr>
              <a:t>е</a:t>
            </a:r>
            <a:r>
              <a:rPr lang="ru-RU" sz="7200" dirty="0">
                <a:latin typeface="Times New Roman"/>
                <a:ea typeface="Times New Roman"/>
              </a:rPr>
              <a:t>гурочка, сн</a:t>
            </a:r>
            <a:r>
              <a:rPr lang="ru-RU" sz="7200" u="sng" dirty="0">
                <a:latin typeface="Times New Roman"/>
                <a:ea typeface="Times New Roman"/>
              </a:rPr>
              <a:t>е</a:t>
            </a:r>
            <a:r>
              <a:rPr lang="ru-RU" sz="7200" dirty="0">
                <a:latin typeface="Times New Roman"/>
                <a:ea typeface="Times New Roman"/>
              </a:rPr>
              <a:t>говик, сн</a:t>
            </a:r>
            <a:r>
              <a:rPr lang="ru-RU" sz="7200" u="sng" dirty="0">
                <a:latin typeface="Times New Roman"/>
                <a:ea typeface="Times New Roman"/>
              </a:rPr>
              <a:t>е</a:t>
            </a:r>
            <a:r>
              <a:rPr lang="ru-RU" sz="7200" dirty="0">
                <a:latin typeface="Times New Roman"/>
                <a:ea typeface="Times New Roman"/>
              </a:rPr>
              <a:t>гопад, сн</a:t>
            </a:r>
            <a:r>
              <a:rPr lang="ru-RU" sz="7200" u="sng" dirty="0">
                <a:latin typeface="Times New Roman"/>
                <a:ea typeface="Times New Roman"/>
              </a:rPr>
              <a:t>е</a:t>
            </a:r>
            <a:r>
              <a:rPr lang="ru-RU" sz="7200" dirty="0">
                <a:latin typeface="Times New Roman"/>
                <a:ea typeface="Times New Roman"/>
              </a:rPr>
              <a:t>готаяние, сн</a:t>
            </a:r>
            <a:r>
              <a:rPr lang="ru-RU" sz="7200" u="sng" dirty="0">
                <a:latin typeface="Times New Roman"/>
                <a:ea typeface="Times New Roman"/>
              </a:rPr>
              <a:t>е</a:t>
            </a:r>
            <a:r>
              <a:rPr lang="ru-RU" sz="7200" dirty="0">
                <a:latin typeface="Times New Roman"/>
                <a:ea typeface="Times New Roman"/>
              </a:rPr>
              <a:t>гоход, </a:t>
            </a:r>
            <a:r>
              <a:rPr lang="ru-RU" sz="7200" b="1" dirty="0">
                <a:solidFill>
                  <a:srgbClr val="FF0000"/>
                </a:solidFill>
                <a:latin typeface="Times New Roman"/>
                <a:ea typeface="Times New Roman"/>
              </a:rPr>
              <a:t>снег</a:t>
            </a:r>
            <a:r>
              <a:rPr lang="ru-RU" sz="7200" dirty="0"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3" name="Арка 2"/>
          <p:cNvSpPr/>
          <p:nvPr/>
        </p:nvSpPr>
        <p:spPr>
          <a:xfrm>
            <a:off x="1171575" y="385763"/>
            <a:ext cx="1814513" cy="1300162"/>
          </a:xfrm>
          <a:prstGeom prst="blockArc">
            <a:avLst>
              <a:gd name="adj1" fmla="val 10800000"/>
              <a:gd name="adj2" fmla="val 21265668"/>
              <a:gd name="adj3" fmla="val 57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1028700" y="1528763"/>
            <a:ext cx="1700213" cy="1385887"/>
          </a:xfrm>
          <a:prstGeom prst="blockArc">
            <a:avLst>
              <a:gd name="adj1" fmla="val 10800000"/>
              <a:gd name="adj2" fmla="val 21034830"/>
              <a:gd name="adj3" fmla="val 46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5086350" y="1528763"/>
            <a:ext cx="1514475" cy="1243012"/>
          </a:xfrm>
          <a:prstGeom prst="blockArc">
            <a:avLst>
              <a:gd name="adj1" fmla="val 10800000"/>
              <a:gd name="adj2" fmla="val 21528759"/>
              <a:gd name="adj3" fmla="val 54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1028700" y="2643189"/>
            <a:ext cx="1700213" cy="1300162"/>
          </a:xfrm>
          <a:prstGeom prst="blockArc">
            <a:avLst>
              <a:gd name="adj1" fmla="val 10800000"/>
              <a:gd name="adj2" fmla="val 21408327"/>
              <a:gd name="adj3" fmla="val 62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1028700" y="3743325"/>
            <a:ext cx="1700213" cy="1343025"/>
          </a:xfrm>
          <a:prstGeom prst="blockArc">
            <a:avLst>
              <a:gd name="adj1" fmla="val 10800000"/>
              <a:gd name="adj2" fmla="val 21021646"/>
              <a:gd name="adj3" fmla="val 61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4972049" y="3743325"/>
            <a:ext cx="1628775" cy="1271588"/>
          </a:xfrm>
          <a:prstGeom prst="blockArc">
            <a:avLst>
              <a:gd name="adj1" fmla="val 10800000"/>
              <a:gd name="adj2" fmla="val 0"/>
              <a:gd name="adj3" fmla="val 47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892" y="2643189"/>
            <a:ext cx="5190024" cy="411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3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7699" y="1224950"/>
            <a:ext cx="99409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latin typeface="Times New Roman"/>
                <a:ea typeface="Times New Roman"/>
              </a:rPr>
              <a:t>З</a:t>
            </a:r>
            <a:r>
              <a:rPr lang="ru-RU" sz="8800" u="sng" dirty="0">
                <a:latin typeface="Times New Roman"/>
                <a:ea typeface="Times New Roman"/>
              </a:rPr>
              <a:t>и</a:t>
            </a:r>
            <a:r>
              <a:rPr lang="ru-RU" sz="8800" dirty="0">
                <a:latin typeface="Times New Roman"/>
                <a:ea typeface="Times New Roman"/>
              </a:rPr>
              <a:t>ма, </a:t>
            </a:r>
            <a:r>
              <a:rPr lang="ru-RU" sz="8800" b="1" dirty="0">
                <a:solidFill>
                  <a:srgbClr val="FF0000"/>
                </a:solidFill>
                <a:latin typeface="Times New Roman"/>
                <a:ea typeface="Times New Roman"/>
              </a:rPr>
              <a:t>зимушка</a:t>
            </a:r>
            <a:r>
              <a:rPr lang="ru-RU" sz="8800" dirty="0">
                <a:latin typeface="Times New Roman"/>
                <a:ea typeface="Times New Roman"/>
              </a:rPr>
              <a:t>, з</a:t>
            </a:r>
            <a:r>
              <a:rPr lang="ru-RU" sz="8800" u="sng" dirty="0">
                <a:latin typeface="Times New Roman"/>
                <a:ea typeface="Times New Roman"/>
              </a:rPr>
              <a:t>и</a:t>
            </a:r>
            <a:r>
              <a:rPr lang="ru-RU" sz="8800" dirty="0">
                <a:latin typeface="Times New Roman"/>
                <a:ea typeface="Times New Roman"/>
              </a:rPr>
              <a:t>мовье, з</a:t>
            </a:r>
            <a:r>
              <a:rPr lang="ru-RU" sz="8800" u="sng" dirty="0">
                <a:latin typeface="Times New Roman"/>
                <a:ea typeface="Times New Roman"/>
              </a:rPr>
              <a:t>и</a:t>
            </a:r>
            <a:r>
              <a:rPr lang="ru-RU" sz="8800" dirty="0">
                <a:latin typeface="Times New Roman"/>
                <a:ea typeface="Times New Roman"/>
              </a:rPr>
              <a:t>мовщик, </a:t>
            </a:r>
            <a:r>
              <a:rPr lang="ru-RU" sz="8800" b="1" dirty="0">
                <a:solidFill>
                  <a:srgbClr val="FF0000"/>
                </a:solidFill>
                <a:latin typeface="Times New Roman"/>
                <a:ea typeface="Times New Roman"/>
              </a:rPr>
              <a:t>озимый</a:t>
            </a:r>
            <a:r>
              <a:rPr lang="ru-RU" sz="8800" dirty="0">
                <a:latin typeface="Times New Roman"/>
                <a:ea typeface="Times New Roman"/>
              </a:rPr>
              <a:t>, </a:t>
            </a:r>
            <a:r>
              <a:rPr lang="ru-RU" sz="8800" b="1" dirty="0">
                <a:solidFill>
                  <a:srgbClr val="FF0000"/>
                </a:solidFill>
                <a:latin typeface="Times New Roman"/>
                <a:ea typeface="Times New Roman"/>
              </a:rPr>
              <a:t>зимний</a:t>
            </a:r>
            <a:r>
              <a:rPr lang="ru-RU" sz="8800" dirty="0"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3" name="Арка 2"/>
          <p:cNvSpPr/>
          <p:nvPr/>
        </p:nvSpPr>
        <p:spPr>
          <a:xfrm>
            <a:off x="1276709" y="1112808"/>
            <a:ext cx="1966823" cy="1371600"/>
          </a:xfrm>
          <a:prstGeom prst="blockArc">
            <a:avLst>
              <a:gd name="adj1" fmla="val 10800000"/>
              <a:gd name="adj2" fmla="val 332724"/>
              <a:gd name="adj3" fmla="val 57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4235570" y="1181819"/>
            <a:ext cx="1690777" cy="1233577"/>
          </a:xfrm>
          <a:prstGeom prst="blockArc">
            <a:avLst>
              <a:gd name="adj1" fmla="val 10863650"/>
              <a:gd name="adj2" fmla="val 21597178"/>
              <a:gd name="adj3" fmla="val 82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 flipH="1">
            <a:off x="1276709" y="2527539"/>
            <a:ext cx="1725277" cy="1302590"/>
          </a:xfrm>
          <a:prstGeom prst="blockArc">
            <a:avLst>
              <a:gd name="adj1" fmla="val 10825202"/>
              <a:gd name="adj2" fmla="val 236038"/>
              <a:gd name="adj3" fmla="val 83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5710687" y="2527538"/>
            <a:ext cx="1699403" cy="1457866"/>
          </a:xfrm>
          <a:prstGeom prst="blockArc">
            <a:avLst>
              <a:gd name="adj1" fmla="val 10800000"/>
              <a:gd name="adj2" fmla="val 21440681"/>
              <a:gd name="adj3" fmla="val 71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1863306" y="3873260"/>
            <a:ext cx="1725283" cy="1431985"/>
          </a:xfrm>
          <a:prstGeom prst="blockArc">
            <a:avLst>
              <a:gd name="adj1" fmla="val 10800000"/>
              <a:gd name="adj2" fmla="val 21483514"/>
              <a:gd name="adj3" fmla="val 68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5764098" y="3830129"/>
            <a:ext cx="1827147" cy="1354348"/>
          </a:xfrm>
          <a:prstGeom prst="blockArc">
            <a:avLst>
              <a:gd name="adj1" fmla="val 10833210"/>
              <a:gd name="adj2" fmla="val 21480131"/>
              <a:gd name="adj3" fmla="val 64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249" y="40943"/>
            <a:ext cx="3347436" cy="304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81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38" y="1685925"/>
            <a:ext cx="877252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i="1" dirty="0" err="1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Аа</a:t>
            </a:r>
            <a:r>
              <a:rPr lang="ru-RU" sz="11500" b="1" i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11500" b="1" i="1" dirty="0" err="1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Оо</a:t>
            </a:r>
            <a:r>
              <a:rPr lang="ru-RU" sz="11500" b="1" i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 Ее Ии</a:t>
            </a:r>
          </a:p>
        </p:txBody>
      </p:sp>
    </p:spTree>
    <p:extLst>
      <p:ext uri="{BB962C8B-B14F-4D97-AF65-F5344CB8AC3E}">
        <p14:creationId xmlns:p14="http://schemas.microsoft.com/office/powerpoint/2010/main" val="79214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2963" y="300038"/>
            <a:ext cx="957262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latin typeface="Times New Roman"/>
                <a:ea typeface="Times New Roman"/>
              </a:rPr>
              <a:t>К</a:t>
            </a:r>
            <a:r>
              <a:rPr lang="ru-RU" sz="8000" u="sng" dirty="0">
                <a:latin typeface="Times New Roman"/>
                <a:ea typeface="Times New Roman"/>
              </a:rPr>
              <a:t>о</a:t>
            </a:r>
            <a:r>
              <a:rPr lang="ru-RU" sz="8000" dirty="0">
                <a:latin typeface="Times New Roman"/>
                <a:ea typeface="Times New Roman"/>
              </a:rPr>
              <a:t>рмушка, нак</a:t>
            </a:r>
            <a:r>
              <a:rPr lang="ru-RU" sz="8000" u="sng" dirty="0">
                <a:latin typeface="Times New Roman"/>
                <a:ea typeface="Times New Roman"/>
              </a:rPr>
              <a:t>о</a:t>
            </a:r>
            <a:r>
              <a:rPr lang="ru-RU" sz="8000" dirty="0">
                <a:latin typeface="Times New Roman"/>
                <a:ea typeface="Times New Roman"/>
              </a:rPr>
              <a:t>рмить, к</a:t>
            </a:r>
            <a:r>
              <a:rPr lang="ru-RU" sz="8000" u="sng" dirty="0">
                <a:latin typeface="Times New Roman"/>
                <a:ea typeface="Times New Roman"/>
              </a:rPr>
              <a:t>о</a:t>
            </a:r>
            <a:r>
              <a:rPr lang="ru-RU" sz="8000" dirty="0">
                <a:latin typeface="Times New Roman"/>
                <a:ea typeface="Times New Roman"/>
              </a:rPr>
              <a:t>рмовой, к</a:t>
            </a:r>
            <a:r>
              <a:rPr lang="ru-RU" sz="8000" u="sng" dirty="0">
                <a:latin typeface="Times New Roman"/>
                <a:ea typeface="Times New Roman"/>
              </a:rPr>
              <a:t>о</a:t>
            </a:r>
            <a:r>
              <a:rPr lang="ru-RU" sz="8000" dirty="0">
                <a:latin typeface="Times New Roman"/>
                <a:ea typeface="Times New Roman"/>
              </a:rPr>
              <a:t>рмилица, пок</a:t>
            </a:r>
            <a:r>
              <a:rPr lang="ru-RU" sz="8000" u="sng" dirty="0">
                <a:latin typeface="Times New Roman"/>
                <a:ea typeface="Times New Roman"/>
              </a:rPr>
              <a:t>о</a:t>
            </a:r>
            <a:r>
              <a:rPr lang="ru-RU" sz="8000" dirty="0">
                <a:latin typeface="Times New Roman"/>
                <a:ea typeface="Times New Roman"/>
              </a:rPr>
              <a:t>рмить, </a:t>
            </a:r>
            <a:r>
              <a:rPr lang="ru-RU" sz="8000" b="1" dirty="0">
                <a:solidFill>
                  <a:srgbClr val="FF0000"/>
                </a:solidFill>
                <a:latin typeface="Times New Roman"/>
                <a:ea typeface="Times New Roman"/>
              </a:rPr>
              <a:t>корм</a:t>
            </a:r>
            <a:r>
              <a:rPr lang="ru-RU" sz="8000" dirty="0"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3" name="Арка 2"/>
          <p:cNvSpPr/>
          <p:nvPr/>
        </p:nvSpPr>
        <p:spPr>
          <a:xfrm>
            <a:off x="1028700" y="100012"/>
            <a:ext cx="2028825" cy="1271587"/>
          </a:xfrm>
          <a:prstGeom prst="blockArc">
            <a:avLst>
              <a:gd name="adj1" fmla="val 10800000"/>
              <a:gd name="adj2" fmla="val 2"/>
              <a:gd name="adj3" fmla="val 58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1914526" y="1371599"/>
            <a:ext cx="2057400" cy="1400176"/>
          </a:xfrm>
          <a:prstGeom prst="blockArc">
            <a:avLst>
              <a:gd name="adj1" fmla="val 10800000"/>
              <a:gd name="adj2" fmla="val 21290665"/>
              <a:gd name="adj3" fmla="val 53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842963" y="2643188"/>
            <a:ext cx="2100263" cy="1257300"/>
          </a:xfrm>
          <a:prstGeom prst="blockArc">
            <a:avLst>
              <a:gd name="adj1" fmla="val 10800000"/>
              <a:gd name="adj2" fmla="val 21144323"/>
              <a:gd name="adj3" fmla="val 61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842963" y="3900488"/>
            <a:ext cx="2114549" cy="1357312"/>
          </a:xfrm>
          <a:prstGeom prst="blockArc">
            <a:avLst>
              <a:gd name="adj1" fmla="val 10800000"/>
              <a:gd name="adj2" fmla="val 21317692"/>
              <a:gd name="adj3" fmla="val 68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Арка 6"/>
          <p:cNvSpPr/>
          <p:nvPr/>
        </p:nvSpPr>
        <p:spPr>
          <a:xfrm>
            <a:off x="1914526" y="5057775"/>
            <a:ext cx="2057399" cy="1343025"/>
          </a:xfrm>
          <a:prstGeom prst="blockArc">
            <a:avLst>
              <a:gd name="adj1" fmla="val 10800000"/>
              <a:gd name="adj2" fmla="val 21342012"/>
              <a:gd name="adj3" fmla="val 56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6086475" y="5057775"/>
            <a:ext cx="2171700" cy="1314450"/>
          </a:xfrm>
          <a:prstGeom prst="blockArc">
            <a:avLst>
              <a:gd name="adj1" fmla="val 10800000"/>
              <a:gd name="adj2" fmla="val 0"/>
              <a:gd name="adj3" fmla="val 54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492" y="100012"/>
            <a:ext cx="5331656" cy="36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8963" y="1700211"/>
            <a:ext cx="875823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600" b="1" dirty="0" smtClean="0">
                <a:solidFill>
                  <a:srgbClr val="F14124">
                    <a:lumMod val="75000"/>
                  </a:srgbClr>
                </a:solidFill>
                <a:latin typeface="Times New Roman" panose="02020603050405020304" pitchFamily="18" charset="0"/>
              </a:rPr>
              <a:t>ИГРА</a:t>
            </a:r>
            <a:endParaRPr lang="ru-RU" sz="6000" b="1" dirty="0">
              <a:solidFill>
                <a:srgbClr val="F1412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4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069"/>
            <a:ext cx="12191999" cy="747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50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33" y="504967"/>
            <a:ext cx="1154920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/>
                <a:ea typeface="Times New Roman"/>
              </a:rPr>
              <a:t>Наступили </a:t>
            </a:r>
            <a:r>
              <a:rPr lang="ru-RU" sz="4800" dirty="0">
                <a:latin typeface="Times New Roman"/>
                <a:ea typeface="Times New Roman"/>
              </a:rPr>
              <a:t>сильные </a:t>
            </a:r>
            <a:r>
              <a:rPr lang="ru-RU" sz="4800" dirty="0" err="1" smtClean="0">
                <a:latin typeface="Times New Roman"/>
                <a:ea typeface="Times New Roman"/>
              </a:rPr>
              <a:t>х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О</a:t>
            </a:r>
            <a:r>
              <a:rPr lang="ru-RU" sz="4800" dirty="0" err="1" smtClean="0">
                <a:latin typeface="Times New Roman"/>
                <a:ea typeface="Times New Roman"/>
              </a:rPr>
              <a:t>лода</a:t>
            </a:r>
            <a:r>
              <a:rPr lang="ru-RU" sz="4800" dirty="0" smtClean="0">
                <a:latin typeface="Times New Roman"/>
                <a:ea typeface="Times New Roman"/>
              </a:rPr>
              <a:t> (холод).</a:t>
            </a:r>
            <a:endParaRPr lang="ru-RU" sz="4800" dirty="0">
              <a:latin typeface="Times New Roman"/>
              <a:ea typeface="Times New Roman"/>
            </a:endParaRPr>
          </a:p>
          <a:p>
            <a:r>
              <a:rPr lang="ru-RU" sz="4800" dirty="0" smtClean="0">
                <a:latin typeface="Times New Roman"/>
                <a:ea typeface="Times New Roman"/>
              </a:rPr>
              <a:t>Снег </a:t>
            </a:r>
            <a:r>
              <a:rPr lang="ru-RU" sz="4800" dirty="0">
                <a:latin typeface="Times New Roman"/>
                <a:ea typeface="Times New Roman"/>
              </a:rPr>
              <a:t>завалил </a:t>
            </a:r>
            <a:r>
              <a:rPr lang="ru-RU" sz="4800" dirty="0" err="1" smtClean="0">
                <a:latin typeface="Times New Roman"/>
                <a:ea typeface="Times New Roman"/>
              </a:rPr>
              <a:t>с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А</a:t>
            </a:r>
            <a:r>
              <a:rPr lang="ru-RU" sz="4800" dirty="0" err="1" smtClean="0">
                <a:latin typeface="Times New Roman"/>
                <a:ea typeface="Times New Roman"/>
              </a:rPr>
              <a:t>довые</a:t>
            </a:r>
            <a:r>
              <a:rPr lang="ru-RU" sz="4800" dirty="0" smtClean="0">
                <a:latin typeface="Times New Roman"/>
                <a:ea typeface="Times New Roman"/>
              </a:rPr>
              <a:t> (сад) </a:t>
            </a:r>
            <a:r>
              <a:rPr lang="ru-RU" sz="4800" dirty="0">
                <a:latin typeface="Times New Roman"/>
                <a:ea typeface="Times New Roman"/>
              </a:rPr>
              <a:t>дорожки.</a:t>
            </a:r>
          </a:p>
          <a:p>
            <a:r>
              <a:rPr lang="ru-RU" sz="4800" dirty="0" smtClean="0">
                <a:latin typeface="Times New Roman"/>
                <a:ea typeface="Times New Roman"/>
              </a:rPr>
              <a:t>Птицы </a:t>
            </a:r>
            <a:r>
              <a:rPr lang="ru-RU" sz="4800" dirty="0" err="1" smtClean="0">
                <a:latin typeface="Times New Roman"/>
                <a:ea typeface="Times New Roman"/>
              </a:rPr>
              <a:t>з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И</a:t>
            </a:r>
            <a:r>
              <a:rPr lang="ru-RU" sz="4800" dirty="0" err="1" smtClean="0">
                <a:latin typeface="Times New Roman"/>
                <a:ea typeface="Times New Roman"/>
              </a:rPr>
              <a:t>мой</a:t>
            </a:r>
            <a:r>
              <a:rPr lang="ru-RU" sz="4800" dirty="0" smtClean="0">
                <a:latin typeface="Times New Roman"/>
                <a:ea typeface="Times New Roman"/>
              </a:rPr>
              <a:t> (зимы) </a:t>
            </a:r>
            <a:r>
              <a:rPr lang="ru-RU" sz="4800" dirty="0">
                <a:latin typeface="Times New Roman"/>
                <a:ea typeface="Times New Roman"/>
              </a:rPr>
              <a:t>голодают.</a:t>
            </a:r>
          </a:p>
          <a:p>
            <a:r>
              <a:rPr lang="ru-RU" sz="4800" dirty="0" smtClean="0">
                <a:latin typeface="Times New Roman"/>
                <a:ea typeface="Times New Roman"/>
              </a:rPr>
              <a:t>Дети </a:t>
            </a:r>
            <a:r>
              <a:rPr lang="ru-RU" sz="4800" dirty="0">
                <a:latin typeface="Times New Roman"/>
                <a:ea typeface="Times New Roman"/>
              </a:rPr>
              <a:t>устроили для них </a:t>
            </a:r>
            <a:r>
              <a:rPr lang="ru-RU" sz="4800" dirty="0" err="1" smtClean="0">
                <a:latin typeface="Times New Roman"/>
                <a:ea typeface="Times New Roman"/>
              </a:rPr>
              <a:t>к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О</a:t>
            </a:r>
            <a:r>
              <a:rPr lang="ru-RU" sz="4800" dirty="0" err="1" smtClean="0">
                <a:latin typeface="Times New Roman"/>
                <a:ea typeface="Times New Roman"/>
              </a:rPr>
              <a:t>рмушки</a:t>
            </a:r>
            <a:r>
              <a:rPr lang="ru-RU" sz="4800" dirty="0" smtClean="0">
                <a:latin typeface="Times New Roman"/>
                <a:ea typeface="Times New Roman"/>
              </a:rPr>
              <a:t> (корм).</a:t>
            </a:r>
            <a:endParaRPr lang="ru-RU" sz="4800" dirty="0">
              <a:latin typeface="Times New Roman"/>
              <a:ea typeface="Times New Roman"/>
            </a:endParaRPr>
          </a:p>
          <a:p>
            <a:r>
              <a:rPr lang="ru-RU" sz="4800" dirty="0" smtClean="0">
                <a:latin typeface="Times New Roman"/>
                <a:ea typeface="Times New Roman"/>
              </a:rPr>
              <a:t>Девочки </a:t>
            </a:r>
            <a:r>
              <a:rPr lang="ru-RU" sz="4800" dirty="0">
                <a:latin typeface="Times New Roman"/>
                <a:ea typeface="Times New Roman"/>
              </a:rPr>
              <a:t>насыпали </a:t>
            </a:r>
            <a:r>
              <a:rPr lang="ru-RU" sz="4800" dirty="0" err="1" smtClean="0">
                <a:latin typeface="Times New Roman"/>
                <a:ea typeface="Times New Roman"/>
              </a:rPr>
              <a:t>с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Е</a:t>
            </a:r>
            <a:r>
              <a:rPr lang="ru-RU" sz="4800" dirty="0" err="1" smtClean="0">
                <a:latin typeface="Times New Roman"/>
                <a:ea typeface="Times New Roman"/>
              </a:rPr>
              <a:t>мена</a:t>
            </a:r>
            <a:r>
              <a:rPr lang="ru-RU" sz="4800" dirty="0" smtClean="0">
                <a:latin typeface="Times New Roman"/>
                <a:ea typeface="Times New Roman"/>
              </a:rPr>
              <a:t> (семя) </a:t>
            </a:r>
            <a:r>
              <a:rPr lang="ru-RU" sz="4800" dirty="0">
                <a:latin typeface="Times New Roman"/>
                <a:ea typeface="Times New Roman"/>
              </a:rPr>
              <a:t>тыквы.</a:t>
            </a:r>
          </a:p>
          <a:p>
            <a:r>
              <a:rPr lang="ru-RU" sz="4800" dirty="0" err="1" smtClean="0">
                <a:latin typeface="Times New Roman"/>
                <a:ea typeface="Times New Roman"/>
              </a:rPr>
              <a:t>Г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О</a:t>
            </a:r>
            <a:r>
              <a:rPr lang="ru-RU" sz="4800" dirty="0" err="1" smtClean="0">
                <a:latin typeface="Times New Roman"/>
                <a:ea typeface="Times New Roman"/>
              </a:rPr>
              <a:t>лодные</a:t>
            </a:r>
            <a:r>
              <a:rPr lang="ru-RU" sz="4800" dirty="0" smtClean="0">
                <a:latin typeface="Times New Roman"/>
                <a:ea typeface="Times New Roman"/>
              </a:rPr>
              <a:t> (голод) </a:t>
            </a:r>
            <a:r>
              <a:rPr lang="ru-RU" sz="4800" dirty="0">
                <a:latin typeface="Times New Roman"/>
                <a:ea typeface="Times New Roman"/>
              </a:rPr>
              <a:t>птицы быстро склевали корм</a:t>
            </a:r>
            <a:r>
              <a:rPr lang="ru-RU" sz="4000" dirty="0">
                <a:latin typeface="Times New Roman"/>
                <a:ea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554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1003" y="736979"/>
            <a:ext cx="105906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Наступили сильные </a:t>
            </a:r>
            <a:r>
              <a:rPr lang="ru-RU" sz="4800" dirty="0" smtClean="0">
                <a:latin typeface="Times New Roman"/>
                <a:ea typeface="Times New Roman"/>
              </a:rPr>
              <a:t>холода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sz="4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Снег завалил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</a:t>
            </a:r>
            <a:r>
              <a:rPr lang="ru-RU" sz="4800" dirty="0" smtClean="0">
                <a:latin typeface="Times New Roman"/>
                <a:ea typeface="Times New Roman"/>
              </a:rPr>
              <a:t>а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довые дорожки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Птицы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з</a:t>
            </a:r>
            <a:r>
              <a:rPr lang="ru-RU" sz="4800" dirty="0" smtClean="0">
                <a:latin typeface="Times New Roman"/>
                <a:ea typeface="Times New Roman"/>
              </a:rPr>
              <a:t>и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мой 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голодают.</a:t>
            </a: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Дети устроили для них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к</a:t>
            </a:r>
            <a:r>
              <a:rPr lang="ru-RU" sz="4800" dirty="0" smtClean="0">
                <a:latin typeface="Times New Roman"/>
                <a:ea typeface="Times New Roman"/>
              </a:rPr>
              <a:t>о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рмушки.</a:t>
            </a:r>
            <a:endParaRPr lang="ru-RU" sz="4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Девочки насыпали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</a:t>
            </a:r>
            <a:r>
              <a:rPr lang="ru-RU" sz="4800" dirty="0" smtClean="0">
                <a:latin typeface="Times New Roman"/>
                <a:ea typeface="Times New Roman"/>
              </a:rPr>
              <a:t>ем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ена  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тыквы.</a:t>
            </a:r>
          </a:p>
          <a:p>
            <a:pPr lvl="0"/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Г</a:t>
            </a:r>
            <a:r>
              <a:rPr lang="ru-RU" sz="4800" dirty="0" smtClean="0">
                <a:latin typeface="Times New Roman"/>
                <a:ea typeface="Times New Roman"/>
              </a:rPr>
              <a:t>о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лодные  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птицы быстро склевали корм</a:t>
            </a:r>
            <a:r>
              <a:rPr lang="ru-RU" sz="4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 </a:t>
            </a:r>
            <a:endParaRPr lang="ru-RU" sz="40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95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4275" y="1398301"/>
            <a:ext cx="11251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Наступили сильные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х</a:t>
            </a:r>
            <a:r>
              <a:rPr lang="ru-RU" sz="4800" dirty="0">
                <a:latin typeface="Times New Roman"/>
                <a:ea typeface="Times New Roman"/>
              </a:rPr>
              <a:t>о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лода</a:t>
            </a:r>
            <a:endParaRPr lang="ru-RU" sz="4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Снег завалил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садовые дорожки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Птицы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зимой голодают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Дети устроили для них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кормушки.</a:t>
            </a:r>
            <a:endParaRPr lang="ru-RU" sz="4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Девочки насыпали 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с</a:t>
            </a:r>
            <a:r>
              <a:rPr lang="ru-RU" sz="4800" dirty="0" smtClean="0">
                <a:latin typeface="Times New Roman"/>
                <a:ea typeface="Times New Roman"/>
              </a:rPr>
              <a:t>е</a:t>
            </a:r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мена тыквы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Голодные птицы </a:t>
            </a:r>
            <a:r>
              <a:rPr lang="ru-RU" sz="4800" dirty="0">
                <a:solidFill>
                  <a:prstClr val="black"/>
                </a:solidFill>
                <a:latin typeface="Times New Roman"/>
                <a:ea typeface="Times New Roman"/>
              </a:rPr>
              <a:t>быстро склевали корм</a:t>
            </a:r>
            <a:r>
              <a:rPr lang="ru-RU" sz="400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86175" y="700090"/>
            <a:ext cx="42148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Птицы зимой</a:t>
            </a:r>
            <a:endParaRPr lang="ru-RU" sz="4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723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7899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36830" y="586596"/>
            <a:ext cx="55640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/>
                <a:ea typeface="Times New Roman"/>
              </a:rPr>
              <a:t>ФИЗМИНУТКА</a:t>
            </a:r>
            <a:endParaRPr lang="ru-RU" sz="5400" b="1" dirty="0">
              <a:solidFill>
                <a:schemeClr val="accent2">
                  <a:lumMod val="20000"/>
                  <a:lumOff val="80000"/>
                </a:scheme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669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6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145603"/>
              </p:ext>
            </p:extLst>
          </p:nvPr>
        </p:nvGraphicFramePr>
        <p:xfrm>
          <a:off x="1828800" y="750627"/>
          <a:ext cx="9021170" cy="5459104"/>
        </p:xfrm>
        <a:graphic>
          <a:graphicData uri="http://schemas.openxmlformats.org/drawingml/2006/table">
            <a:tbl>
              <a:tblPr/>
              <a:tblGrid>
                <a:gridCol w="9021170">
                  <a:extLst>
                    <a:ext uri="{9D8B030D-6E8A-4147-A177-3AD203B41FA5}">
                      <a16:colId xmlns:a16="http://schemas.microsoft.com/office/drawing/2014/main" val="543040806"/>
                    </a:ext>
                  </a:extLst>
                </a:gridCol>
              </a:tblGrid>
              <a:tr h="5459104">
                <a:tc>
                  <a:txBody>
                    <a:bodyPr/>
                    <a:lstStyle/>
                    <a:p>
                      <a:pPr marL="0" lvl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Зв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Е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зда</a:t>
                      </a:r>
                      <a:r>
                        <a:rPr lang="ru-RU" sz="6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ш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А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ры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св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Е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ча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ва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гр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И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бок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к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локольчик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ог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ньки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фл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А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жок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,  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сн</a:t>
                      </a:r>
                      <a:r>
                        <a:rPr lang="ru-RU" sz="6600" kern="12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Е</a:t>
                      </a:r>
                      <a:r>
                        <a:rPr lang="ru-RU" sz="6600" kern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жок</a:t>
                      </a:r>
                      <a:r>
                        <a:rPr lang="ru-RU" sz="6600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8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56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24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4914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0376" y="0"/>
            <a:ext cx="12255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>
                <a:solidFill>
                  <a:srgbClr val="4E67C8">
                    <a:lumMod val="50000"/>
                  </a:srgbClr>
                </a:solidFill>
                <a:latin typeface="Times New Roman"/>
                <a:ea typeface="Times New Roman"/>
              </a:rPr>
              <a:t>СПАСИБО ЗА </a:t>
            </a:r>
            <a:r>
              <a:rPr lang="ru-RU" sz="8000" b="1" dirty="0" smtClean="0">
                <a:solidFill>
                  <a:srgbClr val="4E67C8">
                    <a:lumMod val="50000"/>
                  </a:srgbClr>
                </a:solidFill>
                <a:latin typeface="Times New Roman"/>
                <a:ea typeface="Times New Roman"/>
              </a:rPr>
              <a:t>УРОК!!!</a:t>
            </a:r>
            <a:endParaRPr lang="ru-RU" sz="8000" b="1" dirty="0">
              <a:solidFill>
                <a:srgbClr val="4E67C8">
                  <a:lumMod val="50000"/>
                </a:srgbClr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13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699" y="1023581"/>
            <a:ext cx="955343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latin typeface="Times New Roman"/>
                <a:ea typeface="Times New Roman"/>
              </a:rPr>
              <a:t>Если буква гласная</a:t>
            </a:r>
          </a:p>
          <a:p>
            <a:r>
              <a:rPr lang="ru-RU" sz="6600" dirty="0">
                <a:latin typeface="Times New Roman"/>
                <a:ea typeface="Times New Roman"/>
              </a:rPr>
              <a:t>Вызвала сомнение,</a:t>
            </a:r>
          </a:p>
          <a:p>
            <a:r>
              <a:rPr lang="ru-RU" sz="6600" dirty="0">
                <a:latin typeface="Times New Roman"/>
                <a:ea typeface="Times New Roman"/>
              </a:rPr>
              <a:t>Ты её немедленно</a:t>
            </a:r>
          </a:p>
          <a:p>
            <a:r>
              <a:rPr lang="ru-RU" sz="6600" dirty="0">
                <a:latin typeface="Times New Roman"/>
                <a:ea typeface="Times New Roman"/>
              </a:rPr>
              <a:t>Ставь под ударение.</a:t>
            </a:r>
          </a:p>
        </p:txBody>
      </p:sp>
    </p:spTree>
    <p:extLst>
      <p:ext uri="{BB962C8B-B14F-4D97-AF65-F5344CB8AC3E}">
        <p14:creationId xmlns:p14="http://schemas.microsoft.com/office/powerpoint/2010/main" val="391049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061" y="-128588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21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9743" y="586854"/>
            <a:ext cx="8325135" cy="5622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latin typeface="Times New Roman"/>
                <a:ea typeface="Times New Roman"/>
              </a:rPr>
              <a:t>Мороз, </a:t>
            </a:r>
            <a:r>
              <a:rPr lang="ru-RU" sz="6600" dirty="0" smtClean="0">
                <a:latin typeface="Times New Roman"/>
                <a:ea typeface="Times New Roman"/>
              </a:rPr>
              <a:t>лето, морозец</a:t>
            </a:r>
            <a:r>
              <a:rPr lang="ru-RU" sz="6600" dirty="0">
                <a:latin typeface="Times New Roman"/>
                <a:ea typeface="Times New Roman"/>
              </a:rPr>
              <a:t>, </a:t>
            </a:r>
            <a:r>
              <a:rPr lang="ru-RU" sz="6600" dirty="0" smtClean="0">
                <a:latin typeface="Times New Roman"/>
                <a:ea typeface="Times New Roman"/>
              </a:rPr>
              <a:t>пальма,</a:t>
            </a:r>
            <a:endParaRPr lang="ru-RU" sz="6600" dirty="0"/>
          </a:p>
          <a:p>
            <a:r>
              <a:rPr lang="ru-RU" sz="6600" dirty="0" smtClean="0">
                <a:latin typeface="Times New Roman"/>
                <a:ea typeface="Times New Roman"/>
              </a:rPr>
              <a:t>жара, заморозки</a:t>
            </a:r>
            <a:r>
              <a:rPr lang="ru-RU" sz="6600" dirty="0">
                <a:latin typeface="Times New Roman"/>
                <a:ea typeface="Times New Roman"/>
              </a:rPr>
              <a:t>, морозный, солнце</a:t>
            </a:r>
            <a:r>
              <a:rPr lang="ru-RU" sz="6600" dirty="0" smtClean="0">
                <a:latin typeface="Times New Roman"/>
                <a:ea typeface="Times New Roman"/>
              </a:rPr>
              <a:t>, морозить,</a:t>
            </a:r>
            <a:r>
              <a:rPr lang="ru-RU" sz="6600" b="1" dirty="0" smtClean="0">
                <a:latin typeface="Times New Roman"/>
                <a:ea typeface="Times New Roman"/>
              </a:rPr>
              <a:t> </a:t>
            </a:r>
            <a:r>
              <a:rPr lang="ru-RU" sz="6600" dirty="0" smtClean="0">
                <a:latin typeface="Times New Roman"/>
                <a:ea typeface="Times New Roman"/>
              </a:rPr>
              <a:t>море</a:t>
            </a:r>
            <a:r>
              <a:rPr lang="ru-RU" sz="8800" dirty="0">
                <a:latin typeface="Times New Roman"/>
                <a:ea typeface="Times New Roman"/>
              </a:rPr>
              <a:t>.</a:t>
            </a:r>
            <a:endParaRPr lang="ru-RU" sz="8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71725" y="0"/>
            <a:ext cx="76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   </a:t>
            </a:r>
            <a:endParaRPr lang="ru-RU" sz="5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1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700091"/>
            <a:ext cx="81295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latin typeface="Times New Roman"/>
                <a:ea typeface="Times New Roman"/>
              </a:rPr>
              <a:t>Мороз</a:t>
            </a:r>
            <a:r>
              <a:rPr lang="ru-RU" sz="7200" dirty="0">
                <a:latin typeface="Times New Roman"/>
                <a:ea typeface="Times New Roman"/>
              </a:rPr>
              <a:t>, морозец, </a:t>
            </a:r>
            <a:r>
              <a:rPr lang="ru-RU" sz="7200" dirty="0" smtClean="0">
                <a:latin typeface="Times New Roman"/>
                <a:ea typeface="Times New Roman"/>
              </a:rPr>
              <a:t>заморозки</a:t>
            </a:r>
            <a:r>
              <a:rPr lang="ru-RU" sz="7200" dirty="0">
                <a:latin typeface="Times New Roman"/>
                <a:ea typeface="Times New Roman"/>
              </a:rPr>
              <a:t>, морозный, морозить.</a:t>
            </a:r>
          </a:p>
        </p:txBody>
      </p:sp>
      <p:sp>
        <p:nvSpPr>
          <p:cNvPr id="14" name="Арка 13"/>
          <p:cNvSpPr/>
          <p:nvPr/>
        </p:nvSpPr>
        <p:spPr>
          <a:xfrm>
            <a:off x="1171575" y="436727"/>
            <a:ext cx="2343151" cy="1501254"/>
          </a:xfrm>
          <a:prstGeom prst="blockArc">
            <a:avLst>
              <a:gd name="adj1" fmla="val 10656843"/>
              <a:gd name="adj2" fmla="val 46162"/>
              <a:gd name="adj3" fmla="val 73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Арка 15"/>
          <p:cNvSpPr/>
          <p:nvPr/>
        </p:nvSpPr>
        <p:spPr>
          <a:xfrm>
            <a:off x="4171951" y="436727"/>
            <a:ext cx="2171700" cy="1501255"/>
          </a:xfrm>
          <a:prstGeom prst="blockArc">
            <a:avLst>
              <a:gd name="adj1" fmla="val 10800000"/>
              <a:gd name="adj2" fmla="val 21401619"/>
              <a:gd name="adj3" fmla="val 6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Арка 16"/>
          <p:cNvSpPr/>
          <p:nvPr/>
        </p:nvSpPr>
        <p:spPr>
          <a:xfrm>
            <a:off x="1937981" y="1700215"/>
            <a:ext cx="2233970" cy="1357312"/>
          </a:xfrm>
          <a:prstGeom prst="blockArc">
            <a:avLst>
              <a:gd name="adj1" fmla="val 10875079"/>
              <a:gd name="adj2" fmla="val 49822"/>
              <a:gd name="adj3" fmla="val 7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Арка 17"/>
          <p:cNvSpPr/>
          <p:nvPr/>
        </p:nvSpPr>
        <p:spPr>
          <a:xfrm>
            <a:off x="1200151" y="2707484"/>
            <a:ext cx="2157412" cy="1414462"/>
          </a:xfrm>
          <a:prstGeom prst="blockArc">
            <a:avLst>
              <a:gd name="adj1" fmla="val 10800000"/>
              <a:gd name="adj2" fmla="val 21046668"/>
              <a:gd name="adj3" fmla="val 69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Арка 18"/>
          <p:cNvSpPr/>
          <p:nvPr/>
        </p:nvSpPr>
        <p:spPr>
          <a:xfrm>
            <a:off x="1171575" y="3827030"/>
            <a:ext cx="2185988" cy="1302185"/>
          </a:xfrm>
          <a:prstGeom prst="blockArc">
            <a:avLst>
              <a:gd name="adj1" fmla="val 10760145"/>
              <a:gd name="adj2" fmla="val 21550717"/>
              <a:gd name="adj3" fmla="val 70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7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061" y="-128588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61" y="23812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661" y="0"/>
            <a:ext cx="12721035" cy="725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32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81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7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2021</TotalTime>
  <Words>254</Words>
  <Application>Microsoft Office PowerPoint</Application>
  <PresentationFormat>Широкоэкранный</PresentationFormat>
  <Paragraphs>40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Александровна Полякова</dc:creator>
  <cp:lastModifiedBy>home</cp:lastModifiedBy>
  <cp:revision>142</cp:revision>
  <dcterms:created xsi:type="dcterms:W3CDTF">2023-02-18T05:09:12Z</dcterms:created>
  <dcterms:modified xsi:type="dcterms:W3CDTF">2024-01-09T10:49:51Z</dcterms:modified>
</cp:coreProperties>
</file>