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91" r:id="rId13"/>
    <p:sldId id="287" r:id="rId14"/>
    <p:sldId id="288" r:id="rId15"/>
    <p:sldId id="289" r:id="rId16"/>
    <p:sldId id="290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A7453-9A4D-4665-BFC6-E32815210B83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20325-FEE9-4685-9D63-627115C713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86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5A276-16AD-4E66-B2BE-BB3EE35C7C12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7117-D131-4C74-A01B-763BB01CEB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286256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endParaRPr lang="ru-RU" b="1" i="1" dirty="0">
              <a:solidFill>
                <a:srgbClr val="1E0E80"/>
              </a:solidFill>
              <a:latin typeface="Comic Sans MS" pitchFamily="66" charset="0"/>
            </a:endParaRPr>
          </a:p>
        </p:txBody>
      </p:sp>
      <p:pic>
        <p:nvPicPr>
          <p:cNvPr id="21506" name="Picture 2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123728" y="1700808"/>
            <a:ext cx="487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Соблюдай ПДД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91880" y="39330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Выполнили </a:t>
            </a:r>
          </a:p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Воспитанники 3 «А» класса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5085184"/>
            <a:ext cx="4572000" cy="6186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000" b="1" i="1" dirty="0" smtClean="0">
                <a:solidFill>
                  <a:srgbClr val="1E0E80"/>
                </a:solidFill>
                <a:latin typeface="Comic Sans MS" pitchFamily="66" charset="0"/>
              </a:rPr>
              <a:t>Руководитель:</a:t>
            </a:r>
          </a:p>
          <a:p>
            <a:pPr algn="r">
              <a:lnSpc>
                <a:spcPct val="90000"/>
              </a:lnSpc>
            </a:pPr>
            <a:r>
              <a:rPr lang="ru-RU" b="1" i="1" dirty="0" smtClean="0">
                <a:solidFill>
                  <a:srgbClr val="1E0E80"/>
                </a:solidFill>
                <a:latin typeface="Comic Sans MS" pitchFamily="66" charset="0"/>
              </a:rPr>
              <a:t> Кривошапкина О.А.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84539" y="764704"/>
            <a:ext cx="20874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Проект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36806" y="548680"/>
            <a:ext cx="64757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Экскурсия с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классом</a:t>
            </a:r>
            <a:endParaRPr lang="ru-RU" sz="40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«Исследование безопасного пути от школы до дома»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 descr="https://sun9-19.userapi.com/impg/MU_d96x1hMkfbjeT_g8-XshgeIvBWQj037A-bA/3ULYuAueFjM.jpg?size=2560x1920&amp;quality=95&amp;sign=cc5d19b4d85b16c67e2487afa75523bd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293" y="1796288"/>
            <a:ext cx="2473045" cy="185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sun9-57.userapi.com/impg/q7wv8eYNSajvtXhnQ6elUpYZ4AwIDDdvmA7KGw/gjsQJj9bMaY.jpg?size=2560x1920&amp;quality=95&amp;sign=cef6b550a53417358b0b7753a493bbf3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679" y="1811285"/>
            <a:ext cx="2453049" cy="183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sun9-7.userapi.com/impg/bZVO9zGdgMA3wH4x5FWnOhddjVrfN_tm608tJQ/dN_i4rLKMqY.jpg?size=2560x1920&amp;quality=95&amp;sign=2a7ed57fc06cdf859eaa451ef50056e7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2861738" cy="214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1-3.jpg"/>
          <p:cNvPicPr/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1495742" y="1275397"/>
            <a:ext cx="6152515" cy="430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05888" y="548680"/>
            <a:ext cx="58542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Разработка безопасного маршрута «Дом – школа»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05888" y="548680"/>
            <a:ext cx="58542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Разработка безопасного маршрута «Дом – школа»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35596" y="932214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</a:rPr>
              <a:t>Под руководством старшего воспитателя выполнены и вклеены в дневники безопасные маршруты движения воспитанников 3 «А»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класса.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t="8823" r="17644" b="11074"/>
          <a:stretch/>
        </p:blipFill>
        <p:spPr bwMode="auto">
          <a:xfrm>
            <a:off x="2089626" y="1822863"/>
            <a:ext cx="5938758" cy="419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548680"/>
            <a:ext cx="60367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Акция«Я в ответе за своего ребенка!»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073334"/>
            <a:ext cx="7056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chemeClr val="hlink"/>
                </a:solidFill>
              </a:rPr>
              <a:t>В рамках проекта «Соблюдай ПДД» каждый родитель на классных родительских собраниях будет ознакомлен с правилами безопасного поведения несовершеннолетних на дорогах, также будет представлена статистика дорожно-транспортного травматизма  за вторую половину 2023 г. Присутствующие на собраниях родители получат памятки по  обучению детей правилам безопасности на дороге.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937" y="3104659"/>
            <a:ext cx="2265795" cy="320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492" y="3104659"/>
            <a:ext cx="2265796" cy="3204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27634" y="692696"/>
            <a:ext cx="55825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Воспитанники 3 «А»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класса приняли участие в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акции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безопасные каникулы</a:t>
            </a:r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1558610"/>
            <a:ext cx="2495948" cy="187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74634"/>
            <a:ext cx="2495948" cy="187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423" y="3637784"/>
            <a:ext cx="2778085" cy="208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C:\Users\Cab222\Desktop\на сайт по ПДД\недаля пдд\XT11FLtVtQo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637784"/>
            <a:ext cx="2784475" cy="2083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76629" y="548680"/>
            <a:ext cx="29523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В холе РЖД лицея №1 обновлён уголок по безопасности дорожного движения.</a:t>
            </a:r>
          </a:p>
        </p:txBody>
      </p:sp>
      <p:pic>
        <p:nvPicPr>
          <p:cNvPr id="4098" name="Picture 2" descr="https://sun9-43.userapi.com/impg/JB3HdXkHlWELMUcg861gYLOGu9fm02uiEztj8g/-yeoNUOnsLQ.jpg?size=2560x1920&amp;quality=95&amp;sign=b4662ac3c9b0dcd9c13114725454b4de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34010"/>
            <a:ext cx="4023253" cy="301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79.userapi.com/impg/SXyRZS-K6fFBSo2anY7EJxnWWv-Tt2YckagFCw/zVbhlWPtDR8.jpg?size=2560x1920&amp;quality=95&amp;sign=bb067e0c4ed98531d0598e6b96835030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26336"/>
            <a:ext cx="4176464" cy="315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764704"/>
            <a:ext cx="54543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Мы провели исследование:</a:t>
            </a:r>
            <a:r>
              <a:rPr lang="ru-RU" dirty="0" smtClean="0"/>
              <a:t> В условиях интенсивности движения транспорта по улицам и дорогам с каждым годом наблюдается все большее и большее количество несчастных случаев с детьми. Это происходит во многом потому, что учащиеся или не знают правил дорожного движения, или нарушают их, не сознавая опасных последствий этих нарушений. Как этого избежать?</a:t>
            </a:r>
            <a:endParaRPr lang="ru-RU" i="1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Исследование:</a:t>
            </a:r>
            <a:r>
              <a:rPr lang="ru-RU" i="1" dirty="0" smtClean="0"/>
              <a:t> </a:t>
            </a:r>
            <a:r>
              <a:rPr lang="ru-RU" dirty="0" smtClean="0"/>
              <a:t> В ходе многократного повторения правил, проигрывания и разбора ситуаций, тренировочных упражнений на улицах города, и ежедневный положительный пример взрослых позволяют детям чувствовать себя уверенно в качестве пешехода, а также помогут избежать аварийных ситуаций и сохранить жизнь</a:t>
            </a:r>
            <a:r>
              <a:rPr lang="ru-RU" i="1" dirty="0" smtClean="0"/>
              <a:t>. В </a:t>
            </a:r>
            <a:r>
              <a:rPr lang="ru-RU" dirty="0" smtClean="0"/>
              <a:t>  нашем начальном блоке обучаются 131 человек. Отсюда  следует, что с помощью нашего проекта можно сохранить жизнь и здоровье, как минимум, 131 ребенку.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980728"/>
            <a:ext cx="59766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Занимаясь исследованием мы нашли ответ на вопрос:</a:t>
            </a:r>
          </a:p>
          <a:p>
            <a:r>
              <a:rPr lang="ru-RU" dirty="0" smtClean="0"/>
              <a:t>По каким причинам происходят дорожно-транспортные происшествия и почему на улицах погибают дети?</a:t>
            </a:r>
          </a:p>
          <a:p>
            <a:r>
              <a:rPr lang="ru-RU" dirty="0" smtClean="0"/>
              <a:t>Причиной </a:t>
            </a:r>
            <a:r>
              <a:rPr lang="ru-RU" dirty="0" err="1" smtClean="0"/>
              <a:t>дорожно</a:t>
            </a:r>
            <a:r>
              <a:rPr lang="ru-RU" dirty="0" smtClean="0"/>
              <a:t> – транспортных происшествий чаще всего являются сами дети. Приводит к этому незнание элементарных основ правил дорожного движения, безучастное отношение взрослых к поведению детей на проезжей части, отрицательный пример взрослых.</a:t>
            </a:r>
          </a:p>
          <a:p>
            <a:r>
              <a:rPr lang="ru-RU" dirty="0" smtClean="0"/>
              <a:t>Для того, чтобы снизить количество дорожно-транспортного травматизма, необходимо не только повысить уровень знаний, но изменить отношение к существующим правилам, выработать устойчивые положительные привычки у детей и взрослых.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836712"/>
            <a:ext cx="32015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Заключение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620688"/>
            <a:ext cx="33245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АКТУАЛЬНОСТЬ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1196752"/>
            <a:ext cx="57606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С каждым годом возрастает количество легковых автомобилей, грузовиков, автобусов… Их нескончаемый поток всё больше угрожает пешеходам.</a:t>
            </a:r>
          </a:p>
          <a:p>
            <a:pPr algn="just"/>
            <a:r>
              <a:rPr lang="ru-RU" sz="1600" dirty="0" smtClean="0"/>
              <a:t>Государственная автоинспекция принимает необходимые меры для нашей безопасности. Для водителей установлен строгий режим скорости транспорта; автоинспекторы, регулируя дорожное движение, пользуются новейшими приборами и устройствами.</a:t>
            </a:r>
          </a:p>
          <a:p>
            <a:pPr algn="just"/>
            <a:r>
              <a:rPr lang="ru-RU" sz="1600" dirty="0" smtClean="0"/>
              <a:t>Но все меры могут оказаться напрасными, если сами пешеходы не будут соблюдать правила безопасного поведения на улицах, не будут знать элементарной грамоты. Задача РЖД лицея № 1 заключается в привитии учащимся правил и привычек безопасного поведения на дороге, на улице, в общественном транспорте. Навыки и привычки, как полезные, так и вредные формируются в процессе жизнедеятельности воспитанников. Поэтому в РЖД лицее № 1 мы решили провести данный проект.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635548" y="764704"/>
            <a:ext cx="17937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49263" algn="ctr"/>
            <a:r>
              <a:rPr lang="ru-RU" sz="3600" b="1" u="sng" dirty="0" smtClean="0">
                <a:solidFill>
                  <a:srgbClr val="FF0000"/>
                </a:solidFill>
              </a:rPr>
              <a:t>Идея: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7820" y="3244334"/>
            <a:ext cx="19683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49263" algn="ctr"/>
            <a:r>
              <a:rPr lang="ru-RU" sz="3600" b="1" u="sng" dirty="0" smtClean="0">
                <a:solidFill>
                  <a:srgbClr val="FF0000"/>
                </a:solidFill>
              </a:rPr>
              <a:t>Цель 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4005064"/>
            <a:ext cx="56166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Предупреждение дорожно – транспортного травматизма, посредством включения воспитанников в деятельность на основе активного взаимодействия, направленного на расширение и закрепление знаний о правилах дорожного движения.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1556792"/>
            <a:ext cx="63367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Привлечь внимание взрослых и детей к проблеме безопасности дорожного движения.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620688"/>
            <a:ext cx="2089033" cy="647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4400" b="1" u="sng" dirty="0" smtClean="0">
                <a:ln w="11430"/>
                <a:solidFill>
                  <a:srgbClr val="FF0000"/>
                </a:solidFill>
              </a:rPr>
              <a:t>Задачи: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1720840"/>
            <a:ext cx="54726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1)Расширить знания детей о ПДД для пешеходов и пассажиров, о работе сотрудников ГИБДД, контролирующих и регулирующих движение на улице</a:t>
            </a:r>
          </a:p>
          <a:p>
            <a:r>
              <a:rPr lang="ru-RU" sz="2000" dirty="0" smtClean="0"/>
              <a:t>2)Расширить знания детей о видах транспорта и их опасности.</a:t>
            </a:r>
          </a:p>
          <a:p>
            <a:r>
              <a:rPr lang="ru-RU" sz="2000" dirty="0" smtClean="0"/>
              <a:t>3)Развить способности к предвидению возможной опасности в конкретно меняющейся ситуации и построению адекватного безопасного поведения.</a:t>
            </a:r>
          </a:p>
          <a:p>
            <a:r>
              <a:rPr lang="ru-RU" sz="2000" dirty="0" smtClean="0"/>
              <a:t>4)Воспитывать грамотных пешеходов и будущих водителей.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69269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Наш проект предполагает разноплановую работу, использование творческих форм и методов обучения и воспитания детей, а также просвещения родителей по данной проблеме. Комплексное решение вопросов,  в ходе реализации проекта способно изменить деятельность  младших школьников, создать условия для привития детям устойчивых навыков безопасного поведения на дороге.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692696"/>
            <a:ext cx="51663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Гипотеза:</a:t>
            </a:r>
          </a:p>
          <a:p>
            <a:r>
              <a:rPr lang="ru-RU" sz="2400" dirty="0" smtClean="0"/>
              <a:t>Внимательны ли мы на улице? Знаем ли мы правила поведения на улице, в транспорте? Применяем ли на практике правила дорожного движения? Умеем ли быть осторожными и осмотрительными?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Методы:</a:t>
            </a:r>
            <a:r>
              <a:rPr lang="ru-RU" sz="2400" dirty="0" smtClean="0"/>
              <a:t> анализ, опрос, сравнение, обобщение, интервьюирование.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Учебные предметы:</a:t>
            </a:r>
            <a:r>
              <a:rPr lang="ru-RU" sz="2400" b="1" dirty="0" smtClean="0"/>
              <a:t> </a:t>
            </a:r>
            <a:r>
              <a:rPr lang="ru-RU" sz="2400" dirty="0" smtClean="0"/>
              <a:t>окружающий мир, проектная деятельность.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39752" y="764705"/>
            <a:ext cx="52565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Ожидаемые результаты по проекту: </a:t>
            </a:r>
          </a:p>
          <a:p>
            <a:r>
              <a:rPr lang="ru-RU" b="1" i="1" dirty="0" smtClean="0"/>
              <a:t>Образовательный:</a:t>
            </a:r>
          </a:p>
          <a:p>
            <a:r>
              <a:rPr lang="ru-RU" dirty="0" smtClean="0"/>
              <a:t>Овладение базовыми правилами поведения на дороге;</a:t>
            </a:r>
          </a:p>
          <a:p>
            <a:r>
              <a:rPr lang="ru-RU" dirty="0" smtClean="0"/>
              <a:t>Формирование у детей самостоятельности и ответственности в действиях на дороге;</a:t>
            </a:r>
          </a:p>
          <a:p>
            <a:r>
              <a:rPr lang="ru-RU" dirty="0" smtClean="0"/>
              <a:t>Развитие творческих способностей;</a:t>
            </a:r>
          </a:p>
          <a:p>
            <a:r>
              <a:rPr lang="ru-RU" dirty="0" smtClean="0"/>
              <a:t>Формирование устойчивого познавательного интереса.</a:t>
            </a:r>
          </a:p>
          <a:p>
            <a:r>
              <a:rPr lang="ru-RU" b="1" i="1" dirty="0" smtClean="0"/>
              <a:t>Воспитательный:</a:t>
            </a:r>
          </a:p>
          <a:p>
            <a:r>
              <a:rPr lang="ru-RU" dirty="0" smtClean="0"/>
              <a:t>Формирование культуры поведения в процессе общения с дорогой;</a:t>
            </a:r>
          </a:p>
          <a:p>
            <a:r>
              <a:rPr lang="ru-RU" dirty="0" smtClean="0"/>
              <a:t>Привитие устойчивых навыков безопасного поведения в любой дорожной ситуации.</a:t>
            </a:r>
          </a:p>
          <a:p>
            <a:r>
              <a:rPr lang="ru-RU" b="1" i="1" dirty="0" smtClean="0"/>
              <a:t>Социальный:</a:t>
            </a:r>
          </a:p>
          <a:p>
            <a:r>
              <a:rPr lang="ru-RU" dirty="0" smtClean="0"/>
              <a:t>Формирование сознательного отношения к своим и чужим поступкам;</a:t>
            </a:r>
          </a:p>
          <a:p>
            <a:r>
              <a:rPr lang="ru-RU" dirty="0" smtClean="0"/>
              <a:t>Развитие отрицательного отношения к нарушениям ПДД.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836712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Актуальность дорожно-транспортного травматизма является одной из самых болезненных проблем современного общества. Ежегодно на дорогах России совершаются десятки тысяч дорожно-транспортных происшествий с участием детей и подростков. Знание и соблюдение Правил дорожного движения поможет сформировать безопасное поведение детей на дорогах.</a:t>
            </a:r>
            <a:endParaRPr lang="ru-RU" dirty="0"/>
          </a:p>
        </p:txBody>
      </p:sp>
      <p:pic>
        <p:nvPicPr>
          <p:cNvPr id="9" name="Рисунок 8" descr="4.jpg"/>
          <p:cNvPicPr/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2627783" y="2924944"/>
            <a:ext cx="5040561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4" name="Picture 4" descr="https://pptcloud3.ams3.digitaloceanspaces.com/slides/pics/000/181/321/original/Slide1.jpg?14801833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87" descr="E:\ЮИД\znaki\знаки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970" y="692696"/>
            <a:ext cx="302597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908720"/>
            <a:ext cx="265527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04913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 </a:t>
            </a:r>
          </a:p>
          <a:p>
            <a:pPr defTabSz="104913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ЮНОГО </a:t>
            </a:r>
            <a:endParaRPr lang="en-US" sz="3200" b="1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defTabSz="104913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ПЕШЕХОДА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04992" y="2420888"/>
            <a:ext cx="308013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Беседа с представителями ГБДД</a:t>
            </a:r>
          </a:p>
        </p:txBody>
      </p:sp>
      <p:pic>
        <p:nvPicPr>
          <p:cNvPr id="3" name="Picture 2" descr="C:\Users\Cab222\Desktop\hd420viusO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70218"/>
            <a:ext cx="2088232" cy="278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wnloads\ix9aYxqgWi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872" y="3573016"/>
            <a:ext cx="2877612" cy="21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648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Социальный педагог</cp:lastModifiedBy>
  <cp:revision>72</cp:revision>
  <dcterms:created xsi:type="dcterms:W3CDTF">2013-12-08T17:50:29Z</dcterms:created>
  <dcterms:modified xsi:type="dcterms:W3CDTF">2023-11-13T11:35:06Z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384831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