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9DE5-E790-4463-B80D-88EB80A000E5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676B-3949-418A-95C0-436509502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93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9DE5-E790-4463-B80D-88EB80A000E5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676B-3949-418A-95C0-436509502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675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9DE5-E790-4463-B80D-88EB80A000E5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676B-3949-418A-95C0-436509502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2222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9DE5-E790-4463-B80D-88EB80A000E5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676B-3949-418A-95C0-4365095021D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937377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9DE5-E790-4463-B80D-88EB80A000E5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676B-3949-418A-95C0-436509502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313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9DE5-E790-4463-B80D-88EB80A000E5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676B-3949-418A-95C0-436509502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8269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9DE5-E790-4463-B80D-88EB80A000E5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676B-3949-418A-95C0-436509502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288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9DE5-E790-4463-B80D-88EB80A000E5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676B-3949-418A-95C0-436509502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2771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9DE5-E790-4463-B80D-88EB80A000E5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676B-3949-418A-95C0-436509502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611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9DE5-E790-4463-B80D-88EB80A000E5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676B-3949-418A-95C0-436509502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248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9DE5-E790-4463-B80D-88EB80A000E5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676B-3949-418A-95C0-436509502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256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9DE5-E790-4463-B80D-88EB80A000E5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676B-3949-418A-95C0-436509502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560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9DE5-E790-4463-B80D-88EB80A000E5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676B-3949-418A-95C0-436509502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584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9DE5-E790-4463-B80D-88EB80A000E5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676B-3949-418A-95C0-436509502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759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9DE5-E790-4463-B80D-88EB80A000E5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676B-3949-418A-95C0-436509502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9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9DE5-E790-4463-B80D-88EB80A000E5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676B-3949-418A-95C0-436509502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779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9DE5-E790-4463-B80D-88EB80A000E5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9676B-3949-418A-95C0-436509502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964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A9A9DE5-E790-4463-B80D-88EB80A000E5}" type="datetimeFigureOut">
              <a:rPr lang="ru-RU" smtClean="0"/>
              <a:t>10.05.2018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9676B-3949-418A-95C0-436509502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155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  <p:sldLayoutId id="2147483845" r:id="rId13"/>
    <p:sldLayoutId id="2147483846" r:id="rId14"/>
    <p:sldLayoutId id="2147483847" r:id="rId15"/>
    <p:sldLayoutId id="2147483848" r:id="rId16"/>
    <p:sldLayoutId id="214748384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0226" y="0"/>
            <a:ext cx="9144000" cy="1405720"/>
          </a:xfrm>
        </p:spPr>
        <p:txBody>
          <a:bodyPr/>
          <a:lstStyle/>
          <a:p>
            <a:r>
              <a:rPr lang="ru-RU" dirty="0" smtClean="0"/>
              <a:t>Проект на тему: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40372" y="7257241"/>
            <a:ext cx="8667089" cy="80994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rhivurokov.ru/kopilka/uploads/user_file_551aef96c49b1/img_user_file_551aef96c49b1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585" y="1405720"/>
            <a:ext cx="7751928" cy="4093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406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H="1" flipV="1">
            <a:off x="805218" y="-1168930"/>
            <a:ext cx="5827594" cy="116893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36727"/>
            <a:ext cx="9909410" cy="5923129"/>
          </a:xfrm>
        </p:spPr>
        <p:txBody>
          <a:bodyPr>
            <a:noAutofit/>
          </a:bodyPr>
          <a:lstStyle/>
          <a:p>
            <a:r>
              <a:rPr lang="ru-RU" u="sng" dirty="0"/>
              <a:t>Цель</a:t>
            </a:r>
            <a:r>
              <a:rPr lang="ru-RU" dirty="0"/>
              <a:t>- показать значимость пословиц в нашей речи, углубить знания родного языка, улучшить понимание образа мыслей и характера народа.</a:t>
            </a:r>
          </a:p>
          <a:p>
            <a:r>
              <a:rPr lang="ru-RU" u="sng" dirty="0"/>
              <a:t>Задачи проекта:</a:t>
            </a:r>
            <a:endParaRPr lang="ru-RU" dirty="0"/>
          </a:p>
          <a:p>
            <a:r>
              <a:rPr lang="ru-RU" dirty="0"/>
              <a:t>•​ Углубить знания о пословицах;</a:t>
            </a:r>
          </a:p>
          <a:p>
            <a:r>
              <a:rPr lang="ru-RU" dirty="0"/>
              <a:t>•​ Изучить материалы словарей.</a:t>
            </a:r>
          </a:p>
          <a:p>
            <a:r>
              <a:rPr lang="ru-RU" dirty="0"/>
              <a:t>•​ Проанализировать пословицы, употребляемые в устной речи и литературных произведениях известных русских писателей.</a:t>
            </a:r>
          </a:p>
          <a:p>
            <a:r>
              <a:rPr lang="ru-RU" dirty="0"/>
              <a:t>•​ Определить функции пословиц в речи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Создание музыкальной  русско-народной сказки 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r>
              <a:rPr lang="ru-RU" u="sng" dirty="0"/>
              <a:t>Объект исследования </a:t>
            </a:r>
            <a:r>
              <a:rPr lang="ru-RU" dirty="0"/>
              <a:t>– это русские пословицы.</a:t>
            </a:r>
          </a:p>
          <a:p>
            <a:r>
              <a:rPr lang="ru-RU" u="sng" dirty="0"/>
              <a:t>Предмет исследования</a:t>
            </a:r>
            <a:r>
              <a:rPr lang="ru-RU" dirty="0"/>
              <a:t> – продуктивность употребления пословиц, социальная значимость и роль в современном русском языке.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088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837" y="0"/>
            <a:ext cx="91463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24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4203" y="-307074"/>
            <a:ext cx="9899732" cy="859809"/>
          </a:xfrm>
        </p:spPr>
        <p:txBody>
          <a:bodyPr/>
          <a:lstStyle/>
          <a:p>
            <a:r>
              <a:rPr lang="ru-RU" sz="3600" dirty="0" smtClean="0"/>
              <a:t>Пословицы, использованные в сказке: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52735"/>
            <a:ext cx="9803192" cy="6305265"/>
          </a:xfrm>
        </p:spPr>
        <p:txBody>
          <a:bodyPr>
            <a:normAutofit lnSpcReduction="10000"/>
          </a:bodyPr>
          <a:lstStyle/>
          <a:p>
            <a:r>
              <a:rPr lang="ru-RU" sz="1600" dirty="0"/>
              <a:t>бабушка надвое </a:t>
            </a:r>
            <a:r>
              <a:rPr lang="ru-RU" sz="1600" dirty="0" smtClean="0"/>
              <a:t>сказала</a:t>
            </a:r>
          </a:p>
          <a:p>
            <a:r>
              <a:rPr lang="ru-RU" sz="1600" dirty="0"/>
              <a:t>толочь в </a:t>
            </a:r>
            <a:r>
              <a:rPr lang="ru-RU" sz="1600" dirty="0" smtClean="0"/>
              <a:t>ступе воду</a:t>
            </a:r>
          </a:p>
          <a:p>
            <a:r>
              <a:rPr lang="ru-RU" sz="1600" dirty="0"/>
              <a:t>Цыплят по осени </a:t>
            </a:r>
            <a:r>
              <a:rPr lang="ru-RU" sz="1600" dirty="0" smtClean="0"/>
              <a:t>считают</a:t>
            </a:r>
          </a:p>
          <a:p>
            <a:r>
              <a:rPr lang="ru-RU" sz="1600" dirty="0"/>
              <a:t>Волос </a:t>
            </a:r>
            <a:r>
              <a:rPr lang="ru-RU" sz="1600" dirty="0" smtClean="0"/>
              <a:t>долог</a:t>
            </a:r>
            <a:r>
              <a:rPr lang="ru-RU" sz="1600" dirty="0"/>
              <a:t>, да ум </a:t>
            </a:r>
            <a:r>
              <a:rPr lang="ru-RU" sz="1600" dirty="0" smtClean="0"/>
              <a:t>короток</a:t>
            </a:r>
          </a:p>
          <a:p>
            <a:r>
              <a:rPr lang="ru-RU" sz="1600" dirty="0"/>
              <a:t>баба с возу, кобыле легче. </a:t>
            </a:r>
            <a:endParaRPr lang="ru-RU" sz="1600" dirty="0" smtClean="0"/>
          </a:p>
          <a:p>
            <a:r>
              <a:rPr lang="ru-RU" sz="1600" dirty="0"/>
              <a:t>Бьётся как рыба об </a:t>
            </a:r>
            <a:r>
              <a:rPr lang="ru-RU" sz="1600" dirty="0" smtClean="0"/>
              <a:t>лёд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Кто старое помянет, тому глаз </a:t>
            </a:r>
            <a:r>
              <a:rPr lang="ru-RU" sz="1600" dirty="0" smtClean="0"/>
              <a:t>вон</a:t>
            </a:r>
            <a:endParaRPr lang="ru-RU" sz="1600" dirty="0"/>
          </a:p>
          <a:p>
            <a:r>
              <a:rPr lang="ru-RU" sz="1600" dirty="0" smtClean="0"/>
              <a:t>работа </a:t>
            </a:r>
            <a:r>
              <a:rPr lang="ru-RU" sz="1600" dirty="0"/>
              <a:t>не волк, в лес не убежит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Жар костей не </a:t>
            </a:r>
            <a:r>
              <a:rPr lang="ru-RU" sz="1600" dirty="0" smtClean="0"/>
              <a:t>ломит</a:t>
            </a:r>
          </a:p>
          <a:p>
            <a:r>
              <a:rPr lang="ru-RU" sz="1600" dirty="0"/>
              <a:t>под лежачий камень вода не течет</a:t>
            </a:r>
            <a:br>
              <a:rPr lang="ru-RU" sz="1600" dirty="0"/>
            </a:br>
            <a:r>
              <a:rPr lang="ru-RU" sz="1600" dirty="0"/>
              <a:t>слов на мешок, а дел на </a:t>
            </a:r>
            <a:r>
              <a:rPr lang="ru-RU" sz="1600" dirty="0" smtClean="0"/>
              <a:t>вершок</a:t>
            </a:r>
          </a:p>
          <a:p>
            <a:r>
              <a:rPr lang="ru-RU" sz="1600" dirty="0" smtClean="0"/>
              <a:t>По </a:t>
            </a:r>
            <a:r>
              <a:rPr lang="ru-RU" sz="1600" dirty="0"/>
              <a:t>делам вашим и воздастся </a:t>
            </a:r>
            <a:r>
              <a:rPr lang="ru-RU" sz="1600" dirty="0" smtClean="0"/>
              <a:t>вам</a:t>
            </a:r>
          </a:p>
          <a:p>
            <a:r>
              <a:rPr lang="ru-RU" sz="1600" dirty="0"/>
              <a:t>на ловца и зверь </a:t>
            </a:r>
            <a:r>
              <a:rPr lang="ru-RU" sz="1600" dirty="0" smtClean="0"/>
              <a:t>бежит</a:t>
            </a:r>
          </a:p>
          <a:p>
            <a:r>
              <a:rPr lang="ru-RU" sz="1600" dirty="0"/>
              <a:t>Надо бы лучше, да некуда. </a:t>
            </a:r>
            <a:br>
              <a:rPr lang="ru-RU" sz="1600" dirty="0"/>
            </a:br>
            <a:r>
              <a:rPr lang="ru-RU" sz="1600" dirty="0" smtClean="0"/>
              <a:t>НА НЕТ И СУДА НЕТ </a:t>
            </a:r>
          </a:p>
          <a:p>
            <a:r>
              <a:rPr lang="ru-RU" sz="1600" dirty="0"/>
              <a:t>терпение и труд все </a:t>
            </a:r>
            <a:r>
              <a:rPr lang="ru-RU" sz="1600" dirty="0" smtClean="0"/>
              <a:t>перетрут</a:t>
            </a:r>
          </a:p>
          <a:p>
            <a:r>
              <a:rPr lang="ru-RU" sz="1600" dirty="0"/>
              <a:t>Дорого продали, да не дороже </a:t>
            </a:r>
            <a:r>
              <a:rPr lang="ru-RU" sz="1600" dirty="0" smtClean="0"/>
              <a:t>денег</a:t>
            </a:r>
          </a:p>
          <a:p>
            <a:r>
              <a:rPr lang="ru-RU" sz="1600" dirty="0"/>
              <a:t>Горька работа была, да хлеб сладок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ДАРЁНОМУ КОНЮ В ЗУБЫ НЕ СМОТРЯТ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47356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2471304"/>
              </p:ext>
            </p:extLst>
          </p:nvPr>
        </p:nvGraphicFramePr>
        <p:xfrm>
          <a:off x="736981" y="3507475"/>
          <a:ext cx="7718997" cy="15967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5763"/>
                <a:gridCol w="1929541"/>
                <a:gridCol w="1929541"/>
                <a:gridCol w="2294152"/>
              </a:tblGrid>
              <a:tr h="53226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 dirty="0">
                          <a:effectLst/>
                        </a:rPr>
                        <a:t>10 – 16 лет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25 – 40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41 – 55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56 – 88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53226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26 человек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 dirty="0">
                          <a:effectLst/>
                        </a:rPr>
                        <a:t>18 человек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8 человек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8 человек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53226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43,4 %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30 %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13,3 %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 dirty="0">
                          <a:effectLst/>
                        </a:rPr>
                        <a:t>13,3 %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91321" y="99920"/>
            <a:ext cx="13033067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 СОЦИОЛИНГВИСТИЧЕСКОГО ОПРОСА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Анкета по теме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«Пословицы в нашей жизни»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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​ Что такое пословица?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sym typeface="Symbol" panose="05050102010706020507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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​ Назовите известные Вам пословицы 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sym typeface="Symbol" panose="05050102010706020507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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​ Употребляете ли Вы в своей повседневной речи пословицы?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sym typeface="Symbol" panose="05050102010706020507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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​ Какие пословицы Вы употребляете? Перечислите, пожалуйста.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sym typeface="Symbol" panose="05050102010706020507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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​ Какие пословицы Вы слышите в речи других?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sym typeface="Symbol" panose="05050102010706020507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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​ Как Вы думаете, необходимы ли пословицы в современном общении?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sym typeface="Symbol" panose="05050102010706020507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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​ Почему?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sym typeface="Symbol" panose="05050102010706020507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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​ Хотели бы Вы знать больше русских пословиц?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sym typeface="Symbol" panose="05050102010706020507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I. Возрастные категории участников опроса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49472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920803"/>
              </p:ext>
            </p:extLst>
          </p:nvPr>
        </p:nvGraphicFramePr>
        <p:xfrm>
          <a:off x="1213390" y="730152"/>
          <a:ext cx="8052180" cy="61278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7274"/>
                <a:gridCol w="4157306"/>
                <a:gridCol w="1700207"/>
                <a:gridCol w="1587393"/>
              </a:tblGrid>
              <a:tr h="11013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 dirty="0">
                          <a:effectLst/>
                        </a:rPr>
                        <a:t>№ п/п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ТЕМА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Количество употреблений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Процентное соотношение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5456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Народная мудрость, советы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266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22 %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5456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Труд, работа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262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21,4 %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8761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Нравственность, человеческие качества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229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18,7 %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5456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Дружба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113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9,2 %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5456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Ответственность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101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8,2 %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5456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Ум, знания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90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7,4 %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5456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Семья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82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6,7 %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  <a:tr h="8761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 dirty="0">
                          <a:effectLst/>
                        </a:rPr>
                        <a:t>Родина, храбрость, патриотизм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>
                          <a:effectLst/>
                        </a:rPr>
                        <a:t>78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400" dirty="0">
                          <a:effectLst/>
                        </a:rPr>
                        <a:t>6,4 %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391598"/>
            <a:ext cx="1536186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Преобладающие темы пословиц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21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520258"/>
              </p:ext>
            </p:extLst>
          </p:nvPr>
        </p:nvGraphicFramePr>
        <p:xfrm>
          <a:off x="709684" y="368490"/>
          <a:ext cx="7422735" cy="62689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3986"/>
                <a:gridCol w="646056"/>
                <a:gridCol w="753986"/>
                <a:gridCol w="820111"/>
                <a:gridCol w="687101"/>
                <a:gridCol w="604254"/>
                <a:gridCol w="579171"/>
                <a:gridCol w="60780"/>
                <a:gridCol w="60780"/>
                <a:gridCol w="909800"/>
                <a:gridCol w="583731"/>
                <a:gridCol w="537367"/>
                <a:gridCol w="60780"/>
                <a:gridCol w="364832"/>
              </a:tblGrid>
              <a:tr h="497266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0" marR="7850" marT="7850" marB="785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600" dirty="0">
                          <a:effectLst/>
                        </a:rPr>
                        <a:t>Причины использования пословиц сегодня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0" marR="7850" marT="7850" marB="785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4418916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600" dirty="0">
                          <a:effectLst/>
                        </a:rPr>
                        <a:t>Пословицы сегодня необходимы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0" marR="7850" marT="7850" marB="785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600" dirty="0">
                          <a:effectLst/>
                        </a:rPr>
                        <a:t>Пословицы, как кладезь народной мудрости и опыта, воспитывают, помогают в различных ситуациях при общении, учат, развивают речь, обогащают её и придают ей выразительность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0" marR="7850" marT="7850" marB="785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600" dirty="0">
                          <a:effectLst/>
                        </a:rPr>
                        <a:t>Пословицы помогают выразить мысли, понять ситуацию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0" marR="7850" marT="7850" marB="785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600" dirty="0">
                          <a:effectLst/>
                        </a:rPr>
                        <a:t>Пословицы – это народная мудрость, опыт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0" marR="7850" marT="7850" marB="785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600" dirty="0">
                          <a:effectLst/>
                        </a:rPr>
                        <a:t>Пословица облегчает и разнообразит общение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0" marR="7850" marT="7850" marB="785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600" dirty="0">
                          <a:effectLst/>
                        </a:rPr>
                        <a:t>Пословица развивает память, обогащает знания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0" marR="7850" marT="7850" marB="785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9637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800" dirty="0">
                          <a:effectLst/>
                        </a:rPr>
                        <a:t>60 чел.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0" marR="7850" marT="7850" marB="78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600" dirty="0">
                          <a:effectLst/>
                        </a:rPr>
                        <a:t>100 %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0" marR="7850" marT="7850" marB="78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600" dirty="0">
                          <a:effectLst/>
                        </a:rPr>
                        <a:t>22 чел.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0" marR="7850" marT="7850" marB="78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600" dirty="0">
                          <a:effectLst/>
                        </a:rPr>
                        <a:t>36,5 %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0" marR="7850" marT="7850" marB="78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600" dirty="0">
                          <a:effectLst/>
                        </a:rPr>
                        <a:t>21 чел.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0" marR="7850" marT="7850" marB="78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600" dirty="0">
                          <a:effectLst/>
                        </a:rPr>
                        <a:t>35 %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0" marR="7850" marT="7850" marB="78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600" dirty="0">
                          <a:effectLst/>
                        </a:rPr>
                        <a:t>11 чел.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0" marR="7850" marT="7850" marB="785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600" dirty="0">
                          <a:effectLst/>
                        </a:rPr>
                        <a:t>18,3 %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0" marR="7850" marT="7850" marB="785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600" dirty="0">
                          <a:effectLst/>
                        </a:rPr>
                        <a:t>3 чел.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0" marR="7850" marT="7850" marB="78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600" dirty="0">
                          <a:effectLst/>
                        </a:rPr>
                        <a:t>5,1 %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0" marR="7850" marT="7850" marB="785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600" dirty="0">
                          <a:effectLst/>
                        </a:rPr>
                        <a:t>3 чел.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0" marR="7850" marT="7850" marB="785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995"/>
                        </a:spcAft>
                      </a:pPr>
                      <a:r>
                        <a:rPr lang="ru-RU" sz="1600" dirty="0">
                          <a:effectLst/>
                        </a:rPr>
                        <a:t>5,1 %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850" marR="7850" marT="7850" marB="785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498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8925" y="164629"/>
            <a:ext cx="6919416" cy="6693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995"/>
              </a:spcAft>
            </a:pP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Вывод: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Пословицы, являясь частью культуры народа, всегда оставались и останутся актуальными, несмотря на развитие экономики и техники, на прогресс и т. д. В любое время пословицы будут характерной чертой народа, объектом внимания и исследования.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Проанализировав около 100 пословиц , я пришла к следующим выводам: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995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пословицы многозначны и ярки. Они находятся вне времени и вне классового деления, т.е. их произносят как богатые люди, так и люди низших слоев общества;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995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речи они выполняют различные функции (дают характеристику людям, явлениям, раскрывают отношения, помогают советом;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995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служат выразительным средством в литературе, обогащают наш язык.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Речь современного человека обедняется, если в ней отсутствуют пословицы– истинные алмазы народной мудрости. Они, несмотря на свою распространенность, не банальны. Поэтому людям стоит чаще употреблять эти выражения, чтобы их меткость, моральное содержание, юмор, красота постепенно отпечатывались в сознании. Это поможет сохранить наш удивительный язык для будущих поколений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34707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140</TotalTime>
  <Words>296</Words>
  <Application>Microsoft Office PowerPoint</Application>
  <PresentationFormat>Широкоэкранный</PresentationFormat>
  <Paragraphs>120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Century Gothic</vt:lpstr>
      <vt:lpstr>Symbol</vt:lpstr>
      <vt:lpstr>Times New Roman</vt:lpstr>
      <vt:lpstr>Wingdings 3</vt:lpstr>
      <vt:lpstr>Ион</vt:lpstr>
      <vt:lpstr>Проект на тему:</vt:lpstr>
      <vt:lpstr>Презентация PowerPoint</vt:lpstr>
      <vt:lpstr>Презентация PowerPoint</vt:lpstr>
      <vt:lpstr>Пословицы, использованные в сказке: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</dc:title>
  <dc:creator>User</dc:creator>
  <cp:lastModifiedBy>User</cp:lastModifiedBy>
  <cp:revision>10</cp:revision>
  <dcterms:created xsi:type="dcterms:W3CDTF">2018-05-09T13:48:13Z</dcterms:created>
  <dcterms:modified xsi:type="dcterms:W3CDTF">2018-05-10T08:30:38Z</dcterms:modified>
</cp:coreProperties>
</file>