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9" r:id="rId3"/>
    <p:sldId id="260" r:id="rId4"/>
    <p:sldId id="258" r:id="rId5"/>
    <p:sldId id="261" r:id="rId6"/>
    <p:sldId id="262" r:id="rId7"/>
    <p:sldId id="263" r:id="rId8"/>
    <p:sldId id="264" r:id="rId9"/>
    <p:sldId id="266" r:id="rId10"/>
    <p:sldId id="268" r:id="rId11"/>
    <p:sldId id="267" r:id="rId12"/>
    <p:sldId id="265" r:id="rId13"/>
    <p:sldId id="25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96433" autoAdjust="0"/>
  </p:normalViewPr>
  <p:slideViewPr>
    <p:cSldViewPr snapToGrid="0">
      <p:cViewPr varScale="1">
        <p:scale>
          <a:sx n="68" d="100"/>
          <a:sy n="68" d="100"/>
        </p:scale>
        <p:origin x="1344"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Лист1!$B$1</c:f>
              <c:strCache>
                <c:ptCount val="1"/>
                <c:pt idx="0">
                  <c:v>Экспериментальная группа</c:v>
                </c:pt>
              </c:strCache>
            </c:strRef>
          </c:tx>
          <c:spPr>
            <a:solidFill>
              <a:schemeClr val="accent1"/>
            </a:solidFill>
            <a:ln>
              <a:noFill/>
            </a:ln>
            <a:effectLst/>
            <a:sp3d/>
          </c:spPr>
          <c:invertIfNegative val="0"/>
          <c:cat>
            <c:strRef>
              <c:f>Лист1!$A$2:$A$4</c:f>
              <c:strCache>
                <c:ptCount val="3"/>
                <c:pt idx="0">
                  <c:v>Высокий уровень</c:v>
                </c:pt>
                <c:pt idx="1">
                  <c:v>Средний уровень</c:v>
                </c:pt>
                <c:pt idx="2">
                  <c:v>Низкий уровень</c:v>
                </c:pt>
              </c:strCache>
            </c:strRef>
          </c:cat>
          <c:val>
            <c:numRef>
              <c:f>Лист1!$B$2:$B$4</c:f>
              <c:numCache>
                <c:formatCode>0%</c:formatCode>
                <c:ptCount val="3"/>
                <c:pt idx="0">
                  <c:v>0.24000000000000016</c:v>
                </c:pt>
                <c:pt idx="1">
                  <c:v>0.36000000000000032</c:v>
                </c:pt>
                <c:pt idx="2">
                  <c:v>0.4</c:v>
                </c:pt>
              </c:numCache>
            </c:numRef>
          </c:val>
          <c:extLst>
            <c:ext xmlns:c16="http://schemas.microsoft.com/office/drawing/2014/chart" uri="{C3380CC4-5D6E-409C-BE32-E72D297353CC}">
              <c16:uniqueId val="{00000000-7084-4443-9E2D-5E5F706E9B60}"/>
            </c:ext>
          </c:extLst>
        </c:ser>
        <c:ser>
          <c:idx val="1"/>
          <c:order val="1"/>
          <c:tx>
            <c:strRef>
              <c:f>Лист1!$C$1</c:f>
              <c:strCache>
                <c:ptCount val="1"/>
                <c:pt idx="0">
                  <c:v>Контрольная группа</c:v>
                </c:pt>
              </c:strCache>
            </c:strRef>
          </c:tx>
          <c:spPr>
            <a:solidFill>
              <a:schemeClr val="accent2"/>
            </a:solidFill>
            <a:ln>
              <a:noFill/>
            </a:ln>
            <a:effectLst/>
            <a:sp3d/>
          </c:spPr>
          <c:invertIfNegative val="0"/>
          <c:cat>
            <c:strRef>
              <c:f>Лист1!$A$2:$A$4</c:f>
              <c:strCache>
                <c:ptCount val="3"/>
                <c:pt idx="0">
                  <c:v>Высокий уровень</c:v>
                </c:pt>
                <c:pt idx="1">
                  <c:v>Средний уровень</c:v>
                </c:pt>
                <c:pt idx="2">
                  <c:v>Низкий уровень</c:v>
                </c:pt>
              </c:strCache>
            </c:strRef>
          </c:cat>
          <c:val>
            <c:numRef>
              <c:f>Лист1!$C$2:$C$4</c:f>
              <c:numCache>
                <c:formatCode>0%</c:formatCode>
                <c:ptCount val="3"/>
                <c:pt idx="0">
                  <c:v>0.28000000000000008</c:v>
                </c:pt>
                <c:pt idx="1">
                  <c:v>0.4</c:v>
                </c:pt>
                <c:pt idx="2">
                  <c:v>0.3200000000000004</c:v>
                </c:pt>
              </c:numCache>
            </c:numRef>
          </c:val>
          <c:extLst>
            <c:ext xmlns:c16="http://schemas.microsoft.com/office/drawing/2014/chart" uri="{C3380CC4-5D6E-409C-BE32-E72D297353CC}">
              <c16:uniqueId val="{00000001-7084-4443-9E2D-5E5F706E9B60}"/>
            </c:ext>
          </c:extLst>
        </c:ser>
        <c:dLbls>
          <c:showLegendKey val="0"/>
          <c:showVal val="0"/>
          <c:showCatName val="0"/>
          <c:showSerName val="0"/>
          <c:showPercent val="0"/>
          <c:showBubbleSize val="0"/>
        </c:dLbls>
        <c:gapWidth val="150"/>
        <c:shape val="box"/>
        <c:axId val="102912768"/>
        <c:axId val="102914304"/>
        <c:axId val="0"/>
      </c:bar3DChart>
      <c:catAx>
        <c:axId val="10291276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02914304"/>
        <c:crosses val="autoZero"/>
        <c:auto val="1"/>
        <c:lblAlgn val="ctr"/>
        <c:lblOffset val="100"/>
        <c:noMultiLvlLbl val="0"/>
      </c:catAx>
      <c:valAx>
        <c:axId val="10291430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crossAx val="10291276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ru-RU"/>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7F343E-047A-4D87-84D8-EE4CA8628045}" type="doc">
      <dgm:prSet loTypeId="urn:microsoft.com/office/officeart/2005/8/layout/cycle3" loCatId="cycle" qsTypeId="urn:microsoft.com/office/officeart/2005/8/quickstyle/simple2" qsCatId="simple" csTypeId="urn:microsoft.com/office/officeart/2005/8/colors/accent1_2" csCatId="accent1" phldr="1"/>
      <dgm:spPr/>
      <dgm:t>
        <a:bodyPr/>
        <a:lstStyle/>
        <a:p>
          <a:endParaRPr lang="ru-RU"/>
        </a:p>
      </dgm:t>
    </dgm:pt>
    <dgm:pt modelId="{10C60E7E-CBC6-4B46-88E0-9A419736BA57}">
      <dgm:prSet phldrT="[Текст]" custT="1"/>
      <dgm:spPr>
        <a:xfrm>
          <a:off x="1480945" y="331"/>
          <a:ext cx="1718628" cy="1117108"/>
        </a:xfrm>
      </dgm:spPr>
      <dgm:t>
        <a:bodyPr/>
        <a:lstStyle/>
        <a:p>
          <a:pPr>
            <a:buNone/>
          </a:pPr>
          <a:r>
            <a:rPr lang="ru-RU" sz="1400">
              <a:latin typeface="Arial" panose="020B0604020202020204" pitchFamily="34" charset="0"/>
              <a:ea typeface="+mn-ea"/>
              <a:cs typeface="+mn-cs"/>
            </a:rPr>
            <a:t>Утреннюю</a:t>
          </a:r>
          <a:endParaRPr lang="ru-RU" sz="1400" dirty="0">
            <a:latin typeface="Arial" panose="020B0604020202020204" pitchFamily="34" charset="0"/>
            <a:ea typeface="+mn-ea"/>
            <a:cs typeface="+mn-cs"/>
          </a:endParaRPr>
        </a:p>
      </dgm:t>
    </dgm:pt>
    <dgm:pt modelId="{4D3433D0-9E65-4613-9A41-86E17955394C}" type="parTrans" cxnId="{47E244EC-E71E-4F04-B1E6-92BEDA35A027}">
      <dgm:prSet/>
      <dgm:spPr/>
      <dgm:t>
        <a:bodyPr/>
        <a:lstStyle/>
        <a:p>
          <a:endParaRPr lang="ru-RU" sz="1400"/>
        </a:p>
      </dgm:t>
    </dgm:pt>
    <dgm:pt modelId="{D60672C8-17CD-45AF-9EB0-EC901D7586B7}" type="sibTrans" cxnId="{47E244EC-E71E-4F04-B1E6-92BEDA35A027}">
      <dgm:prSet/>
      <dgm:spPr>
        <a:xfrm>
          <a:off x="850778" y="558885"/>
          <a:ext cx="2978962" cy="2978962"/>
        </a:xfrm>
      </dgm:spPr>
      <dgm:t>
        <a:bodyPr/>
        <a:lstStyle/>
        <a:p>
          <a:endParaRPr lang="ru-RU" sz="1400"/>
        </a:p>
      </dgm:t>
    </dgm:pt>
    <dgm:pt modelId="{2DBF7192-BED0-42A9-A0F2-8749FC17ADB9}">
      <dgm:prSet phldrT="[Текст]" custT="1"/>
      <dgm:spPr>
        <a:xfrm>
          <a:off x="2770874" y="2234553"/>
          <a:ext cx="1718628" cy="1117108"/>
        </a:xfrm>
      </dgm:spPr>
      <dgm:t>
        <a:bodyPr/>
        <a:lstStyle/>
        <a:p>
          <a:pPr>
            <a:buNone/>
          </a:pPr>
          <a:r>
            <a:rPr lang="ru-RU" sz="1400">
              <a:latin typeface="Arial" panose="020B0604020202020204" pitchFamily="34" charset="0"/>
              <a:ea typeface="+mn-ea"/>
              <a:cs typeface="+mn-cs"/>
            </a:rPr>
            <a:t>Оздоровительную</a:t>
          </a:r>
          <a:endParaRPr lang="ru-RU" sz="1400" dirty="0">
            <a:latin typeface="Arial" panose="020B0604020202020204" pitchFamily="34" charset="0"/>
            <a:ea typeface="+mn-ea"/>
            <a:cs typeface="+mn-cs"/>
          </a:endParaRPr>
        </a:p>
      </dgm:t>
    </dgm:pt>
    <dgm:pt modelId="{C0C9CFDF-E503-4F00-843F-09FF4EF3F5D5}" type="parTrans" cxnId="{31408C6F-4B56-4917-A900-42F41E00F347}">
      <dgm:prSet/>
      <dgm:spPr/>
      <dgm:t>
        <a:bodyPr/>
        <a:lstStyle/>
        <a:p>
          <a:endParaRPr lang="ru-RU" sz="1400"/>
        </a:p>
      </dgm:t>
    </dgm:pt>
    <dgm:pt modelId="{6C084500-8650-4E79-9214-D2A283A909D0}" type="sibTrans" cxnId="{31408C6F-4B56-4917-A900-42F41E00F347}">
      <dgm:prSet/>
      <dgm:spPr>
        <a:xfrm>
          <a:off x="850778" y="558885"/>
          <a:ext cx="2978962" cy="2978962"/>
        </a:xfrm>
        <a:custGeom>
          <a:avLst/>
          <a:gdLst/>
          <a:ahLst/>
          <a:cxnLst/>
          <a:rect l="0" t="0" r="0" b="0"/>
          <a:pathLst>
            <a:path>
              <a:moveTo>
                <a:pt x="1946289" y="2907184"/>
              </a:moveTo>
              <a:arcTo wR="1489481" hR="1489481" stAng="4328411" swAng="2143177"/>
            </a:path>
          </a:pathLst>
        </a:custGeom>
      </dgm:spPr>
      <dgm:t>
        <a:bodyPr/>
        <a:lstStyle/>
        <a:p>
          <a:endParaRPr lang="ru-RU" sz="1400"/>
        </a:p>
      </dgm:t>
    </dgm:pt>
    <dgm:pt modelId="{DF093818-1222-4396-907E-4D335AA046D2}">
      <dgm:prSet phldrT="[Текст]" custT="1"/>
      <dgm:spPr>
        <a:xfrm>
          <a:off x="191017" y="2234553"/>
          <a:ext cx="1718628" cy="1117108"/>
        </a:xfrm>
      </dgm:spPr>
      <dgm:t>
        <a:bodyPr/>
        <a:lstStyle/>
        <a:p>
          <a:pPr>
            <a:buNone/>
          </a:pPr>
          <a:r>
            <a:rPr lang="ru-RU" sz="1400">
              <a:latin typeface="Arial" panose="020B0604020202020204" pitchFamily="34" charset="0"/>
              <a:ea typeface="+mn-ea"/>
              <a:cs typeface="+mn-cs"/>
            </a:rPr>
            <a:t>Ритмическую</a:t>
          </a:r>
          <a:endParaRPr lang="ru-RU" sz="1400" dirty="0">
            <a:latin typeface="Arial" panose="020B0604020202020204" pitchFamily="34" charset="0"/>
            <a:ea typeface="+mn-ea"/>
            <a:cs typeface="+mn-cs"/>
          </a:endParaRPr>
        </a:p>
      </dgm:t>
    </dgm:pt>
    <dgm:pt modelId="{B2456C93-7C63-46A9-AA58-0703F3F46C44}" type="parTrans" cxnId="{A8300F69-0A53-4CB5-B2A2-025E58BB494B}">
      <dgm:prSet/>
      <dgm:spPr/>
      <dgm:t>
        <a:bodyPr/>
        <a:lstStyle/>
        <a:p>
          <a:endParaRPr lang="ru-RU" sz="1400"/>
        </a:p>
      </dgm:t>
    </dgm:pt>
    <dgm:pt modelId="{90C3AC82-D350-472B-8599-D14078E1AF64}" type="sibTrans" cxnId="{A8300F69-0A53-4CB5-B2A2-025E58BB494B}">
      <dgm:prSet/>
      <dgm:spPr>
        <a:xfrm>
          <a:off x="850778" y="558885"/>
          <a:ext cx="2978962" cy="2978962"/>
        </a:xfrm>
        <a:custGeom>
          <a:avLst/>
          <a:gdLst/>
          <a:ahLst/>
          <a:cxnLst/>
          <a:rect l="0" t="0" r="0" b="0"/>
          <a:pathLst>
            <a:path>
              <a:moveTo>
                <a:pt x="4826" y="1369668"/>
              </a:moveTo>
              <a:arcTo wR="1489481" hR="1489481" stAng="11076829" swAng="2301434"/>
            </a:path>
          </a:pathLst>
        </a:custGeom>
      </dgm:spPr>
      <dgm:t>
        <a:bodyPr/>
        <a:lstStyle/>
        <a:p>
          <a:endParaRPr lang="ru-RU" sz="1400"/>
        </a:p>
      </dgm:t>
    </dgm:pt>
    <dgm:pt modelId="{6DE7188A-580E-415C-B454-3595ABC70D4D}">
      <dgm:prSet phldrT="[Текст]" custT="1"/>
      <dgm:spPr>
        <a:xfrm>
          <a:off x="191017" y="2234553"/>
          <a:ext cx="1718628" cy="1117108"/>
        </a:xfrm>
      </dgm:spPr>
      <dgm:t>
        <a:bodyPr/>
        <a:lstStyle/>
        <a:p>
          <a:pPr>
            <a:buNone/>
          </a:pPr>
          <a:r>
            <a:rPr lang="ru-RU" sz="1400">
              <a:latin typeface="Arial" panose="020B0604020202020204" pitchFamily="34" charset="0"/>
              <a:ea typeface="+mn-ea"/>
              <a:cs typeface="+mn-cs"/>
            </a:rPr>
            <a:t>Дыхательную</a:t>
          </a:r>
          <a:endParaRPr lang="ru-RU" sz="1400" dirty="0">
            <a:latin typeface="Arial" panose="020B0604020202020204" pitchFamily="34" charset="0"/>
            <a:ea typeface="+mn-ea"/>
            <a:cs typeface="+mn-cs"/>
          </a:endParaRPr>
        </a:p>
      </dgm:t>
    </dgm:pt>
    <dgm:pt modelId="{158B8FFC-7E63-408A-97ED-85D8EFF2FF4B}" type="parTrans" cxnId="{57F73267-BC7E-470D-8776-CC2095281076}">
      <dgm:prSet/>
      <dgm:spPr/>
      <dgm:t>
        <a:bodyPr/>
        <a:lstStyle/>
        <a:p>
          <a:endParaRPr lang="ru-RU"/>
        </a:p>
      </dgm:t>
    </dgm:pt>
    <dgm:pt modelId="{D813880F-5CBE-4ECF-90A2-F414D41E38DA}" type="sibTrans" cxnId="{57F73267-BC7E-470D-8776-CC2095281076}">
      <dgm:prSet/>
      <dgm:spPr/>
      <dgm:t>
        <a:bodyPr/>
        <a:lstStyle/>
        <a:p>
          <a:endParaRPr lang="ru-RU"/>
        </a:p>
      </dgm:t>
    </dgm:pt>
    <dgm:pt modelId="{0754C59D-130E-469F-9127-F9AEDFD0D865}">
      <dgm:prSet phldrT="[Текст]" custT="1"/>
      <dgm:spPr>
        <a:xfrm>
          <a:off x="191017" y="2234553"/>
          <a:ext cx="1718628" cy="1117108"/>
        </a:xfrm>
      </dgm:spPr>
      <dgm:t>
        <a:bodyPr/>
        <a:lstStyle/>
        <a:p>
          <a:pPr>
            <a:buNone/>
          </a:pPr>
          <a:r>
            <a:rPr lang="ru-RU" sz="1400">
              <a:latin typeface="Arial" panose="020B0604020202020204" pitchFamily="34" charset="0"/>
              <a:ea typeface="+mn-ea"/>
              <a:cs typeface="+mn-cs"/>
            </a:rPr>
            <a:t>Художественную</a:t>
          </a:r>
          <a:endParaRPr lang="ru-RU" sz="1400" dirty="0">
            <a:latin typeface="Arial" panose="020B0604020202020204" pitchFamily="34" charset="0"/>
            <a:ea typeface="+mn-ea"/>
            <a:cs typeface="+mn-cs"/>
          </a:endParaRPr>
        </a:p>
      </dgm:t>
    </dgm:pt>
    <dgm:pt modelId="{E930AF73-8528-4E0C-887E-8754541B5B16}" type="parTrans" cxnId="{652F5D21-CFA9-4A6E-8353-9B37401930CB}">
      <dgm:prSet/>
      <dgm:spPr/>
      <dgm:t>
        <a:bodyPr/>
        <a:lstStyle/>
        <a:p>
          <a:endParaRPr lang="ru-RU"/>
        </a:p>
      </dgm:t>
    </dgm:pt>
    <dgm:pt modelId="{339E8393-EF9E-4A1A-8DD7-33236AB52CC7}" type="sibTrans" cxnId="{652F5D21-CFA9-4A6E-8353-9B37401930CB}">
      <dgm:prSet/>
      <dgm:spPr/>
      <dgm:t>
        <a:bodyPr/>
        <a:lstStyle/>
        <a:p>
          <a:endParaRPr lang="ru-RU"/>
        </a:p>
      </dgm:t>
    </dgm:pt>
    <dgm:pt modelId="{86C06759-21AC-4F8B-9C68-A83B48E89C11}">
      <dgm:prSet phldrT="[Текст]" custT="1"/>
      <dgm:spPr>
        <a:xfrm>
          <a:off x="191017" y="2234553"/>
          <a:ext cx="1718628" cy="1117108"/>
        </a:xfrm>
      </dgm:spPr>
      <dgm:t>
        <a:bodyPr/>
        <a:lstStyle/>
        <a:p>
          <a:pPr>
            <a:buNone/>
          </a:pPr>
          <a:r>
            <a:rPr lang="ru-RU" sz="1400" dirty="0">
              <a:latin typeface="Arial" panose="020B0604020202020204" pitchFamily="34" charset="0"/>
              <a:ea typeface="+mn-ea"/>
              <a:cs typeface="+mn-cs"/>
            </a:rPr>
            <a:t>Артикуляционную</a:t>
          </a:r>
        </a:p>
      </dgm:t>
    </dgm:pt>
    <dgm:pt modelId="{ED7C9284-8AEC-4EC0-9D55-4A0B003E80C9}" type="parTrans" cxnId="{3C943475-F801-43EF-B8A6-52CFC5EF4CD1}">
      <dgm:prSet/>
      <dgm:spPr/>
      <dgm:t>
        <a:bodyPr/>
        <a:lstStyle/>
        <a:p>
          <a:endParaRPr lang="ru-RU"/>
        </a:p>
      </dgm:t>
    </dgm:pt>
    <dgm:pt modelId="{28FCDC8E-D954-4760-A97A-AEC066CFE0EE}" type="sibTrans" cxnId="{3C943475-F801-43EF-B8A6-52CFC5EF4CD1}">
      <dgm:prSet/>
      <dgm:spPr/>
      <dgm:t>
        <a:bodyPr/>
        <a:lstStyle/>
        <a:p>
          <a:endParaRPr lang="ru-RU"/>
        </a:p>
      </dgm:t>
    </dgm:pt>
    <dgm:pt modelId="{42EAB6C0-983B-45EF-9461-56897E742222}">
      <dgm:prSet phldrT="[Текст]" custT="1"/>
      <dgm:spPr>
        <a:xfrm>
          <a:off x="191017" y="2234553"/>
          <a:ext cx="1718628" cy="1117108"/>
        </a:xfrm>
      </dgm:spPr>
      <dgm:t>
        <a:bodyPr/>
        <a:lstStyle/>
        <a:p>
          <a:pPr>
            <a:buNone/>
          </a:pPr>
          <a:r>
            <a:rPr lang="ru-RU" sz="1400" dirty="0">
              <a:latin typeface="Arial" panose="020B0604020202020204" pitchFamily="34" charset="0"/>
              <a:ea typeface="+mn-ea"/>
              <a:cs typeface="+mn-cs"/>
            </a:rPr>
            <a:t>Пальчиковую</a:t>
          </a:r>
        </a:p>
      </dgm:t>
    </dgm:pt>
    <dgm:pt modelId="{B447797F-AF21-41A4-9C5B-65CD3E6651E4}" type="parTrans" cxnId="{0FE1EEA8-6ACD-49CD-A9A5-8462A8116752}">
      <dgm:prSet/>
      <dgm:spPr/>
      <dgm:t>
        <a:bodyPr/>
        <a:lstStyle/>
        <a:p>
          <a:endParaRPr lang="ru-RU"/>
        </a:p>
      </dgm:t>
    </dgm:pt>
    <dgm:pt modelId="{66A1896B-CE39-477D-B435-9677C313649B}" type="sibTrans" cxnId="{0FE1EEA8-6ACD-49CD-A9A5-8462A8116752}">
      <dgm:prSet/>
      <dgm:spPr/>
      <dgm:t>
        <a:bodyPr/>
        <a:lstStyle/>
        <a:p>
          <a:endParaRPr lang="ru-RU"/>
        </a:p>
      </dgm:t>
    </dgm:pt>
    <dgm:pt modelId="{AB3272E7-A405-4832-98B4-6256271D0BDC}">
      <dgm:prSet/>
      <dgm:spPr/>
      <dgm:t>
        <a:bodyPr/>
        <a:lstStyle/>
        <a:p>
          <a:r>
            <a:rPr lang="ru-RU" dirty="0">
              <a:latin typeface="Times New Roman" panose="02020603050405020304" pitchFamily="18" charset="0"/>
              <a:cs typeface="Times New Roman" panose="02020603050405020304" pitchFamily="18" charset="0"/>
            </a:rPr>
            <a:t>В детской гимнастике можно выделить:</a:t>
          </a:r>
        </a:p>
      </dgm:t>
    </dgm:pt>
    <dgm:pt modelId="{569608AB-C1C4-4E23-BCCE-A097C8205AD9}" type="parTrans" cxnId="{4587EDE1-778F-4B1F-9D17-BF9882414AD0}">
      <dgm:prSet/>
      <dgm:spPr/>
      <dgm:t>
        <a:bodyPr/>
        <a:lstStyle/>
        <a:p>
          <a:endParaRPr lang="ru-RU"/>
        </a:p>
      </dgm:t>
    </dgm:pt>
    <dgm:pt modelId="{2232C351-1AA8-43C3-B1DA-62518CE3C3D0}" type="sibTrans" cxnId="{4587EDE1-778F-4B1F-9D17-BF9882414AD0}">
      <dgm:prSet/>
      <dgm:spPr/>
      <dgm:t>
        <a:bodyPr/>
        <a:lstStyle/>
        <a:p>
          <a:endParaRPr lang="ru-RU"/>
        </a:p>
      </dgm:t>
    </dgm:pt>
    <dgm:pt modelId="{5F2C72F2-2160-45C6-824B-D24D659084B9}" type="pres">
      <dgm:prSet presAssocID="{627F343E-047A-4D87-84D8-EE4CA8628045}" presName="Name0" presStyleCnt="0">
        <dgm:presLayoutVars>
          <dgm:dir/>
          <dgm:resizeHandles val="exact"/>
        </dgm:presLayoutVars>
      </dgm:prSet>
      <dgm:spPr/>
    </dgm:pt>
    <dgm:pt modelId="{C1F35230-5092-454E-BC39-18616B98E49B}" type="pres">
      <dgm:prSet presAssocID="{627F343E-047A-4D87-84D8-EE4CA8628045}" presName="cycle" presStyleCnt="0"/>
      <dgm:spPr/>
    </dgm:pt>
    <dgm:pt modelId="{2AEBC8B6-DC62-4ADF-854C-D76F7CC0C67F}" type="pres">
      <dgm:prSet presAssocID="{10C60E7E-CBC6-4B46-88E0-9A419736BA57}" presName="nodeFirstNode" presStyleLbl="node1" presStyleIdx="0" presStyleCnt="8">
        <dgm:presLayoutVars>
          <dgm:bulletEnabled val="1"/>
        </dgm:presLayoutVars>
      </dgm:prSet>
      <dgm:spPr>
        <a:prstGeom prst="roundRect">
          <a:avLst/>
        </a:prstGeom>
      </dgm:spPr>
    </dgm:pt>
    <dgm:pt modelId="{CA3CCFF2-EFB7-4016-B44E-779E732740D9}" type="pres">
      <dgm:prSet presAssocID="{D60672C8-17CD-45AF-9EB0-EC901D7586B7}" presName="sibTransFirstNode" presStyleLbl="bgShp" presStyleIdx="0" presStyleCnt="1"/>
      <dgm:spPr>
        <a:custGeom>
          <a:avLst/>
          <a:gdLst/>
          <a:ahLst/>
          <a:cxnLst/>
          <a:rect l="0" t="0" r="0" b="0"/>
          <a:pathLst>
            <a:path>
              <a:moveTo>
                <a:pt x="2579332" y="474208"/>
              </a:moveTo>
              <a:arcTo wR="1489481" hR="1489481" stAng="19021737" swAng="2301434"/>
            </a:path>
          </a:pathLst>
        </a:custGeom>
      </dgm:spPr>
    </dgm:pt>
    <dgm:pt modelId="{7AA99FF4-CCD2-423D-A75C-9F124AA7A0C9}" type="pres">
      <dgm:prSet presAssocID="{2DBF7192-BED0-42A9-A0F2-8749FC17ADB9}" presName="nodeFollowingNodes" presStyleLbl="node1" presStyleIdx="1" presStyleCnt="8">
        <dgm:presLayoutVars>
          <dgm:bulletEnabled val="1"/>
        </dgm:presLayoutVars>
      </dgm:prSet>
      <dgm:spPr>
        <a:prstGeom prst="roundRect">
          <a:avLst/>
        </a:prstGeom>
      </dgm:spPr>
    </dgm:pt>
    <dgm:pt modelId="{B58BA987-0095-4D56-BF41-23E21423370A}" type="pres">
      <dgm:prSet presAssocID="{DF093818-1222-4396-907E-4D335AA046D2}" presName="nodeFollowingNodes" presStyleLbl="node1" presStyleIdx="2" presStyleCnt="8">
        <dgm:presLayoutVars>
          <dgm:bulletEnabled val="1"/>
        </dgm:presLayoutVars>
      </dgm:prSet>
      <dgm:spPr>
        <a:prstGeom prst="roundRect">
          <a:avLst/>
        </a:prstGeom>
      </dgm:spPr>
    </dgm:pt>
    <dgm:pt modelId="{D30F1589-3170-445A-A18A-BAA1A1472101}" type="pres">
      <dgm:prSet presAssocID="{6DE7188A-580E-415C-B454-3595ABC70D4D}" presName="nodeFollowingNodes" presStyleLbl="node1" presStyleIdx="3" presStyleCnt="8">
        <dgm:presLayoutVars>
          <dgm:bulletEnabled val="1"/>
        </dgm:presLayoutVars>
      </dgm:prSet>
      <dgm:spPr/>
    </dgm:pt>
    <dgm:pt modelId="{402B2C32-59DC-4457-97B3-AF4EC75DD075}" type="pres">
      <dgm:prSet presAssocID="{0754C59D-130E-469F-9127-F9AEDFD0D865}" presName="nodeFollowingNodes" presStyleLbl="node1" presStyleIdx="4" presStyleCnt="8" custRadScaleRad="91830" custRadScaleInc="108942">
        <dgm:presLayoutVars>
          <dgm:bulletEnabled val="1"/>
        </dgm:presLayoutVars>
      </dgm:prSet>
      <dgm:spPr/>
    </dgm:pt>
    <dgm:pt modelId="{35C91B1D-C08B-42CF-A326-5D1A6E1AE51F}" type="pres">
      <dgm:prSet presAssocID="{86C06759-21AC-4F8B-9C68-A83B48E89C11}" presName="nodeFollowingNodes" presStyleLbl="node1" presStyleIdx="5" presStyleCnt="8" custRadScaleRad="88453" custRadScaleInc="120199">
        <dgm:presLayoutVars>
          <dgm:bulletEnabled val="1"/>
        </dgm:presLayoutVars>
      </dgm:prSet>
      <dgm:spPr/>
    </dgm:pt>
    <dgm:pt modelId="{5BEB16C1-CF68-47B8-96BC-F9DC6DEB61E6}" type="pres">
      <dgm:prSet presAssocID="{42EAB6C0-983B-45EF-9461-56897E742222}" presName="nodeFollowingNodes" presStyleLbl="node1" presStyleIdx="6" presStyleCnt="8" custRadScaleRad="105291" custRadScaleInc="97306">
        <dgm:presLayoutVars>
          <dgm:bulletEnabled val="1"/>
        </dgm:presLayoutVars>
      </dgm:prSet>
      <dgm:spPr/>
    </dgm:pt>
    <dgm:pt modelId="{4C27C1D6-BEFA-4D10-A1BF-5BFABF17D158}" type="pres">
      <dgm:prSet presAssocID="{AB3272E7-A405-4832-98B4-6256271D0BDC}" presName="nodeFollowingNodes" presStyleLbl="node1" presStyleIdx="7" presStyleCnt="8" custRadScaleRad="5775" custRadScaleInc="199073">
        <dgm:presLayoutVars>
          <dgm:bulletEnabled val="1"/>
        </dgm:presLayoutVars>
      </dgm:prSet>
      <dgm:spPr/>
    </dgm:pt>
  </dgm:ptLst>
  <dgm:cxnLst>
    <dgm:cxn modelId="{652F5D21-CFA9-4A6E-8353-9B37401930CB}" srcId="{627F343E-047A-4D87-84D8-EE4CA8628045}" destId="{0754C59D-130E-469F-9127-F9AEDFD0D865}" srcOrd="4" destOrd="0" parTransId="{E930AF73-8528-4E0C-887E-8754541B5B16}" sibTransId="{339E8393-EF9E-4A1A-8DD7-33236AB52CC7}"/>
    <dgm:cxn modelId="{DC38A32C-C5D6-41DD-964F-19F21FA4552F}" type="presOf" srcId="{0754C59D-130E-469F-9127-F9AEDFD0D865}" destId="{402B2C32-59DC-4457-97B3-AF4EC75DD075}" srcOrd="0" destOrd="0" presId="urn:microsoft.com/office/officeart/2005/8/layout/cycle3"/>
    <dgm:cxn modelId="{57F73267-BC7E-470D-8776-CC2095281076}" srcId="{627F343E-047A-4D87-84D8-EE4CA8628045}" destId="{6DE7188A-580E-415C-B454-3595ABC70D4D}" srcOrd="3" destOrd="0" parTransId="{158B8FFC-7E63-408A-97ED-85D8EFF2FF4B}" sibTransId="{D813880F-5CBE-4ECF-90A2-F414D41E38DA}"/>
    <dgm:cxn modelId="{A8300F69-0A53-4CB5-B2A2-025E58BB494B}" srcId="{627F343E-047A-4D87-84D8-EE4CA8628045}" destId="{DF093818-1222-4396-907E-4D335AA046D2}" srcOrd="2" destOrd="0" parTransId="{B2456C93-7C63-46A9-AA58-0703F3F46C44}" sibTransId="{90C3AC82-D350-472B-8599-D14078E1AF64}"/>
    <dgm:cxn modelId="{B086C369-F880-4942-B9F8-73DDEAE1C022}" type="presOf" srcId="{86C06759-21AC-4F8B-9C68-A83B48E89C11}" destId="{35C91B1D-C08B-42CF-A326-5D1A6E1AE51F}" srcOrd="0" destOrd="0" presId="urn:microsoft.com/office/officeart/2005/8/layout/cycle3"/>
    <dgm:cxn modelId="{31408C6F-4B56-4917-A900-42F41E00F347}" srcId="{627F343E-047A-4D87-84D8-EE4CA8628045}" destId="{2DBF7192-BED0-42A9-A0F2-8749FC17ADB9}" srcOrd="1" destOrd="0" parTransId="{C0C9CFDF-E503-4F00-843F-09FF4EF3F5D5}" sibTransId="{6C084500-8650-4E79-9214-D2A283A909D0}"/>
    <dgm:cxn modelId="{8EC0B954-DF13-445F-943D-B3341D933BCD}" type="presOf" srcId="{10C60E7E-CBC6-4B46-88E0-9A419736BA57}" destId="{2AEBC8B6-DC62-4ADF-854C-D76F7CC0C67F}" srcOrd="0" destOrd="0" presId="urn:microsoft.com/office/officeart/2005/8/layout/cycle3"/>
    <dgm:cxn modelId="{3C943475-F801-43EF-B8A6-52CFC5EF4CD1}" srcId="{627F343E-047A-4D87-84D8-EE4CA8628045}" destId="{86C06759-21AC-4F8B-9C68-A83B48E89C11}" srcOrd="5" destOrd="0" parTransId="{ED7C9284-8AEC-4EC0-9D55-4A0B003E80C9}" sibTransId="{28FCDC8E-D954-4760-A97A-AEC066CFE0EE}"/>
    <dgm:cxn modelId="{1715307F-E744-4F22-B90D-50AD21920D11}" type="presOf" srcId="{AB3272E7-A405-4832-98B4-6256271D0BDC}" destId="{4C27C1D6-BEFA-4D10-A1BF-5BFABF17D158}" srcOrd="0" destOrd="0" presId="urn:microsoft.com/office/officeart/2005/8/layout/cycle3"/>
    <dgm:cxn modelId="{F863EB83-E880-4C7B-8EDC-A5FD7F1D800D}" type="presOf" srcId="{6DE7188A-580E-415C-B454-3595ABC70D4D}" destId="{D30F1589-3170-445A-A18A-BAA1A1472101}" srcOrd="0" destOrd="0" presId="urn:microsoft.com/office/officeart/2005/8/layout/cycle3"/>
    <dgm:cxn modelId="{8FEE4F92-1722-456D-8C73-4C1B47C6838A}" type="presOf" srcId="{627F343E-047A-4D87-84D8-EE4CA8628045}" destId="{5F2C72F2-2160-45C6-824B-D24D659084B9}" srcOrd="0" destOrd="0" presId="urn:microsoft.com/office/officeart/2005/8/layout/cycle3"/>
    <dgm:cxn modelId="{9ED3FCA2-72BA-454E-A096-BC988899FEAD}" type="presOf" srcId="{42EAB6C0-983B-45EF-9461-56897E742222}" destId="{5BEB16C1-CF68-47B8-96BC-F9DC6DEB61E6}" srcOrd="0" destOrd="0" presId="urn:microsoft.com/office/officeart/2005/8/layout/cycle3"/>
    <dgm:cxn modelId="{0FE1EEA8-6ACD-49CD-A9A5-8462A8116752}" srcId="{627F343E-047A-4D87-84D8-EE4CA8628045}" destId="{42EAB6C0-983B-45EF-9461-56897E742222}" srcOrd="6" destOrd="0" parTransId="{B447797F-AF21-41A4-9C5B-65CD3E6651E4}" sibTransId="{66A1896B-CE39-477D-B435-9677C313649B}"/>
    <dgm:cxn modelId="{DDF9EEC7-0247-4847-A4A3-34D29AE37F18}" type="presOf" srcId="{2DBF7192-BED0-42A9-A0F2-8749FC17ADB9}" destId="{7AA99FF4-CCD2-423D-A75C-9F124AA7A0C9}" srcOrd="0" destOrd="0" presId="urn:microsoft.com/office/officeart/2005/8/layout/cycle3"/>
    <dgm:cxn modelId="{CDEB7BD0-4DBD-4515-B78C-5D75EF315D2F}" type="presOf" srcId="{DF093818-1222-4396-907E-4D335AA046D2}" destId="{B58BA987-0095-4D56-BF41-23E21423370A}" srcOrd="0" destOrd="0" presId="urn:microsoft.com/office/officeart/2005/8/layout/cycle3"/>
    <dgm:cxn modelId="{4587EDE1-778F-4B1F-9D17-BF9882414AD0}" srcId="{627F343E-047A-4D87-84D8-EE4CA8628045}" destId="{AB3272E7-A405-4832-98B4-6256271D0BDC}" srcOrd="7" destOrd="0" parTransId="{569608AB-C1C4-4E23-BCCE-A097C8205AD9}" sibTransId="{2232C351-1AA8-43C3-B1DA-62518CE3C3D0}"/>
    <dgm:cxn modelId="{47E244EC-E71E-4F04-B1E6-92BEDA35A027}" srcId="{627F343E-047A-4D87-84D8-EE4CA8628045}" destId="{10C60E7E-CBC6-4B46-88E0-9A419736BA57}" srcOrd="0" destOrd="0" parTransId="{4D3433D0-9E65-4613-9A41-86E17955394C}" sibTransId="{D60672C8-17CD-45AF-9EB0-EC901D7586B7}"/>
    <dgm:cxn modelId="{662BC7F8-986D-441C-84A8-02E996495DFF}" type="presOf" srcId="{D60672C8-17CD-45AF-9EB0-EC901D7586B7}" destId="{CA3CCFF2-EFB7-4016-B44E-779E732740D9}" srcOrd="0" destOrd="0" presId="urn:microsoft.com/office/officeart/2005/8/layout/cycle3"/>
    <dgm:cxn modelId="{A432F1A7-066B-4F6E-B6A6-3088A7CB9397}" type="presParOf" srcId="{5F2C72F2-2160-45C6-824B-D24D659084B9}" destId="{C1F35230-5092-454E-BC39-18616B98E49B}" srcOrd="0" destOrd="0" presId="urn:microsoft.com/office/officeart/2005/8/layout/cycle3"/>
    <dgm:cxn modelId="{69E2F370-4EE2-407C-BA5B-CF6996B38954}" type="presParOf" srcId="{C1F35230-5092-454E-BC39-18616B98E49B}" destId="{2AEBC8B6-DC62-4ADF-854C-D76F7CC0C67F}" srcOrd="0" destOrd="0" presId="urn:microsoft.com/office/officeart/2005/8/layout/cycle3"/>
    <dgm:cxn modelId="{24235746-6062-4A9F-9DAA-5193F46936DC}" type="presParOf" srcId="{C1F35230-5092-454E-BC39-18616B98E49B}" destId="{CA3CCFF2-EFB7-4016-B44E-779E732740D9}" srcOrd="1" destOrd="0" presId="urn:microsoft.com/office/officeart/2005/8/layout/cycle3"/>
    <dgm:cxn modelId="{298A824B-9268-4240-9B4A-80D656747E50}" type="presParOf" srcId="{C1F35230-5092-454E-BC39-18616B98E49B}" destId="{7AA99FF4-CCD2-423D-A75C-9F124AA7A0C9}" srcOrd="2" destOrd="0" presId="urn:microsoft.com/office/officeart/2005/8/layout/cycle3"/>
    <dgm:cxn modelId="{9B943A9B-C0CE-477F-8AE3-B5DDEBF8A730}" type="presParOf" srcId="{C1F35230-5092-454E-BC39-18616B98E49B}" destId="{B58BA987-0095-4D56-BF41-23E21423370A}" srcOrd="3" destOrd="0" presId="urn:microsoft.com/office/officeart/2005/8/layout/cycle3"/>
    <dgm:cxn modelId="{7D3BD6C6-2849-4310-811F-040CA021AC75}" type="presParOf" srcId="{C1F35230-5092-454E-BC39-18616B98E49B}" destId="{D30F1589-3170-445A-A18A-BAA1A1472101}" srcOrd="4" destOrd="0" presId="urn:microsoft.com/office/officeart/2005/8/layout/cycle3"/>
    <dgm:cxn modelId="{0BF93B91-03F3-469A-A2CB-4DFA64D73B35}" type="presParOf" srcId="{C1F35230-5092-454E-BC39-18616B98E49B}" destId="{402B2C32-59DC-4457-97B3-AF4EC75DD075}" srcOrd="5" destOrd="0" presId="urn:microsoft.com/office/officeart/2005/8/layout/cycle3"/>
    <dgm:cxn modelId="{6267F2B2-5AB2-4B12-A587-95F9E90758DA}" type="presParOf" srcId="{C1F35230-5092-454E-BC39-18616B98E49B}" destId="{35C91B1D-C08B-42CF-A326-5D1A6E1AE51F}" srcOrd="6" destOrd="0" presId="urn:microsoft.com/office/officeart/2005/8/layout/cycle3"/>
    <dgm:cxn modelId="{909D9A9F-202B-4222-B7AF-60CBD3F525E2}" type="presParOf" srcId="{C1F35230-5092-454E-BC39-18616B98E49B}" destId="{5BEB16C1-CF68-47B8-96BC-F9DC6DEB61E6}" srcOrd="7" destOrd="0" presId="urn:microsoft.com/office/officeart/2005/8/layout/cycle3"/>
    <dgm:cxn modelId="{FEB2D223-060F-4A71-92C7-F5B1AF0523CA}" type="presParOf" srcId="{C1F35230-5092-454E-BC39-18616B98E49B}" destId="{4C27C1D6-BEFA-4D10-A1BF-5BFABF17D158}" srcOrd="8"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802919-4768-44BA-810A-92150DB83CD6}" type="doc">
      <dgm:prSet loTypeId="urn:microsoft.com/office/officeart/2005/8/layout/vList2" loCatId="list" qsTypeId="urn:microsoft.com/office/officeart/2005/8/quickstyle/simple2" qsCatId="simple" csTypeId="urn:microsoft.com/office/officeart/2005/8/colors/accent1_2" csCatId="accent1" phldr="1"/>
      <dgm:spPr/>
      <dgm:t>
        <a:bodyPr/>
        <a:lstStyle/>
        <a:p>
          <a:endParaRPr lang="ru-RU"/>
        </a:p>
      </dgm:t>
    </dgm:pt>
    <dgm:pt modelId="{B39F8857-6928-4248-A7E3-2A55DACBB476}">
      <dgm:prSet phldrT="[Текст]"/>
      <dgm:spPr>
        <a:xfrm>
          <a:off x="192004" y="3219"/>
          <a:ext cx="2688061" cy="383760"/>
        </a:xfrm>
      </dgm:spPr>
      <dgm:t>
        <a:bodyPr/>
        <a:lstStyle/>
        <a:p>
          <a:pPr>
            <a:buNone/>
          </a:pPr>
          <a:r>
            <a:rPr lang="ru-RU">
              <a:latin typeface="Arial" panose="020B0604020202020204" pitchFamily="34" charset="0"/>
              <a:ea typeface="+mn-ea"/>
              <a:cs typeface="+mn-cs"/>
            </a:rPr>
            <a:t>1. Содержательно-оценочный: умение выполнять упражнения.</a:t>
          </a:r>
          <a:endParaRPr lang="ru-RU" dirty="0">
            <a:latin typeface="Arial" panose="020B0604020202020204" pitchFamily="34" charset="0"/>
            <a:ea typeface="+mn-ea"/>
            <a:cs typeface="+mn-cs"/>
          </a:endParaRPr>
        </a:p>
      </dgm:t>
    </dgm:pt>
    <dgm:pt modelId="{689CD7BF-B7FA-4CFD-A6F9-38705EEFFF07}" type="parTrans" cxnId="{E37D9600-EEDE-4AE3-A0C1-D9231D2F4FBA}">
      <dgm:prSet/>
      <dgm:spPr/>
      <dgm:t>
        <a:bodyPr/>
        <a:lstStyle/>
        <a:p>
          <a:endParaRPr lang="ru-RU"/>
        </a:p>
      </dgm:t>
    </dgm:pt>
    <dgm:pt modelId="{AD1728A7-E2A0-4D28-AA93-FDBECDCEBCAD}" type="sibTrans" cxnId="{E37D9600-EEDE-4AE3-A0C1-D9231D2F4FBA}">
      <dgm:prSet/>
      <dgm:spPr/>
      <dgm:t>
        <a:bodyPr/>
        <a:lstStyle/>
        <a:p>
          <a:endParaRPr lang="ru-RU"/>
        </a:p>
      </dgm:t>
    </dgm:pt>
    <dgm:pt modelId="{673A0908-D8FA-4ECF-A213-BD0DF5D10DC1}">
      <dgm:prSet phldrT="[Текст]"/>
      <dgm:spPr>
        <a:xfrm>
          <a:off x="192004" y="3219"/>
          <a:ext cx="2688061" cy="383760"/>
        </a:xfrm>
      </dgm:spPr>
      <dgm:t>
        <a:bodyPr/>
        <a:lstStyle/>
        <a:p>
          <a:pPr>
            <a:buNone/>
          </a:pPr>
          <a:r>
            <a:rPr lang="ru-RU" dirty="0">
              <a:latin typeface="Arial" panose="020B0604020202020204" pitchFamily="34" charset="0"/>
              <a:ea typeface="+mn-ea"/>
              <a:cs typeface="+mn-cs"/>
            </a:rPr>
            <a:t>2. </a:t>
          </a:r>
          <a:r>
            <a:rPr lang="ru-RU" dirty="0" err="1">
              <a:latin typeface="Arial" panose="020B0604020202020204" pitchFamily="34" charset="0"/>
              <a:ea typeface="+mn-ea"/>
              <a:cs typeface="+mn-cs"/>
            </a:rPr>
            <a:t>Логическо</a:t>
          </a:r>
          <a:r>
            <a:rPr lang="ru-RU" dirty="0">
              <a:latin typeface="Arial" panose="020B0604020202020204" pitchFamily="34" charset="0"/>
              <a:ea typeface="+mn-ea"/>
              <a:cs typeface="+mn-cs"/>
            </a:rPr>
            <a:t>-последовательный: умение выполнять упражнения.</a:t>
          </a:r>
        </a:p>
      </dgm:t>
    </dgm:pt>
    <dgm:pt modelId="{57C40664-01F5-4AF7-9F4D-746DAD194FE1}" type="parTrans" cxnId="{415E17A8-D5C1-46B4-9550-DB5CF08BF140}">
      <dgm:prSet/>
      <dgm:spPr/>
      <dgm:t>
        <a:bodyPr/>
        <a:lstStyle/>
        <a:p>
          <a:endParaRPr lang="ru-RU"/>
        </a:p>
      </dgm:t>
    </dgm:pt>
    <dgm:pt modelId="{B7C8804C-4A90-4ACF-AD28-30F9B07964A6}" type="sibTrans" cxnId="{415E17A8-D5C1-46B4-9550-DB5CF08BF140}">
      <dgm:prSet/>
      <dgm:spPr/>
      <dgm:t>
        <a:bodyPr/>
        <a:lstStyle/>
        <a:p>
          <a:endParaRPr lang="ru-RU"/>
        </a:p>
      </dgm:t>
    </dgm:pt>
    <dgm:pt modelId="{79AF3661-9977-4A35-AD83-15DF08F41E02}">
      <dgm:prSet phldrT="[Текст]"/>
      <dgm:spPr>
        <a:xfrm>
          <a:off x="192004" y="3219"/>
          <a:ext cx="2688061" cy="383760"/>
        </a:xfrm>
      </dgm:spPr>
      <dgm:t>
        <a:bodyPr/>
        <a:lstStyle/>
        <a:p>
          <a:pPr>
            <a:buNone/>
          </a:pPr>
          <a:r>
            <a:rPr lang="ru-RU" dirty="0">
              <a:latin typeface="Arial" panose="020B0604020202020204" pitchFamily="34" charset="0"/>
              <a:ea typeface="+mn-ea"/>
              <a:cs typeface="+mn-cs"/>
            </a:rPr>
            <a:t>3. </a:t>
          </a:r>
          <a:r>
            <a:rPr lang="ru-RU" dirty="0" err="1">
              <a:latin typeface="Arial" panose="020B0604020202020204" pitchFamily="34" charset="0"/>
              <a:ea typeface="+mn-ea"/>
              <a:cs typeface="+mn-cs"/>
            </a:rPr>
            <a:t>Партнерско</a:t>
          </a:r>
          <a:r>
            <a:rPr lang="ru-RU" dirty="0">
              <a:latin typeface="Arial" panose="020B0604020202020204" pitchFamily="34" charset="0"/>
              <a:ea typeface="+mn-ea"/>
              <a:cs typeface="+mn-cs"/>
            </a:rPr>
            <a:t>-сотруднический: умение выполнять упражнения.</a:t>
          </a:r>
        </a:p>
      </dgm:t>
    </dgm:pt>
    <dgm:pt modelId="{743071E6-85E2-4799-9F78-C7C0B68B9173}" type="parTrans" cxnId="{55AF3B2E-E807-4094-96EC-672B86FFEF5D}">
      <dgm:prSet/>
      <dgm:spPr/>
      <dgm:t>
        <a:bodyPr/>
        <a:lstStyle/>
        <a:p>
          <a:endParaRPr lang="ru-RU"/>
        </a:p>
      </dgm:t>
    </dgm:pt>
    <dgm:pt modelId="{EE470C2C-C8E6-4584-A76C-0C744490C2E6}" type="sibTrans" cxnId="{55AF3B2E-E807-4094-96EC-672B86FFEF5D}">
      <dgm:prSet/>
      <dgm:spPr/>
      <dgm:t>
        <a:bodyPr/>
        <a:lstStyle/>
        <a:p>
          <a:endParaRPr lang="ru-RU"/>
        </a:p>
      </dgm:t>
    </dgm:pt>
    <dgm:pt modelId="{799EDE7D-CE4B-425F-A514-3F159EBA41B2}" type="pres">
      <dgm:prSet presAssocID="{38802919-4768-44BA-810A-92150DB83CD6}" presName="linear" presStyleCnt="0">
        <dgm:presLayoutVars>
          <dgm:animLvl val="lvl"/>
          <dgm:resizeHandles val="exact"/>
        </dgm:presLayoutVars>
      </dgm:prSet>
      <dgm:spPr/>
    </dgm:pt>
    <dgm:pt modelId="{75608CC0-3E42-4293-A976-BDB44DCA4E94}" type="pres">
      <dgm:prSet presAssocID="{B39F8857-6928-4248-A7E3-2A55DACBB476}" presName="parentText" presStyleLbl="node1" presStyleIdx="0" presStyleCnt="3">
        <dgm:presLayoutVars>
          <dgm:chMax val="0"/>
          <dgm:bulletEnabled val="1"/>
        </dgm:presLayoutVars>
      </dgm:prSet>
      <dgm:spPr>
        <a:prstGeom prst="roundRect">
          <a:avLst/>
        </a:prstGeom>
      </dgm:spPr>
    </dgm:pt>
    <dgm:pt modelId="{37DBA4F1-FE7C-481A-881B-4F470FF54EBD}" type="pres">
      <dgm:prSet presAssocID="{AD1728A7-E2A0-4D28-AA93-FDBECDCEBCAD}" presName="spacer" presStyleCnt="0"/>
      <dgm:spPr/>
    </dgm:pt>
    <dgm:pt modelId="{BFD2391D-0DFA-461F-9C86-C96C0741C7EA}" type="pres">
      <dgm:prSet presAssocID="{673A0908-D8FA-4ECF-A213-BD0DF5D10DC1}" presName="parentText" presStyleLbl="node1" presStyleIdx="1" presStyleCnt="3">
        <dgm:presLayoutVars>
          <dgm:chMax val="0"/>
          <dgm:bulletEnabled val="1"/>
        </dgm:presLayoutVars>
      </dgm:prSet>
      <dgm:spPr/>
    </dgm:pt>
    <dgm:pt modelId="{BB29E483-B19F-4782-B06D-8E552AF7398B}" type="pres">
      <dgm:prSet presAssocID="{B7C8804C-4A90-4ACF-AD28-30F9B07964A6}" presName="spacer" presStyleCnt="0"/>
      <dgm:spPr/>
    </dgm:pt>
    <dgm:pt modelId="{91CC5FDC-1622-42F2-B199-C38B8010618E}" type="pres">
      <dgm:prSet presAssocID="{79AF3661-9977-4A35-AD83-15DF08F41E02}" presName="parentText" presStyleLbl="node1" presStyleIdx="2" presStyleCnt="3">
        <dgm:presLayoutVars>
          <dgm:chMax val="0"/>
          <dgm:bulletEnabled val="1"/>
        </dgm:presLayoutVars>
      </dgm:prSet>
      <dgm:spPr/>
    </dgm:pt>
  </dgm:ptLst>
  <dgm:cxnLst>
    <dgm:cxn modelId="{E37D9600-EEDE-4AE3-A0C1-D9231D2F4FBA}" srcId="{38802919-4768-44BA-810A-92150DB83CD6}" destId="{B39F8857-6928-4248-A7E3-2A55DACBB476}" srcOrd="0" destOrd="0" parTransId="{689CD7BF-B7FA-4CFD-A6F9-38705EEFFF07}" sibTransId="{AD1728A7-E2A0-4D28-AA93-FDBECDCEBCAD}"/>
    <dgm:cxn modelId="{A4CA9E1F-6C7A-40B3-862E-0A33FFE5359A}" type="presOf" srcId="{79AF3661-9977-4A35-AD83-15DF08F41E02}" destId="{91CC5FDC-1622-42F2-B199-C38B8010618E}" srcOrd="0" destOrd="0" presId="urn:microsoft.com/office/officeart/2005/8/layout/vList2"/>
    <dgm:cxn modelId="{55AF3B2E-E807-4094-96EC-672B86FFEF5D}" srcId="{38802919-4768-44BA-810A-92150DB83CD6}" destId="{79AF3661-9977-4A35-AD83-15DF08F41E02}" srcOrd="2" destOrd="0" parTransId="{743071E6-85E2-4799-9F78-C7C0B68B9173}" sibTransId="{EE470C2C-C8E6-4584-A76C-0C744490C2E6}"/>
    <dgm:cxn modelId="{9174102F-2502-4125-99D9-B7694D9116B8}" type="presOf" srcId="{673A0908-D8FA-4ECF-A213-BD0DF5D10DC1}" destId="{BFD2391D-0DFA-461F-9C86-C96C0741C7EA}" srcOrd="0" destOrd="0" presId="urn:microsoft.com/office/officeart/2005/8/layout/vList2"/>
    <dgm:cxn modelId="{6AE9F845-E030-4A4B-8BA8-AEA382695D43}" type="presOf" srcId="{38802919-4768-44BA-810A-92150DB83CD6}" destId="{799EDE7D-CE4B-425F-A514-3F159EBA41B2}" srcOrd="0" destOrd="0" presId="urn:microsoft.com/office/officeart/2005/8/layout/vList2"/>
    <dgm:cxn modelId="{9189CF84-3A0C-4DDE-9EF9-9DC177C674B1}" type="presOf" srcId="{B39F8857-6928-4248-A7E3-2A55DACBB476}" destId="{75608CC0-3E42-4293-A976-BDB44DCA4E94}" srcOrd="0" destOrd="0" presId="urn:microsoft.com/office/officeart/2005/8/layout/vList2"/>
    <dgm:cxn modelId="{415E17A8-D5C1-46B4-9550-DB5CF08BF140}" srcId="{38802919-4768-44BA-810A-92150DB83CD6}" destId="{673A0908-D8FA-4ECF-A213-BD0DF5D10DC1}" srcOrd="1" destOrd="0" parTransId="{57C40664-01F5-4AF7-9F4D-746DAD194FE1}" sibTransId="{B7C8804C-4A90-4ACF-AD28-30F9B07964A6}"/>
    <dgm:cxn modelId="{9AA708DD-A41B-4A9E-A258-08FEC30BC2AC}" type="presParOf" srcId="{799EDE7D-CE4B-425F-A514-3F159EBA41B2}" destId="{75608CC0-3E42-4293-A976-BDB44DCA4E94}" srcOrd="0" destOrd="0" presId="urn:microsoft.com/office/officeart/2005/8/layout/vList2"/>
    <dgm:cxn modelId="{16F7B388-C412-4C67-BEE0-253A15BCE65E}" type="presParOf" srcId="{799EDE7D-CE4B-425F-A514-3F159EBA41B2}" destId="{37DBA4F1-FE7C-481A-881B-4F470FF54EBD}" srcOrd="1" destOrd="0" presId="urn:microsoft.com/office/officeart/2005/8/layout/vList2"/>
    <dgm:cxn modelId="{31BE188C-E5EF-4FE3-8428-0EA2A2EA9A39}" type="presParOf" srcId="{799EDE7D-CE4B-425F-A514-3F159EBA41B2}" destId="{BFD2391D-0DFA-461F-9C86-C96C0741C7EA}" srcOrd="2" destOrd="0" presId="urn:microsoft.com/office/officeart/2005/8/layout/vList2"/>
    <dgm:cxn modelId="{44251478-EE25-421E-A237-D9D7C75DBFAA}" type="presParOf" srcId="{799EDE7D-CE4B-425F-A514-3F159EBA41B2}" destId="{BB29E483-B19F-4782-B06D-8E552AF7398B}" srcOrd="3" destOrd="0" presId="urn:microsoft.com/office/officeart/2005/8/layout/vList2"/>
    <dgm:cxn modelId="{05AFCB50-81B0-476D-ABC5-391236F1E60B}" type="presParOf" srcId="{799EDE7D-CE4B-425F-A514-3F159EBA41B2}" destId="{91CC5FDC-1622-42F2-B199-C38B8010618E}"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3CCFF2-EFB7-4016-B44E-779E732740D9}">
      <dsp:nvSpPr>
        <dsp:cNvPr id="0" name=""/>
        <dsp:cNvSpPr/>
      </dsp:nvSpPr>
      <dsp:spPr>
        <a:xfrm>
          <a:off x="780635" y="-41894"/>
          <a:ext cx="4923934" cy="4923934"/>
        </a:xfrm>
        <a:custGeom>
          <a:avLst/>
          <a:gdLst/>
          <a:ahLst/>
          <a:cxnLst/>
          <a:rect l="0" t="0" r="0" b="0"/>
          <a:pathLst>
            <a:path>
              <a:moveTo>
                <a:pt x="2579332" y="474208"/>
              </a:moveTo>
              <a:arcTo wR="1489481" hR="1489481" stAng="19021737" swAng="2301434"/>
            </a:path>
          </a:pathLst>
        </a:cu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AEBC8B6-DC62-4ADF-854C-D76F7CC0C67F}">
      <dsp:nvSpPr>
        <dsp:cNvPr id="0" name=""/>
        <dsp:cNvSpPr/>
      </dsp:nvSpPr>
      <dsp:spPr>
        <a:xfrm>
          <a:off x="2553866" y="3410"/>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a:latin typeface="Arial" panose="020B0604020202020204" pitchFamily="34" charset="0"/>
              <a:ea typeface="+mn-ea"/>
              <a:cs typeface="+mn-cs"/>
            </a:rPr>
            <a:t>Утреннюю</a:t>
          </a:r>
          <a:endParaRPr lang="ru-RU" sz="1400" kern="1200" dirty="0">
            <a:latin typeface="Arial" panose="020B0604020202020204" pitchFamily="34" charset="0"/>
            <a:ea typeface="+mn-ea"/>
            <a:cs typeface="+mn-cs"/>
          </a:endParaRPr>
        </a:p>
      </dsp:txBody>
      <dsp:txXfrm>
        <a:off x="2587487" y="37031"/>
        <a:ext cx="1310230" cy="621494"/>
      </dsp:txXfrm>
    </dsp:sp>
    <dsp:sp modelId="{7AA99FF4-CCD2-423D-A75C-9F124AA7A0C9}">
      <dsp:nvSpPr>
        <dsp:cNvPr id="0" name=""/>
        <dsp:cNvSpPr/>
      </dsp:nvSpPr>
      <dsp:spPr>
        <a:xfrm>
          <a:off x="4038620" y="618416"/>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a:latin typeface="Arial" panose="020B0604020202020204" pitchFamily="34" charset="0"/>
              <a:ea typeface="+mn-ea"/>
              <a:cs typeface="+mn-cs"/>
            </a:rPr>
            <a:t>Оздоровительную</a:t>
          </a:r>
          <a:endParaRPr lang="ru-RU" sz="1400" kern="1200" dirty="0">
            <a:latin typeface="Arial" panose="020B0604020202020204" pitchFamily="34" charset="0"/>
            <a:ea typeface="+mn-ea"/>
            <a:cs typeface="+mn-cs"/>
          </a:endParaRPr>
        </a:p>
      </dsp:txBody>
      <dsp:txXfrm>
        <a:off x="4072241" y="652037"/>
        <a:ext cx="1310230" cy="621494"/>
      </dsp:txXfrm>
    </dsp:sp>
    <dsp:sp modelId="{B58BA987-0095-4D56-BF41-23E21423370A}">
      <dsp:nvSpPr>
        <dsp:cNvPr id="0" name=""/>
        <dsp:cNvSpPr/>
      </dsp:nvSpPr>
      <dsp:spPr>
        <a:xfrm>
          <a:off x="4653625" y="2103169"/>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a:latin typeface="Arial" panose="020B0604020202020204" pitchFamily="34" charset="0"/>
              <a:ea typeface="+mn-ea"/>
              <a:cs typeface="+mn-cs"/>
            </a:rPr>
            <a:t>Ритмическую</a:t>
          </a:r>
          <a:endParaRPr lang="ru-RU" sz="1400" kern="1200" dirty="0">
            <a:latin typeface="Arial" panose="020B0604020202020204" pitchFamily="34" charset="0"/>
            <a:ea typeface="+mn-ea"/>
            <a:cs typeface="+mn-cs"/>
          </a:endParaRPr>
        </a:p>
      </dsp:txBody>
      <dsp:txXfrm>
        <a:off x="4687246" y="2136790"/>
        <a:ext cx="1310230" cy="621494"/>
      </dsp:txXfrm>
    </dsp:sp>
    <dsp:sp modelId="{D30F1589-3170-445A-A18A-BAA1A1472101}">
      <dsp:nvSpPr>
        <dsp:cNvPr id="0" name=""/>
        <dsp:cNvSpPr/>
      </dsp:nvSpPr>
      <dsp:spPr>
        <a:xfrm>
          <a:off x="4038620" y="3587923"/>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a:latin typeface="Arial" panose="020B0604020202020204" pitchFamily="34" charset="0"/>
              <a:ea typeface="+mn-ea"/>
              <a:cs typeface="+mn-cs"/>
            </a:rPr>
            <a:t>Дыхательную</a:t>
          </a:r>
          <a:endParaRPr lang="ru-RU" sz="1400" kern="1200" dirty="0">
            <a:latin typeface="Arial" panose="020B0604020202020204" pitchFamily="34" charset="0"/>
            <a:ea typeface="+mn-ea"/>
            <a:cs typeface="+mn-cs"/>
          </a:endParaRPr>
        </a:p>
      </dsp:txBody>
      <dsp:txXfrm>
        <a:off x="4072241" y="3621544"/>
        <a:ext cx="1310230" cy="621494"/>
      </dsp:txXfrm>
    </dsp:sp>
    <dsp:sp modelId="{402B2C32-59DC-4457-97B3-AF4EC75DD075}">
      <dsp:nvSpPr>
        <dsp:cNvPr id="0" name=""/>
        <dsp:cNvSpPr/>
      </dsp:nvSpPr>
      <dsp:spPr>
        <a:xfrm>
          <a:off x="1224701" y="3500062"/>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a:latin typeface="Arial" panose="020B0604020202020204" pitchFamily="34" charset="0"/>
              <a:ea typeface="+mn-ea"/>
              <a:cs typeface="+mn-cs"/>
            </a:rPr>
            <a:t>Художественную</a:t>
          </a:r>
          <a:endParaRPr lang="ru-RU" sz="1400" kern="1200" dirty="0">
            <a:latin typeface="Arial" panose="020B0604020202020204" pitchFamily="34" charset="0"/>
            <a:ea typeface="+mn-ea"/>
            <a:cs typeface="+mn-cs"/>
          </a:endParaRPr>
        </a:p>
      </dsp:txBody>
      <dsp:txXfrm>
        <a:off x="1258322" y="3533683"/>
        <a:ext cx="1310230" cy="621494"/>
      </dsp:txXfrm>
    </dsp:sp>
    <dsp:sp modelId="{35C91B1D-C08B-42CF-A326-5D1A6E1AE51F}">
      <dsp:nvSpPr>
        <dsp:cNvPr id="0" name=""/>
        <dsp:cNvSpPr/>
      </dsp:nvSpPr>
      <dsp:spPr>
        <a:xfrm>
          <a:off x="699249" y="2003389"/>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dirty="0">
              <a:latin typeface="Arial" panose="020B0604020202020204" pitchFamily="34" charset="0"/>
              <a:ea typeface="+mn-ea"/>
              <a:cs typeface="+mn-cs"/>
            </a:rPr>
            <a:t>Артикуляционную</a:t>
          </a:r>
        </a:p>
      </dsp:txBody>
      <dsp:txXfrm>
        <a:off x="732870" y="2037010"/>
        <a:ext cx="1310230" cy="621494"/>
      </dsp:txXfrm>
    </dsp:sp>
    <dsp:sp modelId="{5BEB16C1-CF68-47B8-96BC-F9DC6DEB61E6}">
      <dsp:nvSpPr>
        <dsp:cNvPr id="0" name=""/>
        <dsp:cNvSpPr/>
      </dsp:nvSpPr>
      <dsp:spPr>
        <a:xfrm>
          <a:off x="833825" y="714160"/>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ru-RU" sz="1400" kern="1200" dirty="0">
              <a:latin typeface="Arial" panose="020B0604020202020204" pitchFamily="34" charset="0"/>
              <a:ea typeface="+mn-ea"/>
              <a:cs typeface="+mn-cs"/>
            </a:rPr>
            <a:t>Пальчиковую</a:t>
          </a:r>
        </a:p>
      </dsp:txBody>
      <dsp:txXfrm>
        <a:off x="867446" y="747781"/>
        <a:ext cx="1310230" cy="621494"/>
      </dsp:txXfrm>
    </dsp:sp>
    <dsp:sp modelId="{4C27C1D6-BEFA-4D10-A1BF-5BFABF17D158}">
      <dsp:nvSpPr>
        <dsp:cNvPr id="0" name=""/>
        <dsp:cNvSpPr/>
      </dsp:nvSpPr>
      <dsp:spPr>
        <a:xfrm>
          <a:off x="2622774" y="2003390"/>
          <a:ext cx="1377472" cy="688736"/>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ru-RU" sz="1200" kern="1200" dirty="0">
              <a:latin typeface="Times New Roman" panose="02020603050405020304" pitchFamily="18" charset="0"/>
              <a:cs typeface="Times New Roman" panose="02020603050405020304" pitchFamily="18" charset="0"/>
            </a:rPr>
            <a:t>В детской гимнастике можно выделить:</a:t>
          </a:r>
        </a:p>
      </dsp:txBody>
      <dsp:txXfrm>
        <a:off x="2656395" y="2037011"/>
        <a:ext cx="1310230" cy="6214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608CC0-3E42-4293-A976-BDB44DCA4E94}">
      <dsp:nvSpPr>
        <dsp:cNvPr id="0" name=""/>
        <dsp:cNvSpPr/>
      </dsp:nvSpPr>
      <dsp:spPr>
        <a:xfrm>
          <a:off x="0" y="243753"/>
          <a:ext cx="3971145" cy="11583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ru-RU" sz="2200" kern="1200">
              <a:latin typeface="Arial" panose="020B0604020202020204" pitchFamily="34" charset="0"/>
              <a:ea typeface="+mn-ea"/>
              <a:cs typeface="+mn-cs"/>
            </a:rPr>
            <a:t>1. Содержательно-оценочный: умение выполнять упражнения.</a:t>
          </a:r>
          <a:endParaRPr lang="ru-RU" sz="2200" kern="1200" dirty="0">
            <a:latin typeface="Arial" panose="020B0604020202020204" pitchFamily="34" charset="0"/>
            <a:ea typeface="+mn-ea"/>
            <a:cs typeface="+mn-cs"/>
          </a:endParaRPr>
        </a:p>
      </dsp:txBody>
      <dsp:txXfrm>
        <a:off x="56544" y="300297"/>
        <a:ext cx="3858057" cy="1045212"/>
      </dsp:txXfrm>
    </dsp:sp>
    <dsp:sp modelId="{BFD2391D-0DFA-461F-9C86-C96C0741C7EA}">
      <dsp:nvSpPr>
        <dsp:cNvPr id="0" name=""/>
        <dsp:cNvSpPr/>
      </dsp:nvSpPr>
      <dsp:spPr>
        <a:xfrm>
          <a:off x="0" y="1465413"/>
          <a:ext cx="3971145" cy="11583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ru-RU" sz="2200" kern="1200" dirty="0">
              <a:latin typeface="Arial" panose="020B0604020202020204" pitchFamily="34" charset="0"/>
              <a:ea typeface="+mn-ea"/>
              <a:cs typeface="+mn-cs"/>
            </a:rPr>
            <a:t>2. </a:t>
          </a:r>
          <a:r>
            <a:rPr lang="ru-RU" sz="2200" kern="1200" dirty="0" err="1">
              <a:latin typeface="Arial" panose="020B0604020202020204" pitchFamily="34" charset="0"/>
              <a:ea typeface="+mn-ea"/>
              <a:cs typeface="+mn-cs"/>
            </a:rPr>
            <a:t>Логическо</a:t>
          </a:r>
          <a:r>
            <a:rPr lang="ru-RU" sz="2200" kern="1200" dirty="0">
              <a:latin typeface="Arial" panose="020B0604020202020204" pitchFamily="34" charset="0"/>
              <a:ea typeface="+mn-ea"/>
              <a:cs typeface="+mn-cs"/>
            </a:rPr>
            <a:t>-последовательный: умение выполнять упражнения.</a:t>
          </a:r>
        </a:p>
      </dsp:txBody>
      <dsp:txXfrm>
        <a:off x="56544" y="1521957"/>
        <a:ext cx="3858057" cy="1045212"/>
      </dsp:txXfrm>
    </dsp:sp>
    <dsp:sp modelId="{91CC5FDC-1622-42F2-B199-C38B8010618E}">
      <dsp:nvSpPr>
        <dsp:cNvPr id="0" name=""/>
        <dsp:cNvSpPr/>
      </dsp:nvSpPr>
      <dsp:spPr>
        <a:xfrm>
          <a:off x="0" y="2687073"/>
          <a:ext cx="3971145" cy="11583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ru-RU" sz="2200" kern="1200" dirty="0">
              <a:latin typeface="Arial" panose="020B0604020202020204" pitchFamily="34" charset="0"/>
              <a:ea typeface="+mn-ea"/>
              <a:cs typeface="+mn-cs"/>
            </a:rPr>
            <a:t>3. </a:t>
          </a:r>
          <a:r>
            <a:rPr lang="ru-RU" sz="2200" kern="1200" dirty="0" err="1">
              <a:latin typeface="Arial" panose="020B0604020202020204" pitchFamily="34" charset="0"/>
              <a:ea typeface="+mn-ea"/>
              <a:cs typeface="+mn-cs"/>
            </a:rPr>
            <a:t>Партнерско</a:t>
          </a:r>
          <a:r>
            <a:rPr lang="ru-RU" sz="2200" kern="1200" dirty="0">
              <a:latin typeface="Arial" panose="020B0604020202020204" pitchFamily="34" charset="0"/>
              <a:ea typeface="+mn-ea"/>
              <a:cs typeface="+mn-cs"/>
            </a:rPr>
            <a:t>-сотруднический: умение выполнять упражнения.</a:t>
          </a:r>
        </a:p>
      </dsp:txBody>
      <dsp:txXfrm>
        <a:off x="56544" y="2743617"/>
        <a:ext cx="3858057" cy="1045212"/>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ru-RU"/>
              <a:t>Образец заголовка</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t>пн 12.02.24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795389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t>пн 12.02.24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6772015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t>пн 12.02.24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31931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389A218-1BD9-44B7-AD25-60C2204205A7}" type="datetimeFigureOut">
              <a:rPr lang="ru-RU" smtClean="0"/>
              <a:t>пн 12.02.24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3661913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ru-RU"/>
              <a:t>Образец заголовка</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389A218-1BD9-44B7-AD25-60C2204205A7}" type="datetimeFigureOut">
              <a:rPr lang="ru-RU" smtClean="0"/>
              <a:t>пн 12.02.24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31944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389A218-1BD9-44B7-AD25-60C2204205A7}" type="datetimeFigureOut">
              <a:rPr lang="ru-RU" smtClean="0"/>
              <a:t>пн 12.02.24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587040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ru-RU"/>
              <a:t>Образец заголовка</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389A218-1BD9-44B7-AD25-60C2204205A7}" type="datetimeFigureOut">
              <a:rPr lang="ru-RU" smtClean="0"/>
              <a:t>пн 12.02.24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909886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9389A218-1BD9-44B7-AD25-60C2204205A7}" type="datetimeFigureOut">
              <a:rPr lang="ru-RU" smtClean="0"/>
              <a:t>пн 12.02.24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530264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89A218-1BD9-44B7-AD25-60C2204205A7}" type="datetimeFigureOut">
              <a:rPr lang="ru-RU" smtClean="0"/>
              <a:t>пн 12.02.24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714396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t>пн 12.02.24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1426733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9389A218-1BD9-44B7-AD25-60C2204205A7}" type="datetimeFigureOut">
              <a:rPr lang="ru-RU" smtClean="0"/>
              <a:t>пн 12.02.24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5C7EFC-FB93-4B0A-97A4-5DFF6022B23C}" type="slidenum">
              <a:rPr lang="ru-RU" smtClean="0"/>
              <a:t>‹#›</a:t>
            </a:fld>
            <a:endParaRPr lang="ru-RU"/>
          </a:p>
        </p:txBody>
      </p:sp>
    </p:spTree>
    <p:extLst>
      <p:ext uri="{BB962C8B-B14F-4D97-AF65-F5344CB8AC3E}">
        <p14:creationId xmlns:p14="http://schemas.microsoft.com/office/powerpoint/2010/main" val="41744860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89A218-1BD9-44B7-AD25-60C2204205A7}" type="datetimeFigureOut">
              <a:rPr lang="ru-RU" smtClean="0"/>
              <a:t>пн 12.02.24</a:t>
            </a:fld>
            <a:endParaRPr lang="ru-R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5C7EFC-FB93-4B0A-97A4-5DFF6022B23C}" type="slidenum">
              <a:rPr lang="ru-RU" smtClean="0"/>
              <a:t>‹#›</a:t>
            </a:fld>
            <a:endParaRPr lang="ru-RU"/>
          </a:p>
        </p:txBody>
      </p:sp>
    </p:spTree>
    <p:extLst>
      <p:ext uri="{BB962C8B-B14F-4D97-AF65-F5344CB8AC3E}">
        <p14:creationId xmlns:p14="http://schemas.microsoft.com/office/powerpoint/2010/main" val="2746177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2" name="Прямоугольник 1"/>
          <p:cNvSpPr/>
          <p:nvPr/>
        </p:nvSpPr>
        <p:spPr>
          <a:xfrm>
            <a:off x="1561514" y="2247255"/>
            <a:ext cx="6907237" cy="1569660"/>
          </a:xfrm>
          <a:prstGeom prst="rect">
            <a:avLst/>
          </a:prstGeom>
        </p:spPr>
        <p:txBody>
          <a:bodyPr wrap="square">
            <a:spAutoFit/>
          </a:bodyPr>
          <a:lstStyle/>
          <a:p>
            <a:pPr algn="ctr"/>
            <a:r>
              <a:rPr lang="ru-RU" sz="2400" b="1" dirty="0">
                <a:latin typeface="Times New Roman" panose="02020603050405020304" pitchFamily="18" charset="0"/>
                <a:cs typeface="Times New Roman" panose="02020603050405020304" pitchFamily="18" charset="0"/>
              </a:rPr>
              <a:t>ГИМНАСТИЧЕСКИЕ УПРАЖНЕНИЯ КАК СРЕДСТВО РАЗВИТИЯ ФИЗИЧЕСКИХ КАЧЕСТВ ДЕТЕЙ ДОШКОЛЬНОГО ВОЗРАСТА</a:t>
            </a:r>
            <a:endParaRPr lang="ru-RU"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26660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4364"/>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2172749" y="851577"/>
            <a:ext cx="5377343" cy="461665"/>
          </a:xfrm>
          <a:prstGeom prst="rect">
            <a:avLst/>
          </a:prstGeom>
        </p:spPr>
        <p:txBody>
          <a:bodyPr wrap="square">
            <a:spAutoFit/>
          </a:bodyPr>
          <a:lstStyle/>
          <a:p>
            <a:r>
              <a:rPr lang="ru-RU" sz="2400" b="1" dirty="0"/>
              <a:t>                </a:t>
            </a:r>
            <a:endParaRPr lang="ru-RU" sz="1400" dirty="0"/>
          </a:p>
        </p:txBody>
      </p:sp>
      <p:sp>
        <p:nvSpPr>
          <p:cNvPr id="4" name="Rectangle 1"/>
          <p:cNvSpPr>
            <a:spLocks noChangeArrowheads="1"/>
          </p:cNvSpPr>
          <p:nvPr/>
        </p:nvSpPr>
        <p:spPr bwMode="auto">
          <a:xfrm>
            <a:off x="-419450" y="-17267"/>
            <a:ext cx="302005" cy="491734"/>
          </a:xfrm>
          <a:prstGeom prst="rect">
            <a:avLst/>
          </a:prstGeom>
          <a:solidFill>
            <a:srgbClr val="FAFA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106329" rIns="91440" bIns="106329" numCol="1" anchor="ctr"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altLang="ru-RU" sz="1800" b="0" i="0" u="none" strike="noStrike" cap="none" normalizeH="0" baseline="0" dirty="0">
              <a:ln>
                <a:noFill/>
              </a:ln>
              <a:solidFill>
                <a:schemeClr val="tx1"/>
              </a:solidFill>
              <a:effectLst/>
              <a:latin typeface="Arial" pitchFamily="34" charset="0"/>
              <a:cs typeface="Arial" pitchFamily="34" charset="0"/>
            </a:endParaRPr>
          </a:p>
        </p:txBody>
      </p:sp>
      <p:sp>
        <p:nvSpPr>
          <p:cNvPr id="9" name="Прямоугольник 8">
            <a:extLst>
              <a:ext uri="{FF2B5EF4-FFF2-40B4-BE49-F238E27FC236}">
                <a16:creationId xmlns:a16="http://schemas.microsoft.com/office/drawing/2014/main" id="{16BCD2D3-6312-4DE4-8051-BB1A1B82A4F8}"/>
              </a:ext>
            </a:extLst>
          </p:cNvPr>
          <p:cNvSpPr/>
          <p:nvPr/>
        </p:nvSpPr>
        <p:spPr>
          <a:xfrm>
            <a:off x="545093" y="359134"/>
            <a:ext cx="8576969" cy="1569660"/>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                Задача 4 : Выявлено и экспериментально проверены условия, формы и методы педагогического руководства процессом развития физических качеств дошкольников посредством гимнастических упражнений.</a:t>
            </a:r>
          </a:p>
        </p:txBody>
      </p:sp>
      <p:sp>
        <p:nvSpPr>
          <p:cNvPr id="7" name="Прямоугольник 6">
            <a:extLst>
              <a:ext uri="{FF2B5EF4-FFF2-40B4-BE49-F238E27FC236}">
                <a16:creationId xmlns:a16="http://schemas.microsoft.com/office/drawing/2014/main" id="{8093A2FE-AD85-4953-860B-C09479332B95}"/>
              </a:ext>
            </a:extLst>
          </p:cNvPr>
          <p:cNvSpPr/>
          <p:nvPr/>
        </p:nvSpPr>
        <p:spPr>
          <a:xfrm>
            <a:off x="938068" y="2350083"/>
            <a:ext cx="7791017" cy="2308324"/>
          </a:xfrm>
          <a:prstGeom prst="rect">
            <a:avLst/>
          </a:prstGeom>
        </p:spPr>
        <p:txBody>
          <a:bodyPr wrap="square">
            <a:spAutoFit/>
          </a:bodyPr>
          <a:lstStyle/>
          <a:p>
            <a:pPr algn="just"/>
            <a:r>
              <a:rPr lang="ru-RU" dirty="0">
                <a:latin typeface="Times New Roman" panose="02020603050405020304" pitchFamily="18" charset="0"/>
                <a:cs typeface="Times New Roman" panose="02020603050405020304" pitchFamily="18" charset="0"/>
              </a:rPr>
              <a:t>Каждое упражнение имело свое название. Кроме того, в «образно-игровые» комплексы упражнения подбирались так, чтобы не нарушался сюжет комплекса и движения удачно «накладывались» на текст песен. </a:t>
            </a:r>
          </a:p>
          <a:p>
            <a:pPr algn="just"/>
            <a:r>
              <a:rPr lang="ru-RU" dirty="0">
                <a:latin typeface="Times New Roman" panose="02020603050405020304" pitchFamily="18" charset="0"/>
                <a:cs typeface="Times New Roman" panose="02020603050405020304" pitchFamily="18" charset="0"/>
              </a:rPr>
              <a:t>Использование имитационных и имитационных приемов, образных сравнений соответствует психологическим особенностям дошкольников, повышает эмоциональный фон занятий и интерес детей к физическим упражнениям, способствует развитию мышления, воображения, творческих способностей, познавательной активности. </a:t>
            </a:r>
          </a:p>
        </p:txBody>
      </p:sp>
    </p:spTree>
    <p:extLst>
      <p:ext uri="{BB962C8B-B14F-4D97-AF65-F5344CB8AC3E}">
        <p14:creationId xmlns:p14="http://schemas.microsoft.com/office/powerpoint/2010/main" val="41793037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0"/>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2172749" y="851577"/>
            <a:ext cx="5377343" cy="461665"/>
          </a:xfrm>
          <a:prstGeom prst="rect">
            <a:avLst/>
          </a:prstGeom>
        </p:spPr>
        <p:txBody>
          <a:bodyPr wrap="square">
            <a:spAutoFit/>
          </a:bodyPr>
          <a:lstStyle/>
          <a:p>
            <a:r>
              <a:rPr lang="ru-RU" sz="2400" b="1" dirty="0"/>
              <a:t>                </a:t>
            </a:r>
            <a:endParaRPr lang="ru-RU" sz="1400" dirty="0"/>
          </a:p>
        </p:txBody>
      </p:sp>
      <p:graphicFrame>
        <p:nvGraphicFramePr>
          <p:cNvPr id="9" name="Таблица 8">
            <a:extLst>
              <a:ext uri="{FF2B5EF4-FFF2-40B4-BE49-F238E27FC236}">
                <a16:creationId xmlns:a16="http://schemas.microsoft.com/office/drawing/2014/main" id="{8DA08CF1-FF8D-4F3C-96B0-F319FF3E396F}"/>
              </a:ext>
            </a:extLst>
          </p:cNvPr>
          <p:cNvGraphicFramePr>
            <a:graphicFrameLocks noGrp="1"/>
          </p:cNvGraphicFramePr>
          <p:nvPr>
            <p:extLst>
              <p:ext uri="{D42A27DB-BD31-4B8C-83A1-F6EECF244321}">
                <p14:modId xmlns:p14="http://schemas.microsoft.com/office/powerpoint/2010/main" val="3364765729"/>
              </p:ext>
            </p:extLst>
          </p:nvPr>
        </p:nvGraphicFramePr>
        <p:xfrm>
          <a:off x="1364566" y="2104775"/>
          <a:ext cx="7203196" cy="2648450"/>
        </p:xfrm>
        <a:graphic>
          <a:graphicData uri="http://schemas.openxmlformats.org/drawingml/2006/table">
            <a:tbl>
              <a:tblPr firstRow="1" firstCol="1" lastRow="1" lastCol="1" bandRow="1" bandCol="1"/>
              <a:tblGrid>
                <a:gridCol w="1913198">
                  <a:extLst>
                    <a:ext uri="{9D8B030D-6E8A-4147-A177-3AD203B41FA5}">
                      <a16:colId xmlns:a16="http://schemas.microsoft.com/office/drawing/2014/main" val="596624117"/>
                    </a:ext>
                  </a:extLst>
                </a:gridCol>
                <a:gridCol w="863221">
                  <a:extLst>
                    <a:ext uri="{9D8B030D-6E8A-4147-A177-3AD203B41FA5}">
                      <a16:colId xmlns:a16="http://schemas.microsoft.com/office/drawing/2014/main" val="1518900712"/>
                    </a:ext>
                  </a:extLst>
                </a:gridCol>
                <a:gridCol w="890889">
                  <a:extLst>
                    <a:ext uri="{9D8B030D-6E8A-4147-A177-3AD203B41FA5}">
                      <a16:colId xmlns:a16="http://schemas.microsoft.com/office/drawing/2014/main" val="4240578847"/>
                    </a:ext>
                  </a:extLst>
                </a:gridCol>
                <a:gridCol w="890889">
                  <a:extLst>
                    <a:ext uri="{9D8B030D-6E8A-4147-A177-3AD203B41FA5}">
                      <a16:colId xmlns:a16="http://schemas.microsoft.com/office/drawing/2014/main" val="4201579709"/>
                    </a:ext>
                  </a:extLst>
                </a:gridCol>
                <a:gridCol w="863221">
                  <a:extLst>
                    <a:ext uri="{9D8B030D-6E8A-4147-A177-3AD203B41FA5}">
                      <a16:colId xmlns:a16="http://schemas.microsoft.com/office/drawing/2014/main" val="2034204985"/>
                    </a:ext>
                  </a:extLst>
                </a:gridCol>
                <a:gridCol w="890889">
                  <a:extLst>
                    <a:ext uri="{9D8B030D-6E8A-4147-A177-3AD203B41FA5}">
                      <a16:colId xmlns:a16="http://schemas.microsoft.com/office/drawing/2014/main" val="2878905158"/>
                    </a:ext>
                  </a:extLst>
                </a:gridCol>
                <a:gridCol w="890889">
                  <a:extLst>
                    <a:ext uri="{9D8B030D-6E8A-4147-A177-3AD203B41FA5}">
                      <a16:colId xmlns:a16="http://schemas.microsoft.com/office/drawing/2014/main" val="3101594005"/>
                    </a:ext>
                  </a:extLst>
                </a:gridCol>
              </a:tblGrid>
              <a:tr h="264845">
                <a:tc rowSpan="3">
                  <a:txBody>
                    <a:bodyPr/>
                    <a:lstStyle/>
                    <a:p>
                      <a:pPr marR="38100">
                        <a:spcBef>
                          <a:spcPts val="500"/>
                        </a:spcBef>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Критерии</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R="38100"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Уровни,%</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324163271"/>
                  </a:ext>
                </a:extLst>
              </a:tr>
              <a:tr h="264845">
                <a:tc vMerge="1">
                  <a:txBody>
                    <a:bodyPr/>
                    <a:lstStyle/>
                    <a:p>
                      <a:endParaRPr lang="ru-RU"/>
                    </a:p>
                  </a:txBody>
                  <a:tcPr/>
                </a:tc>
                <a:tc gridSpan="3">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Экспериментальная группа</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gridSpan="3">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Контрольная группа</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831928983"/>
                  </a:ext>
                </a:extLst>
              </a:tr>
              <a:tr h="529690">
                <a:tc vMerge="1">
                  <a:txBody>
                    <a:bodyPr/>
                    <a:lstStyle/>
                    <a:p>
                      <a:endParaRPr lang="ru-RU"/>
                    </a:p>
                  </a:txBody>
                  <a:tcPr/>
                </a:tc>
                <a:tc>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Низкий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средний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высокий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Низкий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средний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R="38100">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высокий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5238681"/>
                  </a:ext>
                </a:extLst>
              </a:tr>
              <a:tr h="529690">
                <a:tc>
                  <a:txBody>
                    <a:bodyPr/>
                    <a:lstStyle/>
                    <a:p>
                      <a:pP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содержательно-оценочный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12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uk-UA" sz="1400">
                          <a:effectLst/>
                          <a:latin typeface="Times New Roman" panose="02020603050405020304" pitchFamily="18" charset="0"/>
                          <a:ea typeface="Calibri" panose="020F0502020204030204" pitchFamily="34" charset="0"/>
                          <a:cs typeface="Times New Roman" panose="02020603050405020304" pitchFamily="18" charset="0"/>
                        </a:rPr>
                        <a:t>52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36</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40</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32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28</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6563486"/>
                  </a:ext>
                </a:extLst>
              </a:tr>
              <a:tr h="529690">
                <a:tc>
                  <a:txBody>
                    <a:bodyPr/>
                    <a:lstStyle/>
                    <a:p>
                      <a:pP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логическо-последовательный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48</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40</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48</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32</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20</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8067081"/>
                  </a:ext>
                </a:extLst>
              </a:tr>
              <a:tr h="529690">
                <a:tc>
                  <a:txBody>
                    <a:bodyPr/>
                    <a:lstStyle/>
                    <a:p>
                      <a:pP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партнерско-сотруднический</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13</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54</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33</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54</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33</a:t>
                      </a:r>
                      <a:endParaRPr lang="ru-RU"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500"/>
                        </a:spcBef>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13</a:t>
                      </a:r>
                      <a:endParaRPr lang="ru-RU"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1254631"/>
                  </a:ext>
                </a:extLst>
              </a:tr>
            </a:tbl>
          </a:graphicData>
        </a:graphic>
      </p:graphicFrame>
      <p:sp>
        <p:nvSpPr>
          <p:cNvPr id="10" name="Прямоугольник 9">
            <a:extLst>
              <a:ext uri="{FF2B5EF4-FFF2-40B4-BE49-F238E27FC236}">
                <a16:creationId xmlns:a16="http://schemas.microsoft.com/office/drawing/2014/main" id="{9548753D-5649-4B59-806E-A3F7B7AE2C48}"/>
              </a:ext>
            </a:extLst>
          </p:cNvPr>
          <p:cNvSpPr/>
          <p:nvPr/>
        </p:nvSpPr>
        <p:spPr>
          <a:xfrm>
            <a:off x="2001871" y="958814"/>
            <a:ext cx="6176749" cy="707886"/>
          </a:xfrm>
          <a:prstGeom prst="rect">
            <a:avLst/>
          </a:prstGeom>
        </p:spPr>
        <p:txBody>
          <a:bodyPr wrap="square">
            <a:spAutoFit/>
          </a:bodyPr>
          <a:lstStyle/>
          <a:p>
            <a:pPr algn="just"/>
            <a:r>
              <a:rPr lang="ru-RU" sz="2000" b="1" dirty="0">
                <a:latin typeface="Times New Roman" panose="02020603050405020304" pitchFamily="18" charset="0"/>
                <a:cs typeface="Times New Roman" panose="02020603050405020304" pitchFamily="18" charset="0"/>
              </a:rPr>
              <a:t>Общие сравнительные результаты уровней развития физических качеств дошкольников (в%).</a:t>
            </a:r>
          </a:p>
        </p:txBody>
      </p:sp>
    </p:spTree>
    <p:extLst>
      <p:ext uri="{BB962C8B-B14F-4D97-AF65-F5344CB8AC3E}">
        <p14:creationId xmlns:p14="http://schemas.microsoft.com/office/powerpoint/2010/main" val="39878504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2172750" y="851577"/>
            <a:ext cx="4915948" cy="677108"/>
          </a:xfrm>
          <a:prstGeom prst="rect">
            <a:avLst/>
          </a:prstGeom>
        </p:spPr>
        <p:txBody>
          <a:bodyPr wrap="square">
            <a:spAutoFit/>
          </a:bodyPr>
          <a:lstStyle/>
          <a:p>
            <a:r>
              <a:rPr lang="ru-RU" sz="2400" b="1" dirty="0"/>
              <a:t>          </a:t>
            </a:r>
          </a:p>
          <a:p>
            <a:endParaRPr lang="ru-RU" sz="1400" dirty="0"/>
          </a:p>
        </p:txBody>
      </p:sp>
      <p:sp>
        <p:nvSpPr>
          <p:cNvPr id="4" name="Прямоугольник 3">
            <a:extLst>
              <a:ext uri="{FF2B5EF4-FFF2-40B4-BE49-F238E27FC236}">
                <a16:creationId xmlns:a16="http://schemas.microsoft.com/office/drawing/2014/main" id="{6DF5F32E-D93C-4F87-9D9D-2F6957ED2317}"/>
              </a:ext>
            </a:extLst>
          </p:cNvPr>
          <p:cNvSpPr/>
          <p:nvPr/>
        </p:nvSpPr>
        <p:spPr>
          <a:xfrm>
            <a:off x="1364566" y="1436352"/>
            <a:ext cx="7426678" cy="2677656"/>
          </a:xfrm>
          <a:prstGeom prst="rect">
            <a:avLst/>
          </a:prstGeom>
        </p:spPr>
        <p:txBody>
          <a:bodyPr wrap="square">
            <a:spAutoFit/>
          </a:bodyPr>
          <a:lstStyle/>
          <a:p>
            <a:pPr indent="450000" algn="just"/>
            <a:r>
              <a:rPr lang="ru-RU" sz="2400" dirty="0">
                <a:latin typeface="Times New Roman" panose="02020603050405020304" pitchFamily="18" charset="0"/>
                <a:cs typeface="Times New Roman" panose="02020603050405020304" pitchFamily="18" charset="0"/>
              </a:rPr>
              <a:t>Диагностика уровня развития физических качеств детей дошкольного возраста старшего дошкольного возраста после проведения опытно экспериментальной работы показала, что специальный комплекс гимнастических упражнений положительно влияет на развитие физических качеств детей дошкольного возраста старшего дошкольного возраста.</a:t>
            </a:r>
          </a:p>
        </p:txBody>
      </p:sp>
    </p:spTree>
    <p:extLst>
      <p:ext uri="{BB962C8B-B14F-4D97-AF65-F5344CB8AC3E}">
        <p14:creationId xmlns:p14="http://schemas.microsoft.com/office/powerpoint/2010/main" val="3105322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pic>
        <p:nvPicPr>
          <p:cNvPr id="3" name="Рисунок 2">
            <a:extLst>
              <a:ext uri="{FF2B5EF4-FFF2-40B4-BE49-F238E27FC236}">
                <a16:creationId xmlns:a16="http://schemas.microsoft.com/office/drawing/2014/main" id="{A058E732-D4BD-4A76-B25B-836A02EC5886}"/>
              </a:ext>
            </a:extLst>
          </p:cNvPr>
          <p:cNvPicPr>
            <a:picLocks noChangeAspect="1"/>
          </p:cNvPicPr>
          <p:nvPr/>
        </p:nvPicPr>
        <p:blipFill>
          <a:blip r:embed="rId3"/>
          <a:stretch>
            <a:fillRect/>
          </a:stretch>
        </p:blipFill>
        <p:spPr>
          <a:xfrm>
            <a:off x="509681" y="2741983"/>
            <a:ext cx="8120576" cy="1036410"/>
          </a:xfrm>
          <a:prstGeom prst="rect">
            <a:avLst/>
          </a:prstGeom>
        </p:spPr>
      </p:pic>
    </p:spTree>
    <p:extLst>
      <p:ext uri="{BB962C8B-B14F-4D97-AF65-F5344CB8AC3E}">
        <p14:creationId xmlns:p14="http://schemas.microsoft.com/office/powerpoint/2010/main" val="3279780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2097"/>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2244765" y="289686"/>
            <a:ext cx="5922628" cy="954107"/>
          </a:xfrm>
          <a:prstGeom prst="rect">
            <a:avLst/>
          </a:prstGeom>
        </p:spPr>
        <p:txBody>
          <a:bodyPr wrap="square">
            <a:spAutoFit/>
          </a:bodyPr>
          <a:lstStyle/>
          <a:p>
            <a:pPr algn="ctr"/>
            <a:r>
              <a:rPr lang="ru-RU" sz="2800" b="1" dirty="0">
                <a:latin typeface="Times New Roman" panose="02020603050405020304" pitchFamily="18" charset="0"/>
                <a:cs typeface="Times New Roman" panose="02020603050405020304" pitchFamily="18" charset="0"/>
              </a:rPr>
              <a:t>Противоречие и проблема исследования</a:t>
            </a:r>
          </a:p>
        </p:txBody>
      </p:sp>
      <p:sp>
        <p:nvSpPr>
          <p:cNvPr id="4" name="Прямоугольник 3">
            <a:extLst>
              <a:ext uri="{FF2B5EF4-FFF2-40B4-BE49-F238E27FC236}">
                <a16:creationId xmlns:a16="http://schemas.microsoft.com/office/drawing/2014/main" id="{921B91A9-099A-46FF-91E0-E522DBD63A34}"/>
              </a:ext>
            </a:extLst>
          </p:cNvPr>
          <p:cNvSpPr/>
          <p:nvPr/>
        </p:nvSpPr>
        <p:spPr>
          <a:xfrm>
            <a:off x="1997483" y="1343622"/>
            <a:ext cx="7005711" cy="4801314"/>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Противоречие</a:t>
            </a:r>
            <a:r>
              <a:rPr lang="ru-RU" sz="2400" dirty="0">
                <a:latin typeface="Times New Roman" panose="02020603050405020304" pitchFamily="18" charset="0"/>
                <a:cs typeface="Times New Roman" panose="02020603050405020304" pitchFamily="18" charset="0"/>
              </a:rPr>
              <a:t> между современными требованиями общества и программы по физическому воспитанию в дошкольном учреждении и необходимостью высокого уровня развития физических качеств дошкольников и недостаточно эффективной организаций этого процесса в дошкольном учреждении.</a:t>
            </a:r>
          </a:p>
          <a:p>
            <a:endParaRPr lang="ru-RU" sz="2400" dirty="0">
              <a:latin typeface="Times New Roman" panose="02020603050405020304" pitchFamily="18" charset="0"/>
              <a:cs typeface="Times New Roman" panose="02020603050405020304" pitchFamily="18" charset="0"/>
            </a:endParaRPr>
          </a:p>
          <a:p>
            <a:r>
              <a:rPr lang="ru-RU" sz="2400" b="1" dirty="0">
                <a:latin typeface="Times New Roman" panose="02020603050405020304" pitchFamily="18" charset="0"/>
                <a:cs typeface="Times New Roman" panose="02020603050405020304" pitchFamily="18" charset="0"/>
              </a:rPr>
              <a:t>проблема исследования: </a:t>
            </a:r>
            <a:r>
              <a:rPr lang="ru-RU" sz="2400" dirty="0">
                <a:latin typeface="Times New Roman" panose="02020603050405020304" pitchFamily="18" charset="0"/>
                <a:cs typeface="Times New Roman" panose="02020603050405020304" pitchFamily="18" charset="0"/>
              </a:rPr>
              <a:t>как в современных условиях дошкольного учреждения развить у детей дошкольного возраста высокий уровень физических качеств посредством гимнастических упражнений.</a:t>
            </a:r>
          </a:p>
          <a:p>
            <a:endParaRPr lang="ru-RU" dirty="0"/>
          </a:p>
        </p:txBody>
      </p:sp>
    </p:spTree>
    <p:extLst>
      <p:ext uri="{BB962C8B-B14F-4D97-AF65-F5344CB8AC3E}">
        <p14:creationId xmlns:p14="http://schemas.microsoft.com/office/powerpoint/2010/main" val="3001734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2097"/>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a:extLst>
              <a:ext uri="{FF2B5EF4-FFF2-40B4-BE49-F238E27FC236}">
                <a16:creationId xmlns:a16="http://schemas.microsoft.com/office/drawing/2014/main" id="{AAA069F6-DBFC-421E-BB00-4DA46B3A5F02}"/>
              </a:ext>
            </a:extLst>
          </p:cNvPr>
          <p:cNvSpPr/>
          <p:nvPr/>
        </p:nvSpPr>
        <p:spPr>
          <a:xfrm>
            <a:off x="1367698" y="420688"/>
            <a:ext cx="6929013" cy="584775"/>
          </a:xfrm>
          <a:prstGeom prst="rect">
            <a:avLst/>
          </a:prstGeom>
        </p:spPr>
        <p:txBody>
          <a:bodyPr wrap="none">
            <a:spAutoFit/>
          </a:bodyPr>
          <a:lstStyle/>
          <a:p>
            <a:r>
              <a:rPr lang="ru-RU" sz="3200" b="1" dirty="0">
                <a:latin typeface="Times New Roman" panose="02020603050405020304" pitchFamily="18" charset="0"/>
                <a:cs typeface="Times New Roman" panose="02020603050405020304" pitchFamily="18" charset="0"/>
              </a:rPr>
              <a:t>Цель, объект, предмет исследования</a:t>
            </a:r>
          </a:p>
        </p:txBody>
      </p:sp>
      <p:sp>
        <p:nvSpPr>
          <p:cNvPr id="5" name="Прямоугольник 4">
            <a:extLst>
              <a:ext uri="{FF2B5EF4-FFF2-40B4-BE49-F238E27FC236}">
                <a16:creationId xmlns:a16="http://schemas.microsoft.com/office/drawing/2014/main" id="{319221ED-3A88-42B1-86D6-BBE1628EDE37}"/>
              </a:ext>
            </a:extLst>
          </p:cNvPr>
          <p:cNvSpPr/>
          <p:nvPr/>
        </p:nvSpPr>
        <p:spPr>
          <a:xfrm>
            <a:off x="2148419" y="1322277"/>
            <a:ext cx="6583679" cy="4801314"/>
          </a:xfrm>
          <a:prstGeom prst="rect">
            <a:avLst/>
          </a:prstGeom>
        </p:spPr>
        <p:txBody>
          <a:bodyPr wrap="square">
            <a:spAutoFit/>
          </a:bodyPr>
          <a:lstStyle/>
          <a:p>
            <a:pPr algn="just"/>
            <a:r>
              <a:rPr lang="ru-RU" sz="2400" b="1" dirty="0">
                <a:latin typeface="Times New Roman" panose="02020603050405020304" pitchFamily="18" charset="0"/>
                <a:cs typeface="Times New Roman" panose="02020603050405020304" pitchFamily="18" charset="0"/>
              </a:rPr>
              <a:t>Цель исследования </a:t>
            </a:r>
            <a:r>
              <a:rPr lang="ru-RU" sz="2400" dirty="0">
                <a:latin typeface="Times New Roman" panose="02020603050405020304" pitchFamily="18" charset="0"/>
                <a:cs typeface="Times New Roman" panose="02020603050405020304" pitchFamily="18" charset="0"/>
              </a:rPr>
              <a:t>– определить влияние гимнастических упражнений на развитие физических качеств дошкольников.</a:t>
            </a:r>
          </a:p>
          <a:p>
            <a:pPr algn="just"/>
            <a:endParaRPr lang="ru-RU" sz="2400" dirty="0">
              <a:latin typeface="Times New Roman" panose="02020603050405020304" pitchFamily="18" charset="0"/>
              <a:cs typeface="Times New Roman" panose="02020603050405020304" pitchFamily="18" charset="0"/>
            </a:endParaRPr>
          </a:p>
          <a:p>
            <a:pPr algn="just"/>
            <a:r>
              <a:rPr lang="ru-RU" sz="2400" b="1" dirty="0">
                <a:latin typeface="Times New Roman" panose="02020603050405020304" pitchFamily="18" charset="0"/>
                <a:cs typeface="Times New Roman" panose="02020603050405020304" pitchFamily="18" charset="0"/>
              </a:rPr>
              <a:t>Объект исследования</a:t>
            </a:r>
            <a:r>
              <a:rPr lang="ru-RU" sz="2400" dirty="0">
                <a:latin typeface="Times New Roman" panose="02020603050405020304" pitchFamily="18" charset="0"/>
                <a:cs typeface="Times New Roman" panose="02020603050405020304" pitchFamily="18" charset="0"/>
              </a:rPr>
              <a:t> – процесс развития физических качеств детей дошкольного возраста.</a:t>
            </a:r>
          </a:p>
          <a:p>
            <a:pPr algn="just"/>
            <a:endParaRPr lang="ru-RU" sz="2400" dirty="0">
              <a:latin typeface="Times New Roman" panose="02020603050405020304" pitchFamily="18" charset="0"/>
              <a:cs typeface="Times New Roman" panose="02020603050405020304" pitchFamily="18" charset="0"/>
            </a:endParaRPr>
          </a:p>
          <a:p>
            <a:pPr algn="just"/>
            <a:r>
              <a:rPr lang="ru-RU" sz="2400" b="1" dirty="0">
                <a:latin typeface="Times New Roman" panose="02020603050405020304" pitchFamily="18" charset="0"/>
                <a:cs typeface="Times New Roman" panose="02020603050405020304" pitchFamily="18" charset="0"/>
              </a:rPr>
              <a:t>Предмет исследования </a:t>
            </a:r>
            <a:r>
              <a:rPr lang="ru-RU" sz="2400" dirty="0">
                <a:latin typeface="Times New Roman" panose="02020603050405020304" pitchFamily="18" charset="0"/>
                <a:cs typeface="Times New Roman" panose="02020603050405020304" pitchFamily="18" charset="0"/>
              </a:rPr>
              <a:t>– особенности использования гимнастических упражнений как средства развития физических качеств  дошкольников.</a:t>
            </a:r>
          </a:p>
          <a:p>
            <a:pPr algn="just"/>
            <a:endParaRPr lang="ru-RU" dirty="0"/>
          </a:p>
        </p:txBody>
      </p:sp>
    </p:spTree>
    <p:extLst>
      <p:ext uri="{BB962C8B-B14F-4D97-AF65-F5344CB8AC3E}">
        <p14:creationId xmlns:p14="http://schemas.microsoft.com/office/powerpoint/2010/main" val="1884231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2097"/>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3115284" y="277350"/>
            <a:ext cx="5377343" cy="584775"/>
          </a:xfrm>
          <a:prstGeom prst="rect">
            <a:avLst/>
          </a:prstGeom>
        </p:spPr>
        <p:txBody>
          <a:bodyPr wrap="square">
            <a:spAutoFit/>
          </a:bodyPr>
          <a:lstStyle/>
          <a:p>
            <a:r>
              <a:rPr lang="ru-RU" sz="3200" b="1" dirty="0">
                <a:latin typeface="Times New Roman" panose="02020603050405020304" pitchFamily="18" charset="0"/>
                <a:cs typeface="Times New Roman" panose="02020603050405020304" pitchFamily="18" charset="0"/>
              </a:rPr>
              <a:t>Задачи исследования</a:t>
            </a:r>
            <a:endParaRPr lang="ru-RU" sz="2400" dirty="0">
              <a:latin typeface="Times New Roman" panose="02020603050405020304" pitchFamily="18" charset="0"/>
              <a:cs typeface="Times New Roman" panose="02020603050405020304" pitchFamily="18" charset="0"/>
            </a:endParaRPr>
          </a:p>
        </p:txBody>
      </p:sp>
      <p:sp>
        <p:nvSpPr>
          <p:cNvPr id="4" name="Прямоугольник 3">
            <a:extLst>
              <a:ext uri="{FF2B5EF4-FFF2-40B4-BE49-F238E27FC236}">
                <a16:creationId xmlns:a16="http://schemas.microsoft.com/office/drawing/2014/main" id="{06076FC7-6875-4CF2-8B57-686B77F5C369}"/>
              </a:ext>
            </a:extLst>
          </p:cNvPr>
          <p:cNvSpPr/>
          <p:nvPr/>
        </p:nvSpPr>
        <p:spPr>
          <a:xfrm>
            <a:off x="2236762" y="986481"/>
            <a:ext cx="6091311" cy="5324535"/>
          </a:xfrm>
          <a:prstGeom prst="rect">
            <a:avLst/>
          </a:prstGeom>
        </p:spPr>
        <p:txBody>
          <a:bodyPr wrap="square">
            <a:spAutoFit/>
          </a:bodyPr>
          <a:lstStyle/>
          <a:p>
            <a:pPr indent="450000" algn="just"/>
            <a:r>
              <a:rPr lang="ru-RU" sz="2000" dirty="0">
                <a:latin typeface="Times New Roman" panose="02020603050405020304" pitchFamily="18" charset="0"/>
                <a:cs typeface="Times New Roman" panose="02020603050405020304" pitchFamily="18" charset="0"/>
              </a:rPr>
              <a:t>1) раскрыть понятия: «физические качества», «гимнастика», «гимнастические упражнения», «физическое воспитание», «физическое развитие», «здоровье-сберегающая компетентность» дошкольников;</a:t>
            </a:r>
          </a:p>
          <a:p>
            <a:pPr indent="450000" algn="just"/>
            <a:r>
              <a:rPr lang="ru-RU" sz="2000" dirty="0">
                <a:latin typeface="Times New Roman" panose="02020603050405020304" pitchFamily="18" charset="0"/>
                <a:cs typeface="Times New Roman" panose="02020603050405020304" pitchFamily="18" charset="0"/>
              </a:rPr>
              <a:t>2) охарактеризовать виды гимнастических упражнений для дошкольников в процессе физического воспитания в условиях детского сада;</a:t>
            </a:r>
          </a:p>
          <a:p>
            <a:pPr indent="450000" algn="just"/>
            <a:r>
              <a:rPr lang="ru-RU" sz="2000" dirty="0">
                <a:latin typeface="Times New Roman" panose="02020603050405020304" pitchFamily="18" charset="0"/>
                <a:cs typeface="Times New Roman" panose="02020603050405020304" pitchFamily="18" charset="0"/>
              </a:rPr>
              <a:t>3) определить критерии и показатели оценивания уровней развития физических качеств дошкольников в процессе выполнения ими гимнастических упражнений;</a:t>
            </a:r>
          </a:p>
          <a:p>
            <a:pPr indent="450000" algn="just"/>
            <a:r>
              <a:rPr lang="ru-RU" sz="2000" dirty="0">
                <a:latin typeface="Times New Roman" panose="02020603050405020304" pitchFamily="18" charset="0"/>
                <a:cs typeface="Times New Roman" panose="02020603050405020304" pitchFamily="18" charset="0"/>
              </a:rPr>
              <a:t>4) выявить и экспериментально проверить условия, формы и методы педагогического руководства процессом развития физических качеств дошкольников посредством гимнастических упражнений.</a:t>
            </a:r>
          </a:p>
        </p:txBody>
      </p:sp>
    </p:spTree>
    <p:extLst>
      <p:ext uri="{BB962C8B-B14F-4D97-AF65-F5344CB8AC3E}">
        <p14:creationId xmlns:p14="http://schemas.microsoft.com/office/powerpoint/2010/main" val="2333666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829994" y="359207"/>
            <a:ext cx="8314006" cy="2000548"/>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                Задача 1 : Раскрыты понятия: «физические качества», «гимнастика», «гимнастические упражнения», «физическое воспитание», «физическое развитие» дошкольников.</a:t>
            </a:r>
          </a:p>
          <a:p>
            <a:endParaRPr lang="ru-RU" sz="1400" dirty="0"/>
          </a:p>
          <a:p>
            <a:endParaRPr lang="ru-RU" sz="1400" dirty="0"/>
          </a:p>
        </p:txBody>
      </p:sp>
      <p:sp>
        <p:nvSpPr>
          <p:cNvPr id="4" name="Прямоугольник 3">
            <a:extLst>
              <a:ext uri="{FF2B5EF4-FFF2-40B4-BE49-F238E27FC236}">
                <a16:creationId xmlns:a16="http://schemas.microsoft.com/office/drawing/2014/main" id="{7D553944-349B-4DB4-81D5-1A44B843EDA8}"/>
              </a:ext>
            </a:extLst>
          </p:cNvPr>
          <p:cNvSpPr/>
          <p:nvPr/>
        </p:nvSpPr>
        <p:spPr>
          <a:xfrm>
            <a:off x="1364566" y="1820590"/>
            <a:ext cx="7244862" cy="5355312"/>
          </a:xfrm>
          <a:prstGeom prst="rect">
            <a:avLst/>
          </a:prstGeom>
        </p:spPr>
        <p:txBody>
          <a:bodyPr wrap="square">
            <a:spAutoFit/>
          </a:bodyPr>
          <a:lstStyle/>
          <a:p>
            <a:pPr indent="450000" algn="just"/>
            <a:r>
              <a:rPr lang="ru-RU" b="1" dirty="0">
                <a:latin typeface="Times New Roman" panose="02020603050405020304" pitchFamily="18" charset="0"/>
                <a:cs typeface="Times New Roman" panose="02020603050405020304" pitchFamily="18" charset="0"/>
              </a:rPr>
              <a:t>Физические качества </a:t>
            </a:r>
            <a:r>
              <a:rPr lang="ru-RU" dirty="0">
                <a:latin typeface="Times New Roman" panose="02020603050405020304" pitchFamily="18" charset="0"/>
                <a:cs typeface="Times New Roman" panose="02020603050405020304" pitchFamily="18" charset="0"/>
              </a:rPr>
              <a:t>принято называть врожденными морфофункциональными качествами, благодаря которым возможна физическая активность человека, которая в полной мере проявляется в преднамеренной двигательной активности. К основным физическим качествам относятся сила мышц, скорость, выносливость, гибкость и ловкость.</a:t>
            </a:r>
          </a:p>
          <a:p>
            <a:pPr indent="450000" algn="just"/>
            <a:r>
              <a:rPr lang="ru-RU" b="1" dirty="0">
                <a:latin typeface="Times New Roman" panose="02020603050405020304" pitchFamily="18" charset="0"/>
                <a:cs typeface="Times New Roman" panose="02020603050405020304" pitchFamily="18" charset="0"/>
              </a:rPr>
              <a:t>Гимнастика </a:t>
            </a:r>
            <a:r>
              <a:rPr lang="ru-RU" dirty="0">
                <a:latin typeface="Times New Roman" panose="02020603050405020304" pitchFamily="18" charset="0"/>
                <a:cs typeface="Times New Roman" panose="02020603050405020304" pitchFamily="18" charset="0"/>
              </a:rPr>
              <a:t>– это система специально подобранных физических упражнений, способствующих общему развитию организма и укреплению здоровья.</a:t>
            </a:r>
          </a:p>
          <a:p>
            <a:pPr indent="450000" algn="just"/>
            <a:r>
              <a:rPr lang="ru-RU" b="1" dirty="0">
                <a:latin typeface="Times New Roman" panose="02020603050405020304" pitchFamily="18" charset="0"/>
                <a:cs typeface="Times New Roman" panose="02020603050405020304" pitchFamily="18" charset="0"/>
              </a:rPr>
              <a:t>Гимнастические упражнения </a:t>
            </a:r>
            <a:r>
              <a:rPr lang="ru-RU" dirty="0">
                <a:latin typeface="Times New Roman" panose="02020603050405020304" pitchFamily="18" charset="0"/>
                <a:cs typeface="Times New Roman" panose="02020603050405020304" pitchFamily="18" charset="0"/>
              </a:rPr>
              <a:t>оказывают избирательное воздействие на различные части тела, отдельные мышечные группы, суставы, связки и различные стороны их деятельности и состояния (расслабление, растяжение мышц и др.). </a:t>
            </a:r>
          </a:p>
          <a:p>
            <a:pPr indent="450000" algn="just"/>
            <a:r>
              <a:rPr lang="ru-RU" b="1" dirty="0">
                <a:latin typeface="Times New Roman" panose="02020603050405020304" pitchFamily="18" charset="0"/>
                <a:cs typeface="Times New Roman" panose="02020603050405020304" pitchFamily="18" charset="0"/>
              </a:rPr>
              <a:t>Физическое воспитание </a:t>
            </a:r>
            <a:r>
              <a:rPr lang="ru-RU" dirty="0">
                <a:latin typeface="Times New Roman" panose="02020603050405020304" pitchFamily="18" charset="0"/>
                <a:cs typeface="Times New Roman" panose="02020603050405020304" pitchFamily="18" charset="0"/>
              </a:rPr>
              <a:t>– педагогический процесс, направленный на формирование двигательных навыков, психофизических качеств, достижение физического совершенства.</a:t>
            </a:r>
          </a:p>
          <a:p>
            <a:pPr indent="450000" algn="just"/>
            <a:endParaRPr lang="ru-RU" dirty="0">
              <a:latin typeface="Times New Roman" panose="02020603050405020304" pitchFamily="18" charset="0"/>
              <a:cs typeface="Times New Roman" panose="02020603050405020304" pitchFamily="18" charset="0"/>
            </a:endParaRPr>
          </a:p>
          <a:p>
            <a:pPr algn="just"/>
            <a:endParaRPr lang="ru-RU" dirty="0"/>
          </a:p>
          <a:p>
            <a:pPr algn="just"/>
            <a:endParaRPr lang="ru-RU" dirty="0"/>
          </a:p>
        </p:txBody>
      </p:sp>
    </p:spTree>
    <p:extLst>
      <p:ext uri="{BB962C8B-B14F-4D97-AF65-F5344CB8AC3E}">
        <p14:creationId xmlns:p14="http://schemas.microsoft.com/office/powerpoint/2010/main" val="3329131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097"/>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8" name="Прямоугольник 7">
            <a:extLst>
              <a:ext uri="{FF2B5EF4-FFF2-40B4-BE49-F238E27FC236}">
                <a16:creationId xmlns:a16="http://schemas.microsoft.com/office/drawing/2014/main" id="{FA0A3E2E-FE8E-4661-A026-D0D17074DE6F}"/>
              </a:ext>
            </a:extLst>
          </p:cNvPr>
          <p:cNvSpPr/>
          <p:nvPr/>
        </p:nvSpPr>
        <p:spPr>
          <a:xfrm>
            <a:off x="1083213" y="401410"/>
            <a:ext cx="8314006" cy="1569660"/>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                Задача 2 : Охарактеризованы виды гимнастических упражнений для дошкольников в процессе физического воспитания в условиях детского сада.</a:t>
            </a:r>
          </a:p>
        </p:txBody>
      </p:sp>
      <p:graphicFrame>
        <p:nvGraphicFramePr>
          <p:cNvPr id="9" name="Схема 4">
            <a:extLst>
              <a:ext uri="{FF2B5EF4-FFF2-40B4-BE49-F238E27FC236}">
                <a16:creationId xmlns:a16="http://schemas.microsoft.com/office/drawing/2014/main" id="{0ADBC86C-C53A-4C1B-A5A0-1BF7E8C55613}"/>
              </a:ext>
            </a:extLst>
          </p:cNvPr>
          <p:cNvGraphicFramePr>
            <a:graphicFrameLocks/>
          </p:cNvGraphicFramePr>
          <p:nvPr>
            <p:extLst>
              <p:ext uri="{D42A27DB-BD31-4B8C-83A1-F6EECF244321}">
                <p14:modId xmlns:p14="http://schemas.microsoft.com/office/powerpoint/2010/main" val="1963341331"/>
              </p:ext>
            </p:extLst>
          </p:nvPr>
        </p:nvGraphicFramePr>
        <p:xfrm>
          <a:off x="1886922" y="1800665"/>
          <a:ext cx="6485206" cy="48950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05965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097"/>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7" name="Прямоугольник 6">
            <a:extLst>
              <a:ext uri="{FF2B5EF4-FFF2-40B4-BE49-F238E27FC236}">
                <a16:creationId xmlns:a16="http://schemas.microsoft.com/office/drawing/2014/main" id="{219886E7-D574-49C1-A4B4-E39A70E74FE7}"/>
              </a:ext>
            </a:extLst>
          </p:cNvPr>
          <p:cNvSpPr/>
          <p:nvPr/>
        </p:nvSpPr>
        <p:spPr>
          <a:xfrm>
            <a:off x="545093" y="359134"/>
            <a:ext cx="8576969" cy="1569660"/>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                Задача 3 : Определены критерии и показатели оценивания уровней развития физических качеств дошкольников в процессе выполнения ими гимнастических упражнений</a:t>
            </a:r>
          </a:p>
        </p:txBody>
      </p:sp>
      <p:graphicFrame>
        <p:nvGraphicFramePr>
          <p:cNvPr id="8" name="Схема 6">
            <a:extLst>
              <a:ext uri="{FF2B5EF4-FFF2-40B4-BE49-F238E27FC236}">
                <a16:creationId xmlns:a16="http://schemas.microsoft.com/office/drawing/2014/main" id="{0FFF4B42-A319-4EB9-8D23-2D88A1CDF969}"/>
              </a:ext>
            </a:extLst>
          </p:cNvPr>
          <p:cNvGraphicFramePr>
            <a:graphicFrameLocks/>
          </p:cNvGraphicFramePr>
          <p:nvPr>
            <p:extLst>
              <p:ext uri="{D42A27DB-BD31-4B8C-83A1-F6EECF244321}">
                <p14:modId xmlns:p14="http://schemas.microsoft.com/office/powerpoint/2010/main" val="2711130810"/>
              </p:ext>
            </p:extLst>
          </p:nvPr>
        </p:nvGraphicFramePr>
        <p:xfrm>
          <a:off x="2499992" y="2621292"/>
          <a:ext cx="3971145" cy="40891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Прямоугольник 8">
            <a:extLst>
              <a:ext uri="{FF2B5EF4-FFF2-40B4-BE49-F238E27FC236}">
                <a16:creationId xmlns:a16="http://schemas.microsoft.com/office/drawing/2014/main" id="{2C1E99FE-3067-45CC-AFED-A3022CED82C9}"/>
              </a:ext>
            </a:extLst>
          </p:cNvPr>
          <p:cNvSpPr/>
          <p:nvPr/>
        </p:nvSpPr>
        <p:spPr>
          <a:xfrm>
            <a:off x="978982" y="1937544"/>
            <a:ext cx="7709190" cy="923330"/>
          </a:xfrm>
          <a:prstGeom prst="rect">
            <a:avLst/>
          </a:prstGeom>
        </p:spPr>
        <p:txBody>
          <a:bodyPr wrap="square">
            <a:spAutoFit/>
          </a:bodyPr>
          <a:lstStyle/>
          <a:p>
            <a:pPr algn="just"/>
            <a:r>
              <a:rPr lang="ru-RU" dirty="0">
                <a:latin typeface="Times New Roman" panose="02020603050405020304" pitchFamily="18" charset="0"/>
                <a:cs typeface="Times New Roman" panose="02020603050405020304" pitchFamily="18" charset="0"/>
              </a:rPr>
              <a:t>На основе анализа психолого-педагогической литературы мы выделили критерии и показатели развития физических качеств дошкольников посредством гимнастических упражнений</a:t>
            </a:r>
          </a:p>
        </p:txBody>
      </p:sp>
    </p:spTree>
    <p:extLst>
      <p:ext uri="{BB962C8B-B14F-4D97-AF65-F5344CB8AC3E}">
        <p14:creationId xmlns:p14="http://schemas.microsoft.com/office/powerpoint/2010/main" val="19742423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2172749" y="851577"/>
            <a:ext cx="5377343" cy="677108"/>
          </a:xfrm>
          <a:prstGeom prst="rect">
            <a:avLst/>
          </a:prstGeom>
        </p:spPr>
        <p:txBody>
          <a:bodyPr wrap="square">
            <a:spAutoFit/>
          </a:bodyPr>
          <a:lstStyle/>
          <a:p>
            <a:r>
              <a:rPr lang="ru-RU" sz="2400" b="1" dirty="0"/>
              <a:t>                </a:t>
            </a:r>
          </a:p>
          <a:p>
            <a:endParaRPr lang="ru-RU" sz="1400" dirty="0"/>
          </a:p>
        </p:txBody>
      </p:sp>
      <p:sp>
        <p:nvSpPr>
          <p:cNvPr id="9" name="Прямоугольник 8">
            <a:extLst>
              <a:ext uri="{FF2B5EF4-FFF2-40B4-BE49-F238E27FC236}">
                <a16:creationId xmlns:a16="http://schemas.microsoft.com/office/drawing/2014/main" id="{C281C72B-15A1-4DA9-8059-704B867FCCEF}"/>
              </a:ext>
            </a:extLst>
          </p:cNvPr>
          <p:cNvSpPr/>
          <p:nvPr/>
        </p:nvSpPr>
        <p:spPr>
          <a:xfrm>
            <a:off x="945811" y="196125"/>
            <a:ext cx="7529762" cy="646331"/>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Для определения уровня развития физических качеств были проведены следующие тесты:</a:t>
            </a:r>
          </a:p>
        </p:txBody>
      </p:sp>
      <p:graphicFrame>
        <p:nvGraphicFramePr>
          <p:cNvPr id="11" name="Таблица 12">
            <a:extLst>
              <a:ext uri="{FF2B5EF4-FFF2-40B4-BE49-F238E27FC236}">
                <a16:creationId xmlns:a16="http://schemas.microsoft.com/office/drawing/2014/main" id="{D279B144-77D3-447D-A624-BBEA725085E0}"/>
              </a:ext>
            </a:extLst>
          </p:cNvPr>
          <p:cNvGraphicFramePr>
            <a:graphicFrameLocks noGrp="1"/>
          </p:cNvGraphicFramePr>
          <p:nvPr>
            <p:extLst>
              <p:ext uri="{D42A27DB-BD31-4B8C-83A1-F6EECF244321}">
                <p14:modId xmlns:p14="http://schemas.microsoft.com/office/powerpoint/2010/main" val="2597906578"/>
              </p:ext>
            </p:extLst>
          </p:nvPr>
        </p:nvGraphicFramePr>
        <p:xfrm>
          <a:off x="175846" y="842456"/>
          <a:ext cx="8788246" cy="5943600"/>
        </p:xfrm>
        <a:graphic>
          <a:graphicData uri="http://schemas.openxmlformats.org/drawingml/2006/table">
            <a:tbl>
              <a:tblPr firstRow="1" bandRow="1">
                <a:tableStyleId>{5C22544A-7EE6-4342-B048-85BDC9FD1C3A}</a:tableStyleId>
              </a:tblPr>
              <a:tblGrid>
                <a:gridCol w="2314190">
                  <a:extLst>
                    <a:ext uri="{9D8B030D-6E8A-4147-A177-3AD203B41FA5}">
                      <a16:colId xmlns:a16="http://schemas.microsoft.com/office/drawing/2014/main" val="735674644"/>
                    </a:ext>
                  </a:extLst>
                </a:gridCol>
                <a:gridCol w="6474056">
                  <a:extLst>
                    <a:ext uri="{9D8B030D-6E8A-4147-A177-3AD203B41FA5}">
                      <a16:colId xmlns:a16="http://schemas.microsoft.com/office/drawing/2014/main" val="560234655"/>
                    </a:ext>
                  </a:extLst>
                </a:gridCol>
              </a:tblGrid>
              <a:tr h="370840">
                <a:tc>
                  <a:txBody>
                    <a:bodyPr/>
                    <a:lstStyle/>
                    <a:p>
                      <a:pPr algn="just"/>
                      <a:r>
                        <a:rPr lang="ru-RU" dirty="0">
                          <a:latin typeface="Times New Roman" panose="02020603050405020304" pitchFamily="18" charset="0"/>
                          <a:cs typeface="Times New Roman" panose="02020603050405020304" pitchFamily="18" charset="0"/>
                        </a:rPr>
                        <a:t>Тест 1. </a:t>
                      </a:r>
                    </a:p>
                  </a:txBody>
                  <a:tcPr/>
                </a:tc>
                <a:tc>
                  <a:txBody>
                    <a:bodyPr/>
                    <a:lstStyle/>
                    <a:p>
                      <a:pPr algn="just"/>
                      <a:r>
                        <a:rPr lang="ru-RU" dirty="0">
                          <a:latin typeface="Times New Roman" panose="02020603050405020304" pitchFamily="18" charset="0"/>
                          <a:cs typeface="Times New Roman" panose="02020603050405020304" pitchFamily="18" charset="0"/>
                        </a:rPr>
                        <a:t>«</a:t>
                      </a:r>
                      <a:r>
                        <a:rPr lang="ru-RU" b="0" dirty="0" err="1">
                          <a:latin typeface="Times New Roman" panose="02020603050405020304" pitchFamily="18" charset="0"/>
                          <a:cs typeface="Times New Roman" panose="02020603050405020304" pitchFamily="18" charset="0"/>
                        </a:rPr>
                        <a:t>Выкрут</a:t>
                      </a:r>
                      <a:r>
                        <a:rPr lang="ru-RU" b="0" dirty="0">
                          <a:latin typeface="Times New Roman" panose="02020603050405020304" pitchFamily="18" charset="0"/>
                          <a:cs typeface="Times New Roman" panose="02020603050405020304" pitchFamily="18" charset="0"/>
                        </a:rPr>
                        <a:t>» гимнастической палки. Испытуемый, в положение стоя выполняет </a:t>
                      </a:r>
                      <a:r>
                        <a:rPr lang="ru-RU" b="0" dirty="0" err="1">
                          <a:latin typeface="Times New Roman" panose="02020603050405020304" pitchFamily="18" charset="0"/>
                          <a:cs typeface="Times New Roman" panose="02020603050405020304" pitchFamily="18" charset="0"/>
                        </a:rPr>
                        <a:t>выкрут</a:t>
                      </a:r>
                      <a:r>
                        <a:rPr lang="ru-RU" b="0" dirty="0">
                          <a:latin typeface="Times New Roman" panose="02020603050405020304" pitchFamily="18" charset="0"/>
                          <a:cs typeface="Times New Roman" panose="02020603050405020304" pitchFamily="18" charset="0"/>
                        </a:rPr>
                        <a:t> прямыми руками назад и вперед. Результат засчитывается, если </a:t>
                      </a:r>
                      <a:r>
                        <a:rPr lang="ru-RU" b="0" dirty="0" err="1">
                          <a:latin typeface="Times New Roman" panose="02020603050405020304" pitchFamily="18" charset="0"/>
                          <a:cs typeface="Times New Roman" panose="02020603050405020304" pitchFamily="18" charset="0"/>
                        </a:rPr>
                        <a:t>выкрут</a:t>
                      </a:r>
                      <a:r>
                        <a:rPr lang="ru-RU" b="0" dirty="0">
                          <a:latin typeface="Times New Roman" panose="02020603050405020304" pitchFamily="18" charset="0"/>
                          <a:cs typeface="Times New Roman" panose="02020603050405020304" pitchFamily="18" charset="0"/>
                        </a:rPr>
                        <a:t> палки произведен одновременным движением плеч. </a:t>
                      </a:r>
                      <a:endParaRPr lang="ru-RU"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62614425"/>
                  </a:ext>
                </a:extLst>
              </a:tr>
              <a:tr h="370840">
                <a:tc>
                  <a:txBody>
                    <a:bodyPr/>
                    <a:lstStyle/>
                    <a:p>
                      <a:pPr algn="just"/>
                      <a:r>
                        <a:rPr lang="ru-RU" dirty="0">
                          <a:latin typeface="Times New Roman" panose="02020603050405020304" pitchFamily="18" charset="0"/>
                          <a:cs typeface="Times New Roman" panose="02020603050405020304" pitchFamily="18" charset="0"/>
                        </a:rPr>
                        <a:t>Тест 2. </a:t>
                      </a:r>
                    </a:p>
                  </a:txBody>
                  <a:tcPr/>
                </a:tc>
                <a:tc>
                  <a:txBody>
                    <a:bodyPr/>
                    <a:lstStyle/>
                    <a:p>
                      <a:pPr algn="just"/>
                      <a:r>
                        <a:rPr lang="ru-RU" dirty="0">
                          <a:latin typeface="Times New Roman" panose="02020603050405020304" pitchFamily="18" charset="0"/>
                          <a:cs typeface="Times New Roman" panose="02020603050405020304" pitchFamily="18" charset="0"/>
                        </a:rPr>
                        <a:t>«Наклон вперед» из положения, стоя на гимнастической скамейке. Испытуемый, в положении стоя на гимнастической скамейке, стопы ставятся параллельно, выполняет наклон вперед, не сгибая ног в коленях. Результат засчитывается, если испытуемый зафиксировал свое положение в наклоне, в течение 3 секунд. </a:t>
                      </a:r>
                    </a:p>
                  </a:txBody>
                  <a:tcPr/>
                </a:tc>
                <a:extLst>
                  <a:ext uri="{0D108BD9-81ED-4DB2-BD59-A6C34878D82A}">
                    <a16:rowId xmlns:a16="http://schemas.microsoft.com/office/drawing/2014/main" val="1709941210"/>
                  </a:ext>
                </a:extLst>
              </a:tr>
              <a:tr h="370840">
                <a:tc>
                  <a:txBody>
                    <a:bodyPr/>
                    <a:lstStyle/>
                    <a:p>
                      <a:pPr algn="just"/>
                      <a:r>
                        <a:rPr lang="ru-RU" dirty="0">
                          <a:latin typeface="Times New Roman" panose="02020603050405020304" pitchFamily="18" charset="0"/>
                          <a:cs typeface="Times New Roman" panose="02020603050405020304" pitchFamily="18" charset="0"/>
                        </a:rPr>
                        <a:t>Тест 3. </a:t>
                      </a:r>
                    </a:p>
                  </a:txBody>
                  <a:tcPr/>
                </a:tc>
                <a:tc>
                  <a:txBody>
                    <a:bodyPr/>
                    <a:lstStyle/>
                    <a:p>
                      <a:pPr algn="just"/>
                      <a:r>
                        <a:rPr lang="ru-RU" dirty="0">
                          <a:latin typeface="Times New Roman" panose="02020603050405020304" pitchFamily="18" charset="0"/>
                          <a:cs typeface="Times New Roman" panose="02020603050405020304" pitchFamily="18" charset="0"/>
                        </a:rPr>
                        <a:t>«Мост» Испытуемый выполняет из положения, лежа прогиб в спине, с опорой на ноги и руки и фиксирует данное положение в течение 3 секунд. </a:t>
                      </a:r>
                    </a:p>
                  </a:txBody>
                  <a:tcPr/>
                </a:tc>
                <a:extLst>
                  <a:ext uri="{0D108BD9-81ED-4DB2-BD59-A6C34878D82A}">
                    <a16:rowId xmlns:a16="http://schemas.microsoft.com/office/drawing/2014/main" val="2977176874"/>
                  </a:ext>
                </a:extLst>
              </a:tr>
              <a:tr h="370840">
                <a:tc>
                  <a:txBody>
                    <a:bodyPr/>
                    <a:lstStyle/>
                    <a:p>
                      <a:pPr algn="just"/>
                      <a:r>
                        <a:rPr lang="ru-RU" dirty="0">
                          <a:latin typeface="Times New Roman" panose="02020603050405020304" pitchFamily="18" charset="0"/>
                          <a:cs typeface="Times New Roman" panose="02020603050405020304" pitchFamily="18" charset="0"/>
                        </a:rPr>
                        <a:t>Тест 4.</a:t>
                      </a:r>
                    </a:p>
                  </a:txBody>
                  <a:tcPr/>
                </a:tc>
                <a:tc>
                  <a:txBody>
                    <a:bodyPr/>
                    <a:lstStyle/>
                    <a:p>
                      <a:pPr algn="just"/>
                      <a:r>
                        <a:rPr lang="ru-RU" dirty="0">
                          <a:latin typeface="Times New Roman" panose="02020603050405020304" pitchFamily="18" charset="0"/>
                          <a:cs typeface="Times New Roman" panose="02020603050405020304" pitchFamily="18" charset="0"/>
                        </a:rPr>
                        <a:t>Стойка на бедрах» Испытуемый, выпрямляя руки, выполняет упор, лежа на бедрах, после руки поднимает вверх. Результат засчитывается при выполнении упражнения с правильной техникой, без «раскачивания» и отталкивания руками от пола.</a:t>
                      </a:r>
                    </a:p>
                  </a:txBody>
                  <a:tcPr/>
                </a:tc>
                <a:extLst>
                  <a:ext uri="{0D108BD9-81ED-4DB2-BD59-A6C34878D82A}">
                    <a16:rowId xmlns:a16="http://schemas.microsoft.com/office/drawing/2014/main" val="3872735408"/>
                  </a:ext>
                </a:extLst>
              </a:tr>
              <a:tr h="370840">
                <a:tc>
                  <a:txBody>
                    <a:bodyPr/>
                    <a:lstStyle/>
                    <a:p>
                      <a:pPr algn="just"/>
                      <a:r>
                        <a:rPr lang="ru-RU" dirty="0">
                          <a:latin typeface="Times New Roman" panose="02020603050405020304" pitchFamily="18" charset="0"/>
                          <a:cs typeface="Times New Roman" panose="02020603050405020304" pitchFamily="18" charset="0"/>
                        </a:rPr>
                        <a:t>Тест 5.</a:t>
                      </a:r>
                    </a:p>
                  </a:txBody>
                  <a:tcPr/>
                </a:tc>
                <a:tc>
                  <a:txBody>
                    <a:bodyPr/>
                    <a:lstStyle/>
                    <a:p>
                      <a:pPr algn="just"/>
                      <a:r>
                        <a:rPr lang="ru-RU" dirty="0">
                          <a:latin typeface="Times New Roman" panose="02020603050405020304" pitchFamily="18" charset="0"/>
                          <a:cs typeface="Times New Roman" panose="02020603050405020304" pitchFamily="18" charset="0"/>
                        </a:rPr>
                        <a:t>«Складка ноги вместе» сидя на полу. Испытуемый в течение 3 секунд выполняет упражнение. Результат засчитывается с правильной техникой. </a:t>
                      </a:r>
                    </a:p>
                  </a:txBody>
                  <a:tcPr/>
                </a:tc>
                <a:extLst>
                  <a:ext uri="{0D108BD9-81ED-4DB2-BD59-A6C34878D82A}">
                    <a16:rowId xmlns:a16="http://schemas.microsoft.com/office/drawing/2014/main" val="139359841"/>
                  </a:ext>
                </a:extLst>
              </a:tr>
            </a:tbl>
          </a:graphicData>
        </a:graphic>
      </p:graphicFrame>
    </p:spTree>
    <p:extLst>
      <p:ext uri="{BB962C8B-B14F-4D97-AF65-F5344CB8AC3E}">
        <p14:creationId xmlns:p14="http://schemas.microsoft.com/office/powerpoint/2010/main" val="4269504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62" y="28228"/>
            <a:ext cx="9139938" cy="6858000"/>
          </a:xfrm>
          <a:prstGeom prst="rect">
            <a:avLst/>
          </a:prstGeom>
        </p:spPr>
      </p:pic>
      <p:sp>
        <p:nvSpPr>
          <p:cNvPr id="3" name="Прямоугольник 2"/>
          <p:cNvSpPr/>
          <p:nvPr/>
        </p:nvSpPr>
        <p:spPr>
          <a:xfrm>
            <a:off x="3557365" y="559189"/>
            <a:ext cx="184731" cy="584775"/>
          </a:xfrm>
          <a:prstGeom prst="rect">
            <a:avLst/>
          </a:prstGeom>
        </p:spPr>
        <p:txBody>
          <a:bodyPr wrap="none">
            <a:spAutoFit/>
          </a:bodyPr>
          <a:lstStyle/>
          <a:p>
            <a:endParaRPr lang="ru-RU" sz="3200" dirty="0">
              <a:latin typeface="Tahoma" panose="020B0604030504040204" pitchFamily="34" charset="0"/>
              <a:ea typeface="Tahoma" panose="020B0604030504040204" pitchFamily="34" charset="0"/>
              <a:cs typeface="Tahoma" panose="020B0604030504040204" pitchFamily="34" charset="0"/>
            </a:endParaRPr>
          </a:p>
        </p:txBody>
      </p:sp>
      <p:sp>
        <p:nvSpPr>
          <p:cNvPr id="2" name="Прямоугольник 1"/>
          <p:cNvSpPr/>
          <p:nvPr/>
        </p:nvSpPr>
        <p:spPr>
          <a:xfrm>
            <a:off x="2172749" y="851577"/>
            <a:ext cx="5377343" cy="461665"/>
          </a:xfrm>
          <a:prstGeom prst="rect">
            <a:avLst/>
          </a:prstGeom>
        </p:spPr>
        <p:txBody>
          <a:bodyPr wrap="square">
            <a:spAutoFit/>
          </a:bodyPr>
          <a:lstStyle/>
          <a:p>
            <a:r>
              <a:rPr lang="ru-RU" sz="2400" b="1" dirty="0"/>
              <a:t>                </a:t>
            </a:r>
            <a:endParaRPr lang="ru-RU" sz="1400" dirty="0"/>
          </a:p>
        </p:txBody>
      </p:sp>
      <p:graphicFrame>
        <p:nvGraphicFramePr>
          <p:cNvPr id="7" name="Диаграмма 6">
            <a:extLst>
              <a:ext uri="{FF2B5EF4-FFF2-40B4-BE49-F238E27FC236}">
                <a16:creationId xmlns:a16="http://schemas.microsoft.com/office/drawing/2014/main" id="{0D8C4736-8E7F-4CC2-99FE-A5FA24585EDF}"/>
              </a:ext>
            </a:extLst>
          </p:cNvPr>
          <p:cNvGraphicFramePr/>
          <p:nvPr>
            <p:extLst>
              <p:ext uri="{D42A27DB-BD31-4B8C-83A1-F6EECF244321}">
                <p14:modId xmlns:p14="http://schemas.microsoft.com/office/powerpoint/2010/main" val="30431006"/>
              </p:ext>
            </p:extLst>
          </p:nvPr>
        </p:nvGraphicFramePr>
        <p:xfrm>
          <a:off x="1492206" y="580107"/>
          <a:ext cx="6738425" cy="4243496"/>
        </p:xfrm>
        <a:graphic>
          <a:graphicData uri="http://schemas.openxmlformats.org/drawingml/2006/chart">
            <c:chart xmlns:c="http://schemas.openxmlformats.org/drawingml/2006/chart" xmlns:r="http://schemas.openxmlformats.org/officeDocument/2006/relationships" r:id="rId3"/>
          </a:graphicData>
        </a:graphic>
      </p:graphicFrame>
      <p:sp>
        <p:nvSpPr>
          <p:cNvPr id="4" name="Прямоугольник 3">
            <a:extLst>
              <a:ext uri="{FF2B5EF4-FFF2-40B4-BE49-F238E27FC236}">
                <a16:creationId xmlns:a16="http://schemas.microsoft.com/office/drawing/2014/main" id="{645E012E-4737-4CAF-9EEF-49A0CEB8623B}"/>
              </a:ext>
            </a:extLst>
          </p:cNvPr>
          <p:cNvSpPr/>
          <p:nvPr/>
        </p:nvSpPr>
        <p:spPr>
          <a:xfrm>
            <a:off x="1104828" y="5110764"/>
            <a:ext cx="7513180" cy="923330"/>
          </a:xfrm>
          <a:prstGeom prst="rect">
            <a:avLst/>
          </a:prstGeom>
        </p:spPr>
        <p:txBody>
          <a:bodyPr wrap="square">
            <a:spAutoFit/>
          </a:bodyPr>
          <a:lstStyle/>
          <a:p>
            <a:pPr algn="ctr"/>
            <a:r>
              <a:rPr lang="ru-RU" b="1" dirty="0">
                <a:latin typeface="Times New Roman" panose="02020603050405020304" pitchFamily="18" charset="0"/>
                <a:cs typeface="Times New Roman" panose="02020603050405020304" pitchFamily="18" charset="0"/>
              </a:rPr>
              <a:t>Сравнительная диаграмма уровней развития физических качеств у дошкольников экспериментальной и контрольной группы на констатирующем этапе эксперимента</a:t>
            </a:r>
          </a:p>
        </p:txBody>
      </p:sp>
    </p:spTree>
    <p:extLst>
      <p:ext uri="{BB962C8B-B14F-4D97-AF65-F5344CB8AC3E}">
        <p14:creationId xmlns:p14="http://schemas.microsoft.com/office/powerpoint/2010/main" val="3146497158"/>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416</TotalTime>
  <Words>824</Words>
  <Application>Microsoft Office PowerPoint</Application>
  <PresentationFormat>Экран (4:3)</PresentationFormat>
  <Paragraphs>89</Paragraphs>
  <Slides>13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13</vt:i4>
      </vt:variant>
    </vt:vector>
  </HeadingPairs>
  <TitlesOfParts>
    <vt:vector size="19" baseType="lpstr">
      <vt:lpstr>Arial</vt:lpstr>
      <vt:lpstr>Calibri</vt:lpstr>
      <vt:lpstr>Calibri Light</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Михаил Горяйнов</dc:creator>
  <cp:lastModifiedBy>Пользователь</cp:lastModifiedBy>
  <cp:revision>40</cp:revision>
  <dcterms:created xsi:type="dcterms:W3CDTF">2013-11-19T05:52:05Z</dcterms:created>
  <dcterms:modified xsi:type="dcterms:W3CDTF">2024-02-12T09:42:36Z</dcterms:modified>
</cp:coreProperties>
</file>