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7" r:id="rId1"/>
  </p:sldMasterIdLst>
  <p:sldIdLst>
    <p:sldId id="256" r:id="rId2"/>
    <p:sldId id="281" r:id="rId3"/>
    <p:sldId id="294" r:id="rId4"/>
    <p:sldId id="282" r:id="rId5"/>
    <p:sldId id="299" r:id="rId6"/>
    <p:sldId id="285" r:id="rId7"/>
    <p:sldId id="287" r:id="rId8"/>
    <p:sldId id="291" r:id="rId9"/>
    <p:sldId id="295" r:id="rId10"/>
    <p:sldId id="296" r:id="rId11"/>
    <p:sldId id="286" r:id="rId12"/>
    <p:sldId id="297" r:id="rId13"/>
    <p:sldId id="298" r:id="rId14"/>
    <p:sldId id="288" r:id="rId15"/>
    <p:sldId id="26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4" autoAdjust="0"/>
    <p:restoredTop sz="94434" autoAdjust="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Лист1!$C$4</c:f>
              <c:strCache>
                <c:ptCount val="1"/>
                <c:pt idx="0">
                  <c:v>Контрольная группа</c:v>
                </c:pt>
              </c:strCache>
            </c:strRef>
          </c:tx>
          <c:invertIfNegative val="0"/>
          <c:cat>
            <c:multiLvlStrRef>
              <c:f>Лист1!$D$2:$I$3</c:f>
              <c:multiLvlStrCache>
                <c:ptCount val="6"/>
                <c:lvl>
                  <c:pt idx="0">
                    <c:v>Высокий уровень</c:v>
                  </c:pt>
                  <c:pt idx="1">
                    <c:v>Средний уровень</c:v>
                  </c:pt>
                  <c:pt idx="2">
                    <c:v>Низкий уровень</c:v>
                  </c:pt>
                  <c:pt idx="3">
                    <c:v>Высокий уровень</c:v>
                  </c:pt>
                  <c:pt idx="4">
                    <c:v>Средний уровень</c:v>
                  </c:pt>
                  <c:pt idx="5">
                    <c:v>Низкий уровень</c:v>
                  </c:pt>
                </c:lvl>
                <c:lvl>
                  <c:pt idx="0">
                    <c:v>До эксперимента</c:v>
                  </c:pt>
                  <c:pt idx="3">
                    <c:v>После эксперимента</c:v>
                  </c:pt>
                </c:lvl>
              </c:multiLvlStrCache>
            </c:multiLvlStrRef>
          </c:cat>
          <c:val>
            <c:numRef>
              <c:f>Лист1!$D$4:$I$4</c:f>
              <c:numCache>
                <c:formatCode>General</c:formatCode>
                <c:ptCount val="6"/>
                <c:pt idx="0">
                  <c:v>21.7</c:v>
                </c:pt>
                <c:pt idx="1">
                  <c:v>34.800000000000004</c:v>
                </c:pt>
                <c:pt idx="2">
                  <c:v>43.5</c:v>
                </c:pt>
                <c:pt idx="3">
                  <c:v>21.7</c:v>
                </c:pt>
                <c:pt idx="4">
                  <c:v>39.1</c:v>
                </c:pt>
                <c:pt idx="5">
                  <c:v>39.1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FCE-4AA5-AE35-BA34F1E25AF4}"/>
            </c:ext>
          </c:extLst>
        </c:ser>
        <c:ser>
          <c:idx val="1"/>
          <c:order val="1"/>
          <c:tx>
            <c:strRef>
              <c:f>Лист1!$C$5</c:f>
              <c:strCache>
                <c:ptCount val="1"/>
                <c:pt idx="0">
                  <c:v>Экспериментальная группа</c:v>
                </c:pt>
              </c:strCache>
            </c:strRef>
          </c:tx>
          <c:invertIfNegative val="0"/>
          <c:cat>
            <c:multiLvlStrRef>
              <c:f>Лист1!$D$2:$I$3</c:f>
              <c:multiLvlStrCache>
                <c:ptCount val="6"/>
                <c:lvl>
                  <c:pt idx="0">
                    <c:v>Высокий уровень</c:v>
                  </c:pt>
                  <c:pt idx="1">
                    <c:v>Средний уровень</c:v>
                  </c:pt>
                  <c:pt idx="2">
                    <c:v>Низкий уровень</c:v>
                  </c:pt>
                  <c:pt idx="3">
                    <c:v>Высокий уровень</c:v>
                  </c:pt>
                  <c:pt idx="4">
                    <c:v>Средний уровень</c:v>
                  </c:pt>
                  <c:pt idx="5">
                    <c:v>Низкий уровень</c:v>
                  </c:pt>
                </c:lvl>
                <c:lvl>
                  <c:pt idx="0">
                    <c:v>До эксперимента</c:v>
                  </c:pt>
                  <c:pt idx="3">
                    <c:v>После эксперимента</c:v>
                  </c:pt>
                </c:lvl>
              </c:multiLvlStrCache>
            </c:multiLvlStrRef>
          </c:cat>
          <c:val>
            <c:numRef>
              <c:f>Лист1!$D$5:$I$5</c:f>
              <c:numCache>
                <c:formatCode>General</c:formatCode>
                <c:ptCount val="6"/>
                <c:pt idx="0">
                  <c:v>17.399999999999999</c:v>
                </c:pt>
                <c:pt idx="1">
                  <c:v>43.5</c:v>
                </c:pt>
                <c:pt idx="2">
                  <c:v>39.1</c:v>
                </c:pt>
                <c:pt idx="3">
                  <c:v>26.1</c:v>
                </c:pt>
                <c:pt idx="4">
                  <c:v>47.8</c:v>
                </c:pt>
                <c:pt idx="5">
                  <c:v>26.1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FCE-4AA5-AE35-BA34F1E25AF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4699648"/>
        <c:axId val="142520832"/>
      </c:barChart>
      <c:catAx>
        <c:axId val="2846996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2520832"/>
        <c:crosses val="autoZero"/>
        <c:auto val="1"/>
        <c:lblAlgn val="ctr"/>
        <c:lblOffset val="100"/>
        <c:noMultiLvlLbl val="0"/>
      </c:catAx>
      <c:valAx>
        <c:axId val="142520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8469964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D97F2-2691-49AF-9615-85FE659A01B2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AD26FD-6084-4E63-AF1B-D5B9ED849CAD}">
      <dgm:prSet phldrT="[Текст]" custT="1"/>
      <dgm:spPr>
        <a:xfrm>
          <a:off x="491378" y="46683"/>
          <a:ext cx="6879305" cy="1003680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определены и обоснованы общие теоретические основы воспитания гражданственности младших школьников;</a:t>
          </a:r>
        </a:p>
      </dgm:t>
    </dgm:pt>
    <dgm:pt modelId="{45F9DD37-09E8-4D78-9AB3-A309952485D3}" type="parTrans" cxnId="{F5D903F1-1F61-46D9-9EF8-346089BD41EB}">
      <dgm:prSet/>
      <dgm:spPr/>
      <dgm:t>
        <a:bodyPr/>
        <a:lstStyle/>
        <a:p>
          <a:endParaRPr lang="ru-RU"/>
        </a:p>
      </dgm:t>
    </dgm:pt>
    <dgm:pt modelId="{BBF8BA8D-2AEE-4A63-ADE5-1E8E5C8BBC36}" type="sibTrans" cxnId="{F5D903F1-1F61-46D9-9EF8-346089BD41EB}">
      <dgm:prSet/>
      <dgm:spPr/>
      <dgm:t>
        <a:bodyPr/>
        <a:lstStyle/>
        <a:p>
          <a:endParaRPr lang="ru-RU"/>
        </a:p>
      </dgm:t>
    </dgm:pt>
    <dgm:pt modelId="{8A1B1ADB-3145-4531-9988-7E4EA034C846}">
      <dgm:prSet phldrT="[Текст]" custT="1"/>
      <dgm:spPr>
        <a:xfrm>
          <a:off x="491378" y="1588923"/>
          <a:ext cx="6879305" cy="1003680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проанализированы особенности развития детей в младшем школьном возрасте;</a:t>
          </a:r>
        </a:p>
      </dgm:t>
    </dgm:pt>
    <dgm:pt modelId="{88231AAB-F079-4917-A2D7-67BA31724938}" type="parTrans" cxnId="{3E5C0613-8420-4637-B414-82563C74EA86}">
      <dgm:prSet/>
      <dgm:spPr/>
      <dgm:t>
        <a:bodyPr/>
        <a:lstStyle/>
        <a:p>
          <a:endParaRPr lang="ru-RU"/>
        </a:p>
      </dgm:t>
    </dgm:pt>
    <dgm:pt modelId="{87BC3C25-A157-4188-9E5D-E845BDE72F96}" type="sibTrans" cxnId="{3E5C0613-8420-4637-B414-82563C74EA86}">
      <dgm:prSet/>
      <dgm:spPr/>
      <dgm:t>
        <a:bodyPr/>
        <a:lstStyle/>
        <a:p>
          <a:endParaRPr lang="ru-RU"/>
        </a:p>
      </dgm:t>
    </dgm:pt>
    <dgm:pt modelId="{96AB486A-CCF8-44FD-B4DE-C5F14AE3899A}">
      <dgm:prSet phldrT="[Текст]" custT="1"/>
      <dgm:spPr>
        <a:xfrm>
          <a:off x="491378" y="3131163"/>
          <a:ext cx="6879305" cy="1003680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выявлены, обоснованы и систематизированы педагогические условия воспитания гражданственности у младших школьников.</a:t>
          </a:r>
        </a:p>
      </dgm:t>
    </dgm:pt>
    <dgm:pt modelId="{24C354BA-BDE9-41A6-8457-7A7C832A6A31}" type="parTrans" cxnId="{9CCE4D82-8A2E-4CD5-8534-288A665D0507}">
      <dgm:prSet/>
      <dgm:spPr/>
      <dgm:t>
        <a:bodyPr/>
        <a:lstStyle/>
        <a:p>
          <a:endParaRPr lang="ru-RU"/>
        </a:p>
      </dgm:t>
    </dgm:pt>
    <dgm:pt modelId="{66126B07-4B6A-4BDD-93A7-C5B52D6E102D}" type="sibTrans" cxnId="{9CCE4D82-8A2E-4CD5-8534-288A665D0507}">
      <dgm:prSet/>
      <dgm:spPr/>
      <dgm:t>
        <a:bodyPr/>
        <a:lstStyle/>
        <a:p>
          <a:endParaRPr lang="ru-RU"/>
        </a:p>
      </dgm:t>
    </dgm:pt>
    <dgm:pt modelId="{FBB53453-EC3A-4074-A474-3864137D67BC}" type="pres">
      <dgm:prSet presAssocID="{1A3D97F2-2691-49AF-9615-85FE659A01B2}" presName="linear" presStyleCnt="0">
        <dgm:presLayoutVars>
          <dgm:dir/>
          <dgm:animLvl val="lvl"/>
          <dgm:resizeHandles val="exact"/>
        </dgm:presLayoutVars>
      </dgm:prSet>
      <dgm:spPr/>
    </dgm:pt>
    <dgm:pt modelId="{335CA64F-7163-48EF-B6D7-1EC0CBD4D1BB}" type="pres">
      <dgm:prSet presAssocID="{D5AD26FD-6084-4E63-AF1B-D5B9ED849CAD}" presName="parentLin" presStyleCnt="0"/>
      <dgm:spPr/>
    </dgm:pt>
    <dgm:pt modelId="{4956EEBD-CB40-4EAE-8DE6-E2EFCF610D70}" type="pres">
      <dgm:prSet presAssocID="{D5AD26FD-6084-4E63-AF1B-D5B9ED849CAD}" presName="parentLeftMargin" presStyleLbl="node1" presStyleIdx="0" presStyleCnt="3"/>
      <dgm:spPr/>
    </dgm:pt>
    <dgm:pt modelId="{48CE7652-0DCB-4A8C-8AA3-118D1ED04837}" type="pres">
      <dgm:prSet presAssocID="{D5AD26FD-6084-4E63-AF1B-D5B9ED849CA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F7452EE-9F22-42DA-995D-38611D725ACE}" type="pres">
      <dgm:prSet presAssocID="{D5AD26FD-6084-4E63-AF1B-D5B9ED849CAD}" presName="negativeSpace" presStyleCnt="0"/>
      <dgm:spPr/>
    </dgm:pt>
    <dgm:pt modelId="{4CA42A8B-A47F-40F7-A71B-DB0B880AE6FE}" type="pres">
      <dgm:prSet presAssocID="{D5AD26FD-6084-4E63-AF1B-D5B9ED849CAD}" presName="childText" presStyleLbl="conFgAcc1" presStyleIdx="0" presStyleCnt="3">
        <dgm:presLayoutVars>
          <dgm:bulletEnabled val="1"/>
        </dgm:presLayoutVars>
      </dgm:prSet>
      <dgm:spPr>
        <a:xfrm>
          <a:off x="0" y="548523"/>
          <a:ext cx="9827579" cy="856800"/>
        </a:xfrm>
        <a:prstGeom prst="rect">
          <a:avLst/>
        </a:prstGeom>
      </dgm:spPr>
    </dgm:pt>
    <dgm:pt modelId="{CF33C564-F5D2-468A-828A-1BA3D1DBA7FC}" type="pres">
      <dgm:prSet presAssocID="{BBF8BA8D-2AEE-4A63-ADE5-1E8E5C8BBC36}" presName="spaceBetweenRectangles" presStyleCnt="0"/>
      <dgm:spPr/>
    </dgm:pt>
    <dgm:pt modelId="{C2CD7F2B-8E8E-4A23-8ACB-57A3C64F8B51}" type="pres">
      <dgm:prSet presAssocID="{8A1B1ADB-3145-4531-9988-7E4EA034C846}" presName="parentLin" presStyleCnt="0"/>
      <dgm:spPr/>
    </dgm:pt>
    <dgm:pt modelId="{4EC8E40C-46F9-4208-847E-95B75593B4BD}" type="pres">
      <dgm:prSet presAssocID="{8A1B1ADB-3145-4531-9988-7E4EA034C846}" presName="parentLeftMargin" presStyleLbl="node1" presStyleIdx="0" presStyleCnt="3"/>
      <dgm:spPr/>
    </dgm:pt>
    <dgm:pt modelId="{9CAAA285-1A9E-4A07-AEC3-E147C1A2AC27}" type="pres">
      <dgm:prSet presAssocID="{8A1B1ADB-3145-4531-9988-7E4EA034C84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4289C7B-0D8F-41A2-B29B-9E908B44604D}" type="pres">
      <dgm:prSet presAssocID="{8A1B1ADB-3145-4531-9988-7E4EA034C846}" presName="negativeSpace" presStyleCnt="0"/>
      <dgm:spPr/>
    </dgm:pt>
    <dgm:pt modelId="{B8A4E694-8936-4DA1-B790-43FBA7AB4353}" type="pres">
      <dgm:prSet presAssocID="{8A1B1ADB-3145-4531-9988-7E4EA034C846}" presName="childText" presStyleLbl="conFgAcc1" presStyleIdx="1" presStyleCnt="3">
        <dgm:presLayoutVars>
          <dgm:bulletEnabled val="1"/>
        </dgm:presLayoutVars>
      </dgm:prSet>
      <dgm:spPr>
        <a:xfrm>
          <a:off x="0" y="2090763"/>
          <a:ext cx="9827579" cy="856800"/>
        </a:xfrm>
        <a:prstGeom prst="rect">
          <a:avLst/>
        </a:prstGeom>
      </dgm:spPr>
    </dgm:pt>
    <dgm:pt modelId="{98B134F9-7E48-4E8B-B712-16825CB391B4}" type="pres">
      <dgm:prSet presAssocID="{87BC3C25-A157-4188-9E5D-E845BDE72F96}" presName="spaceBetweenRectangles" presStyleCnt="0"/>
      <dgm:spPr/>
    </dgm:pt>
    <dgm:pt modelId="{72A8472A-B2D4-464D-B8B7-204B75960FE5}" type="pres">
      <dgm:prSet presAssocID="{96AB486A-CCF8-44FD-B4DE-C5F14AE3899A}" presName="parentLin" presStyleCnt="0"/>
      <dgm:spPr/>
    </dgm:pt>
    <dgm:pt modelId="{7EB3A5A9-4F3A-4CCC-AF01-0109708CB944}" type="pres">
      <dgm:prSet presAssocID="{96AB486A-CCF8-44FD-B4DE-C5F14AE3899A}" presName="parentLeftMargin" presStyleLbl="node1" presStyleIdx="1" presStyleCnt="3"/>
      <dgm:spPr/>
    </dgm:pt>
    <dgm:pt modelId="{B0D6071D-48BC-47D0-862E-DBF1A6D055BC}" type="pres">
      <dgm:prSet presAssocID="{96AB486A-CCF8-44FD-B4DE-C5F14AE3899A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FFFC617-7649-4B62-9BEC-687111015BA5}" type="pres">
      <dgm:prSet presAssocID="{96AB486A-CCF8-44FD-B4DE-C5F14AE3899A}" presName="negativeSpace" presStyleCnt="0"/>
      <dgm:spPr/>
    </dgm:pt>
    <dgm:pt modelId="{A52F923A-4BFF-481E-B8CA-4CA18971616F}" type="pres">
      <dgm:prSet presAssocID="{96AB486A-CCF8-44FD-B4DE-C5F14AE3899A}" presName="childText" presStyleLbl="conFgAcc1" presStyleIdx="2" presStyleCnt="3">
        <dgm:presLayoutVars>
          <dgm:bulletEnabled val="1"/>
        </dgm:presLayoutVars>
      </dgm:prSet>
      <dgm:spPr>
        <a:xfrm>
          <a:off x="0" y="3633003"/>
          <a:ext cx="9827579" cy="856800"/>
        </a:xfrm>
        <a:prstGeom prst="rect">
          <a:avLst/>
        </a:prstGeom>
      </dgm:spPr>
    </dgm:pt>
  </dgm:ptLst>
  <dgm:cxnLst>
    <dgm:cxn modelId="{3E5C0613-8420-4637-B414-82563C74EA86}" srcId="{1A3D97F2-2691-49AF-9615-85FE659A01B2}" destId="{8A1B1ADB-3145-4531-9988-7E4EA034C846}" srcOrd="1" destOrd="0" parTransId="{88231AAB-F079-4917-A2D7-67BA31724938}" sibTransId="{87BC3C25-A157-4188-9E5D-E845BDE72F96}"/>
    <dgm:cxn modelId="{6B797419-89EF-4960-8F0E-4CE45855F37E}" type="presOf" srcId="{96AB486A-CCF8-44FD-B4DE-C5F14AE3899A}" destId="{B0D6071D-48BC-47D0-862E-DBF1A6D055BC}" srcOrd="1" destOrd="0" presId="urn:microsoft.com/office/officeart/2005/8/layout/list1"/>
    <dgm:cxn modelId="{9CCE4D82-8A2E-4CD5-8534-288A665D0507}" srcId="{1A3D97F2-2691-49AF-9615-85FE659A01B2}" destId="{96AB486A-CCF8-44FD-B4DE-C5F14AE3899A}" srcOrd="2" destOrd="0" parTransId="{24C354BA-BDE9-41A6-8457-7A7C832A6A31}" sibTransId="{66126B07-4B6A-4BDD-93A7-C5B52D6E102D}"/>
    <dgm:cxn modelId="{D41A16AE-44B8-4602-BDDD-68CD2C4FA02D}" type="presOf" srcId="{96AB486A-CCF8-44FD-B4DE-C5F14AE3899A}" destId="{7EB3A5A9-4F3A-4CCC-AF01-0109708CB944}" srcOrd="0" destOrd="0" presId="urn:microsoft.com/office/officeart/2005/8/layout/list1"/>
    <dgm:cxn modelId="{BF5684B7-1DFC-4CB0-963D-7DAD5C1506E9}" type="presOf" srcId="{1A3D97F2-2691-49AF-9615-85FE659A01B2}" destId="{FBB53453-EC3A-4074-A474-3864137D67BC}" srcOrd="0" destOrd="0" presId="urn:microsoft.com/office/officeart/2005/8/layout/list1"/>
    <dgm:cxn modelId="{0DD245C2-F7D5-4FB6-89F5-3C94EA742DAF}" type="presOf" srcId="{D5AD26FD-6084-4E63-AF1B-D5B9ED849CAD}" destId="{4956EEBD-CB40-4EAE-8DE6-E2EFCF610D70}" srcOrd="0" destOrd="0" presId="urn:microsoft.com/office/officeart/2005/8/layout/list1"/>
    <dgm:cxn modelId="{863889CC-A6C1-4086-B986-5D7E5EA7DF22}" type="presOf" srcId="{8A1B1ADB-3145-4531-9988-7E4EA034C846}" destId="{9CAAA285-1A9E-4A07-AEC3-E147C1A2AC27}" srcOrd="1" destOrd="0" presId="urn:microsoft.com/office/officeart/2005/8/layout/list1"/>
    <dgm:cxn modelId="{B14938D8-D0AB-446A-8E0F-5996F0BE8119}" type="presOf" srcId="{D5AD26FD-6084-4E63-AF1B-D5B9ED849CAD}" destId="{48CE7652-0DCB-4A8C-8AA3-118D1ED04837}" srcOrd="1" destOrd="0" presId="urn:microsoft.com/office/officeart/2005/8/layout/list1"/>
    <dgm:cxn modelId="{F5D903F1-1F61-46D9-9EF8-346089BD41EB}" srcId="{1A3D97F2-2691-49AF-9615-85FE659A01B2}" destId="{D5AD26FD-6084-4E63-AF1B-D5B9ED849CAD}" srcOrd="0" destOrd="0" parTransId="{45F9DD37-09E8-4D78-9AB3-A309952485D3}" sibTransId="{BBF8BA8D-2AEE-4A63-ADE5-1E8E5C8BBC36}"/>
    <dgm:cxn modelId="{83937EF5-FDCF-4DA0-A67E-08A9FFA6C477}" type="presOf" srcId="{8A1B1ADB-3145-4531-9988-7E4EA034C846}" destId="{4EC8E40C-46F9-4208-847E-95B75593B4BD}" srcOrd="0" destOrd="0" presId="urn:microsoft.com/office/officeart/2005/8/layout/list1"/>
    <dgm:cxn modelId="{F5D1B539-8F5A-4217-80FA-AAD51F8A9377}" type="presParOf" srcId="{FBB53453-EC3A-4074-A474-3864137D67BC}" destId="{335CA64F-7163-48EF-B6D7-1EC0CBD4D1BB}" srcOrd="0" destOrd="0" presId="urn:microsoft.com/office/officeart/2005/8/layout/list1"/>
    <dgm:cxn modelId="{606A4F50-3B46-4C36-927E-467E8F8753BC}" type="presParOf" srcId="{335CA64F-7163-48EF-B6D7-1EC0CBD4D1BB}" destId="{4956EEBD-CB40-4EAE-8DE6-E2EFCF610D70}" srcOrd="0" destOrd="0" presId="urn:microsoft.com/office/officeart/2005/8/layout/list1"/>
    <dgm:cxn modelId="{222EC72D-4C90-425A-91FA-2415DF2AE695}" type="presParOf" srcId="{335CA64F-7163-48EF-B6D7-1EC0CBD4D1BB}" destId="{48CE7652-0DCB-4A8C-8AA3-118D1ED04837}" srcOrd="1" destOrd="0" presId="urn:microsoft.com/office/officeart/2005/8/layout/list1"/>
    <dgm:cxn modelId="{40E3D73D-864C-4423-AFE6-329D5D3C5493}" type="presParOf" srcId="{FBB53453-EC3A-4074-A474-3864137D67BC}" destId="{7F7452EE-9F22-42DA-995D-38611D725ACE}" srcOrd="1" destOrd="0" presId="urn:microsoft.com/office/officeart/2005/8/layout/list1"/>
    <dgm:cxn modelId="{C6BFB911-3D5A-4D3B-943B-972C2666D036}" type="presParOf" srcId="{FBB53453-EC3A-4074-A474-3864137D67BC}" destId="{4CA42A8B-A47F-40F7-A71B-DB0B880AE6FE}" srcOrd="2" destOrd="0" presId="urn:microsoft.com/office/officeart/2005/8/layout/list1"/>
    <dgm:cxn modelId="{276EE93F-658F-4EF9-8764-907BFDC5E40E}" type="presParOf" srcId="{FBB53453-EC3A-4074-A474-3864137D67BC}" destId="{CF33C564-F5D2-468A-828A-1BA3D1DBA7FC}" srcOrd="3" destOrd="0" presId="urn:microsoft.com/office/officeart/2005/8/layout/list1"/>
    <dgm:cxn modelId="{290E375D-0F7D-469B-B164-F75782128BD9}" type="presParOf" srcId="{FBB53453-EC3A-4074-A474-3864137D67BC}" destId="{C2CD7F2B-8E8E-4A23-8ACB-57A3C64F8B51}" srcOrd="4" destOrd="0" presId="urn:microsoft.com/office/officeart/2005/8/layout/list1"/>
    <dgm:cxn modelId="{97187E20-D742-404C-9779-1B199981393E}" type="presParOf" srcId="{C2CD7F2B-8E8E-4A23-8ACB-57A3C64F8B51}" destId="{4EC8E40C-46F9-4208-847E-95B75593B4BD}" srcOrd="0" destOrd="0" presId="urn:microsoft.com/office/officeart/2005/8/layout/list1"/>
    <dgm:cxn modelId="{AB7DE457-7780-4A07-9A56-2F1245DA477A}" type="presParOf" srcId="{C2CD7F2B-8E8E-4A23-8ACB-57A3C64F8B51}" destId="{9CAAA285-1A9E-4A07-AEC3-E147C1A2AC27}" srcOrd="1" destOrd="0" presId="urn:microsoft.com/office/officeart/2005/8/layout/list1"/>
    <dgm:cxn modelId="{A353B790-3C3F-4F80-B2DF-4AB0FF8CD702}" type="presParOf" srcId="{FBB53453-EC3A-4074-A474-3864137D67BC}" destId="{B4289C7B-0D8F-41A2-B29B-9E908B44604D}" srcOrd="5" destOrd="0" presId="urn:microsoft.com/office/officeart/2005/8/layout/list1"/>
    <dgm:cxn modelId="{AE3661C5-C5B3-46EC-B225-14676BFCFEC8}" type="presParOf" srcId="{FBB53453-EC3A-4074-A474-3864137D67BC}" destId="{B8A4E694-8936-4DA1-B790-43FBA7AB4353}" srcOrd="6" destOrd="0" presId="urn:microsoft.com/office/officeart/2005/8/layout/list1"/>
    <dgm:cxn modelId="{DC66BEC7-B1D2-4EBD-A7AB-8B0C98B5D3C6}" type="presParOf" srcId="{FBB53453-EC3A-4074-A474-3864137D67BC}" destId="{98B134F9-7E48-4E8B-B712-16825CB391B4}" srcOrd="7" destOrd="0" presId="urn:microsoft.com/office/officeart/2005/8/layout/list1"/>
    <dgm:cxn modelId="{59312865-89C4-469E-AF15-601C7BA55061}" type="presParOf" srcId="{FBB53453-EC3A-4074-A474-3864137D67BC}" destId="{72A8472A-B2D4-464D-B8B7-204B75960FE5}" srcOrd="8" destOrd="0" presId="urn:microsoft.com/office/officeart/2005/8/layout/list1"/>
    <dgm:cxn modelId="{5BAA71E8-CF1B-4851-8B64-EA543E8C2A32}" type="presParOf" srcId="{72A8472A-B2D4-464D-B8B7-204B75960FE5}" destId="{7EB3A5A9-4F3A-4CCC-AF01-0109708CB944}" srcOrd="0" destOrd="0" presId="urn:microsoft.com/office/officeart/2005/8/layout/list1"/>
    <dgm:cxn modelId="{B4E95D98-26BA-49E1-B946-4920CDEEB880}" type="presParOf" srcId="{72A8472A-B2D4-464D-B8B7-204B75960FE5}" destId="{B0D6071D-48BC-47D0-862E-DBF1A6D055BC}" srcOrd="1" destOrd="0" presId="urn:microsoft.com/office/officeart/2005/8/layout/list1"/>
    <dgm:cxn modelId="{7F2DA98F-342C-4BC1-9BD1-8E8B622EF885}" type="presParOf" srcId="{FBB53453-EC3A-4074-A474-3864137D67BC}" destId="{7FFFC617-7649-4B62-9BEC-687111015BA5}" srcOrd="9" destOrd="0" presId="urn:microsoft.com/office/officeart/2005/8/layout/list1"/>
    <dgm:cxn modelId="{42CF625A-C013-47D0-AD18-F7CDDFCC3B7C}" type="presParOf" srcId="{FBB53453-EC3A-4074-A474-3864137D67BC}" destId="{A52F923A-4BFF-481E-B8CA-4CA18971616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A42A8B-A47F-40F7-A71B-DB0B880AE6FE}">
      <dsp:nvSpPr>
        <dsp:cNvPr id="0" name=""/>
        <dsp:cNvSpPr/>
      </dsp:nvSpPr>
      <dsp:spPr>
        <a:xfrm>
          <a:off x="0" y="548523"/>
          <a:ext cx="9827579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CE7652-0DCB-4A8C-8AA3-118D1ED04837}">
      <dsp:nvSpPr>
        <dsp:cNvPr id="0" name=""/>
        <dsp:cNvSpPr/>
      </dsp:nvSpPr>
      <dsp:spPr>
        <a:xfrm>
          <a:off x="491378" y="46683"/>
          <a:ext cx="6879305" cy="1003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021" tIns="0" rIns="26002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определены и обоснованы общие теоретические основы воспитания гражданственности младших школьников;</a:t>
          </a:r>
        </a:p>
      </dsp:txBody>
      <dsp:txXfrm>
        <a:off x="540374" y="95679"/>
        <a:ext cx="6781313" cy="905688"/>
      </dsp:txXfrm>
    </dsp:sp>
    <dsp:sp modelId="{B8A4E694-8936-4DA1-B790-43FBA7AB4353}">
      <dsp:nvSpPr>
        <dsp:cNvPr id="0" name=""/>
        <dsp:cNvSpPr/>
      </dsp:nvSpPr>
      <dsp:spPr>
        <a:xfrm>
          <a:off x="0" y="2090763"/>
          <a:ext cx="9827579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AAA285-1A9E-4A07-AEC3-E147C1A2AC27}">
      <dsp:nvSpPr>
        <dsp:cNvPr id="0" name=""/>
        <dsp:cNvSpPr/>
      </dsp:nvSpPr>
      <dsp:spPr>
        <a:xfrm>
          <a:off x="491378" y="1588923"/>
          <a:ext cx="6879305" cy="1003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021" tIns="0" rIns="26002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проанализированы особенности развития детей в младшем школьном возрасте;</a:t>
          </a:r>
        </a:p>
      </dsp:txBody>
      <dsp:txXfrm>
        <a:off x="540374" y="1637919"/>
        <a:ext cx="6781313" cy="905688"/>
      </dsp:txXfrm>
    </dsp:sp>
    <dsp:sp modelId="{A52F923A-4BFF-481E-B8CA-4CA18971616F}">
      <dsp:nvSpPr>
        <dsp:cNvPr id="0" name=""/>
        <dsp:cNvSpPr/>
      </dsp:nvSpPr>
      <dsp:spPr>
        <a:xfrm>
          <a:off x="0" y="3633003"/>
          <a:ext cx="9827579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D6071D-48BC-47D0-862E-DBF1A6D055BC}">
      <dsp:nvSpPr>
        <dsp:cNvPr id="0" name=""/>
        <dsp:cNvSpPr/>
      </dsp:nvSpPr>
      <dsp:spPr>
        <a:xfrm>
          <a:off x="491378" y="3131163"/>
          <a:ext cx="6879305" cy="1003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60021" tIns="0" rIns="26002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выявлены, обоснованы и систематизированы педагогические условия воспитания гражданственности у младших школьников.</a:t>
          </a:r>
        </a:p>
      </dsp:txBody>
      <dsp:txXfrm>
        <a:off x="540374" y="3180159"/>
        <a:ext cx="6781313" cy="905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886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24425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001794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90624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00903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5546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5711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940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1933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877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900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702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39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433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642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005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904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  <p:sldLayoutId id="2147483800" r:id="rId13"/>
    <p:sldLayoutId id="2147483801" r:id="rId14"/>
    <p:sldLayoutId id="2147483802" r:id="rId15"/>
    <p:sldLayoutId id="2147483803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2337" y="1485900"/>
            <a:ext cx="8825658" cy="3246120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ГРАЖДАНСТВЕННОСТИ МЛАДШИХ ШКОЛЬНИКОВ НА МАТЕРИАЛЕ КУРСА «ОКРУЖАЮЩИЙ МИР»</a:t>
            </a:r>
            <a:b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>
                <a:solidFill>
                  <a:srgbClr val="002060"/>
                </a:solidFill>
              </a:rPr>
              <a:t> </a:t>
            </a:r>
            <a:b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65810F20-FFBC-4B49-B759-2CE74CD8E9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169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7DA700-28AB-4EC6-8E04-B5549A3BA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1021" y="239151"/>
            <a:ext cx="8596668" cy="98015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800" dirty="0"/>
              <a:t>цикл уроков по формированию гражданственности на предмете курса «окружающий мир»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B4C64C3-2373-4A82-B7BD-4CD45B7E1C86}"/>
              </a:ext>
            </a:extLst>
          </p:cNvPr>
          <p:cNvSpPr/>
          <p:nvPr/>
        </p:nvSpPr>
        <p:spPr>
          <a:xfrm>
            <a:off x="1280159" y="2028617"/>
            <a:ext cx="2658794" cy="14513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«гражданина»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3F6B47B1-0E2B-4950-B13D-B8CC1102AFA2}"/>
              </a:ext>
            </a:extLst>
          </p:cNvPr>
          <p:cNvSpPr/>
          <p:nvPr/>
        </p:nvSpPr>
        <p:spPr>
          <a:xfrm>
            <a:off x="1293180" y="4387946"/>
            <a:ext cx="2658794" cy="14513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с фотографиями о истории своего поселка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009E8188-ADC7-4A56-AC2A-6B205496A732}"/>
              </a:ext>
            </a:extLst>
          </p:cNvPr>
          <p:cNvSpPr/>
          <p:nvPr/>
        </p:nvSpPr>
        <p:spPr>
          <a:xfrm>
            <a:off x="8240026" y="4040804"/>
            <a:ext cx="3182939" cy="17985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на предмете курса «окружающий мир» на тему: «Я – гражданин России»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5132B498-93D0-4AEF-B63C-44743C69608F}"/>
              </a:ext>
            </a:extLst>
          </p:cNvPr>
          <p:cNvSpPr/>
          <p:nvPr/>
        </p:nvSpPr>
        <p:spPr>
          <a:xfrm>
            <a:off x="4938284" y="4766491"/>
            <a:ext cx="2658794" cy="14513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доклады о Ветеранах нашего поселка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7821B0A4-5407-49C5-A7D7-2B533E59ABA8}"/>
              </a:ext>
            </a:extLst>
          </p:cNvPr>
          <p:cNvSpPr/>
          <p:nvPr/>
        </p:nvSpPr>
        <p:spPr>
          <a:xfrm>
            <a:off x="7597078" y="2028617"/>
            <a:ext cx="2658794" cy="14513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по окружающему миру «Наш Край родной» </a:t>
            </a:r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A6BD4BA0-3250-426D-8BE7-BF20383A15B1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2622577" y="1219310"/>
            <a:ext cx="3026778" cy="8093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D26DA3BE-C414-4CB1-B819-36FF4AE1DD83}"/>
              </a:ext>
            </a:extLst>
          </p:cNvPr>
          <p:cNvCxnSpPr>
            <a:cxnSpLocks/>
            <a:stCxn id="2" idx="2"/>
            <a:endCxn id="6" idx="7"/>
          </p:cNvCxnSpPr>
          <p:nvPr/>
        </p:nvCxnSpPr>
        <p:spPr>
          <a:xfrm flipH="1">
            <a:off x="3562603" y="1219310"/>
            <a:ext cx="2086752" cy="338118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4B6C5935-95FB-4E11-8080-4FA3A03AE7F9}"/>
              </a:ext>
            </a:extLst>
          </p:cNvPr>
          <p:cNvCxnSpPr>
            <a:cxnSpLocks/>
            <a:stCxn id="2" idx="2"/>
            <a:endCxn id="8" idx="0"/>
          </p:cNvCxnSpPr>
          <p:nvPr/>
        </p:nvCxnSpPr>
        <p:spPr>
          <a:xfrm>
            <a:off x="5649355" y="1219310"/>
            <a:ext cx="618326" cy="35471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180ABC69-43AE-4B4E-B88A-C0730C85FF8F}"/>
              </a:ext>
            </a:extLst>
          </p:cNvPr>
          <p:cNvCxnSpPr>
            <a:cxnSpLocks/>
            <a:stCxn id="2" idx="2"/>
            <a:endCxn id="7" idx="1"/>
          </p:cNvCxnSpPr>
          <p:nvPr/>
        </p:nvCxnSpPr>
        <p:spPr>
          <a:xfrm>
            <a:off x="5649355" y="1219310"/>
            <a:ext cx="3056802" cy="30848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2D00D841-3181-4599-B68A-6F57EAFDCC26}"/>
              </a:ext>
            </a:extLst>
          </p:cNvPr>
          <p:cNvCxnSpPr>
            <a:cxnSpLocks/>
            <a:stCxn id="2" idx="2"/>
            <a:endCxn id="9" idx="0"/>
          </p:cNvCxnSpPr>
          <p:nvPr/>
        </p:nvCxnSpPr>
        <p:spPr>
          <a:xfrm>
            <a:off x="5649355" y="1219310"/>
            <a:ext cx="3277120" cy="8093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2217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EE872466-64E5-4272-A08A-FFD3843F1067}"/>
              </a:ext>
            </a:extLst>
          </p:cNvPr>
          <p:cNvSpPr txBox="1">
            <a:spLocks/>
          </p:cNvSpPr>
          <p:nvPr/>
        </p:nvSpPr>
        <p:spPr>
          <a:xfrm>
            <a:off x="351692" y="337627"/>
            <a:ext cx="10691446" cy="6189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 по гражданственному воспитанию «Наша страна».</a:t>
            </a:r>
          </a:p>
        </p:txBody>
      </p:sp>
      <p:sp>
        <p:nvSpPr>
          <p:cNvPr id="6" name="Стрелка: вниз 5">
            <a:extLst>
              <a:ext uri="{FF2B5EF4-FFF2-40B4-BE49-F238E27FC236}">
                <a16:creationId xmlns:a16="http://schemas.microsoft.com/office/drawing/2014/main" id="{A70BD06D-6505-45AE-9E06-C73207971261}"/>
              </a:ext>
            </a:extLst>
          </p:cNvPr>
          <p:cNvSpPr/>
          <p:nvPr/>
        </p:nvSpPr>
        <p:spPr>
          <a:xfrm>
            <a:off x="5050301" y="1019908"/>
            <a:ext cx="478302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4A71331F-78D3-49F4-A7E5-5FB37B773051}"/>
              </a:ext>
            </a:extLst>
          </p:cNvPr>
          <p:cNvSpPr txBox="1">
            <a:spLocks/>
          </p:cNvSpPr>
          <p:nvPr/>
        </p:nvSpPr>
        <p:spPr>
          <a:xfrm>
            <a:off x="351692" y="1477108"/>
            <a:ext cx="10691446" cy="68230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 по гражданственному воспитанию «Герб России».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9C6AD04A-16AC-47CF-8864-81E5A38E6132}"/>
              </a:ext>
            </a:extLst>
          </p:cNvPr>
          <p:cNvSpPr txBox="1">
            <a:spLocks/>
          </p:cNvSpPr>
          <p:nvPr/>
        </p:nvSpPr>
        <p:spPr>
          <a:xfrm>
            <a:off x="490024" y="2672865"/>
            <a:ext cx="10691446" cy="457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 по гражданственному воспитанию «Назови кто».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C6C5E71F-A7B1-40DB-849F-1480874E7194}"/>
              </a:ext>
            </a:extLst>
          </p:cNvPr>
          <p:cNvSpPr txBox="1">
            <a:spLocks/>
          </p:cNvSpPr>
          <p:nvPr/>
        </p:nvSpPr>
        <p:spPr>
          <a:xfrm>
            <a:off x="490024" y="3812373"/>
            <a:ext cx="10691446" cy="3586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 по гражданственному воспитанию «Герб поселка».</a:t>
            </a:r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id="{B245D140-A7BB-4D8C-B6DE-193ECCC6866A}"/>
              </a:ext>
            </a:extLst>
          </p:cNvPr>
          <p:cNvSpPr/>
          <p:nvPr/>
        </p:nvSpPr>
        <p:spPr>
          <a:xfrm>
            <a:off x="5050301" y="2198123"/>
            <a:ext cx="478302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2A6A2E4C-E1B8-456C-9EA7-C77E7726B2C8}"/>
              </a:ext>
            </a:extLst>
          </p:cNvPr>
          <p:cNvSpPr/>
          <p:nvPr/>
        </p:nvSpPr>
        <p:spPr>
          <a:xfrm>
            <a:off x="5050301" y="3242619"/>
            <a:ext cx="478302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EBA6BFCD-9D3F-4C60-8EEA-97F5F1079D9D}"/>
              </a:ext>
            </a:extLst>
          </p:cNvPr>
          <p:cNvSpPr/>
          <p:nvPr/>
        </p:nvSpPr>
        <p:spPr>
          <a:xfrm>
            <a:off x="5050301" y="4283619"/>
            <a:ext cx="478302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02C1638D-A6A2-4017-A8FF-A17991546E58}"/>
              </a:ext>
            </a:extLst>
          </p:cNvPr>
          <p:cNvSpPr txBox="1">
            <a:spLocks/>
          </p:cNvSpPr>
          <p:nvPr/>
        </p:nvSpPr>
        <p:spPr>
          <a:xfrm>
            <a:off x="490024" y="4846327"/>
            <a:ext cx="10691446" cy="4571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 по гражданственному воспитанию Путешествие по городу».</a:t>
            </a:r>
          </a:p>
        </p:txBody>
      </p:sp>
    </p:spTree>
    <p:extLst>
      <p:ext uri="{BB962C8B-B14F-4D97-AF65-F5344CB8AC3E}">
        <p14:creationId xmlns:p14="http://schemas.microsoft.com/office/powerpoint/2010/main" val="1572491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3EAC204-9F16-4FD7-BEC2-3E70322E6C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75" y="877237"/>
            <a:ext cx="11952049" cy="510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2936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C881479-CE00-49CA-833C-A33265E0982F}"/>
              </a:ext>
            </a:extLst>
          </p:cNvPr>
          <p:cNvSpPr txBox="1">
            <a:spLocks/>
          </p:cNvSpPr>
          <p:nvPr/>
        </p:nvSpPr>
        <p:spPr>
          <a:xfrm>
            <a:off x="548640" y="422033"/>
            <a:ext cx="10691446" cy="13927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Сравнительные уровни до и после экспериментальной работы по формированию гражданственности младших школьников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F72A79E4-5DC7-441E-84A3-4C02872ABB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8835"/>
              </p:ext>
            </p:extLst>
          </p:nvPr>
        </p:nvGraphicFramePr>
        <p:xfrm>
          <a:off x="548639" y="2110153"/>
          <a:ext cx="10691446" cy="3587262"/>
        </p:xfrm>
        <a:graphic>
          <a:graphicData uri="http://schemas.openxmlformats.org/drawingml/2006/table">
            <a:tbl>
              <a:tblPr/>
              <a:tblGrid>
                <a:gridCol w="2252533">
                  <a:extLst>
                    <a:ext uri="{9D8B030D-6E8A-4147-A177-3AD203B41FA5}">
                      <a16:colId xmlns:a16="http://schemas.microsoft.com/office/drawing/2014/main" val="1109612342"/>
                    </a:ext>
                  </a:extLst>
                </a:gridCol>
                <a:gridCol w="1440328">
                  <a:extLst>
                    <a:ext uri="{9D8B030D-6E8A-4147-A177-3AD203B41FA5}">
                      <a16:colId xmlns:a16="http://schemas.microsoft.com/office/drawing/2014/main" val="53746806"/>
                    </a:ext>
                  </a:extLst>
                </a:gridCol>
                <a:gridCol w="1405741">
                  <a:extLst>
                    <a:ext uri="{9D8B030D-6E8A-4147-A177-3AD203B41FA5}">
                      <a16:colId xmlns:a16="http://schemas.microsoft.com/office/drawing/2014/main" val="3341485235"/>
                    </a:ext>
                  </a:extLst>
                </a:gridCol>
                <a:gridCol w="1440328">
                  <a:extLst>
                    <a:ext uri="{9D8B030D-6E8A-4147-A177-3AD203B41FA5}">
                      <a16:colId xmlns:a16="http://schemas.microsoft.com/office/drawing/2014/main" val="2389613126"/>
                    </a:ext>
                  </a:extLst>
                </a:gridCol>
                <a:gridCol w="1440328">
                  <a:extLst>
                    <a:ext uri="{9D8B030D-6E8A-4147-A177-3AD203B41FA5}">
                      <a16:colId xmlns:a16="http://schemas.microsoft.com/office/drawing/2014/main" val="2234512950"/>
                    </a:ext>
                  </a:extLst>
                </a:gridCol>
                <a:gridCol w="1405741">
                  <a:extLst>
                    <a:ext uri="{9D8B030D-6E8A-4147-A177-3AD203B41FA5}">
                      <a16:colId xmlns:a16="http://schemas.microsoft.com/office/drawing/2014/main" val="1759616642"/>
                    </a:ext>
                  </a:extLst>
                </a:gridCol>
                <a:gridCol w="1306447">
                  <a:extLst>
                    <a:ext uri="{9D8B030D-6E8A-4147-A177-3AD203B41FA5}">
                      <a16:colId xmlns:a16="http://schemas.microsoft.com/office/drawing/2014/main" val="2189110112"/>
                    </a:ext>
                  </a:extLst>
                </a:gridCol>
              </a:tblGrid>
              <a:tr h="475537">
                <a:tc rowSpan="2">
                  <a:txBody>
                    <a:bodyPr/>
                    <a:lstStyle/>
                    <a:p>
                      <a:pPr indent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Классы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72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До эксперимента, 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16002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После эксперимента, 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4787695"/>
                  </a:ext>
                </a:extLst>
              </a:tr>
              <a:tr h="10803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Высокий уровень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Средний уровень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Низкий уровень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Высокий уровень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Средний уровень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Низкий уровень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300927"/>
                  </a:ext>
                </a:extLst>
              </a:tr>
              <a:tr h="10157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Контрольная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группа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21,7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34,8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43,5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21,7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39,1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39,1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3014068"/>
                  </a:ext>
                </a:extLst>
              </a:tr>
              <a:tr h="101570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Эксперимент. группа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17,4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43,5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39,1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26,1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47,8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96756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7772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A6E1CA3-2298-4CE3-BFEB-0D48174F5CA2}"/>
              </a:ext>
            </a:extLst>
          </p:cNvPr>
          <p:cNvSpPr txBox="1">
            <a:spLocks/>
          </p:cNvSpPr>
          <p:nvPr/>
        </p:nvSpPr>
        <p:spPr>
          <a:xfrm>
            <a:off x="548640" y="422033"/>
            <a:ext cx="10691446" cy="11957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Соотношение уровней сформированности гражданственности у младших школьников до и после эксперимента</a:t>
            </a:r>
          </a:p>
        </p:txBody>
      </p:sp>
      <p:graphicFrame>
        <p:nvGraphicFramePr>
          <p:cNvPr id="5" name="Диаграмма 4">
            <a:extLst>
              <a:ext uri="{FF2B5EF4-FFF2-40B4-BE49-F238E27FC236}">
                <a16:creationId xmlns:a16="http://schemas.microsoft.com/office/drawing/2014/main" id="{4A17D682-EE5C-45D9-83B3-80DB25278B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4701664"/>
              </p:ext>
            </p:extLst>
          </p:nvPr>
        </p:nvGraphicFramePr>
        <p:xfrm>
          <a:off x="886265" y="1724317"/>
          <a:ext cx="9692640" cy="4493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2305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19BED90-FF76-4E0F-9B53-B220228E1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1908" y="2108200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sz="6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/>
    </mc:Choice>
    <mc:Fallback xmlns="">
      <p:transition spd="slow" advClick="0" advTm="16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313880F0-6988-46FD-83E1-F89A3A086C40}"/>
              </a:ext>
            </a:extLst>
          </p:cNvPr>
          <p:cNvSpPr txBox="1">
            <a:spLocks/>
          </p:cNvSpPr>
          <p:nvPr/>
        </p:nvSpPr>
        <p:spPr>
          <a:xfrm>
            <a:off x="0" y="836230"/>
            <a:ext cx="10024990" cy="4730912"/>
          </a:xfrm>
          <a:prstGeom prst="rect">
            <a:avLst/>
          </a:prstGeom>
        </p:spPr>
        <p:txBody>
          <a:bodyPr vert="horz" lIns="0" tIns="45720" rIns="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lvl="0" indent="360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Объект исследования:</a:t>
            </a:r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процесс воспитания гражданственности детей младшего школьного возраста.</a:t>
            </a:r>
          </a:p>
          <a:p>
            <a:pPr marL="360000" lvl="0" indent="360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Предмет исследования:</a:t>
            </a:r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педагогические условия воспитания гражданственности на материале курса «Окружающий мир».</a:t>
            </a:r>
          </a:p>
          <a:p>
            <a:pPr marL="360000" lvl="0" indent="360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 исследования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теоретически обосновать и экспериментально проверить условия воспитания гражданственности младших школьников на материале курса «Окружающий мир».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9889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179DA2-05E7-4CDE-8054-EA6DE6EA1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709" y="876886"/>
            <a:ext cx="8596668" cy="1106659"/>
          </a:xfrm>
        </p:spPr>
        <p:txBody>
          <a:bodyPr>
            <a:normAutofit/>
          </a:bodyPr>
          <a:lstStyle/>
          <a:p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Педагогические условия</a:t>
            </a:r>
          </a:p>
        </p:txBody>
      </p:sp>
      <p:sp>
        <p:nvSpPr>
          <p:cNvPr id="3" name="Заголовок 6">
            <a:extLst>
              <a:ext uri="{FF2B5EF4-FFF2-40B4-BE49-F238E27FC236}">
                <a16:creationId xmlns:a16="http://schemas.microsoft.com/office/drawing/2014/main" id="{88F6095D-70A4-49A6-9CA2-DC84AD76EAA4}"/>
              </a:ext>
            </a:extLst>
          </p:cNvPr>
          <p:cNvSpPr txBox="1">
            <a:spLocks/>
          </p:cNvSpPr>
          <p:nvPr/>
        </p:nvSpPr>
        <p:spPr>
          <a:xfrm>
            <a:off x="5649886" y="188273"/>
            <a:ext cx="4870938" cy="44875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исследования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9DA91F13-1EA6-46D3-951E-7B9F24C4B0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808628"/>
              </p:ext>
            </p:extLst>
          </p:nvPr>
        </p:nvGraphicFramePr>
        <p:xfrm>
          <a:off x="452112" y="1780654"/>
          <a:ext cx="9827579" cy="4536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5353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42599-F68A-41D7-A589-C10E55A5D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 исследования: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5F35303-1A17-42A0-ACD5-B3197F956F33}"/>
              </a:ext>
            </a:extLst>
          </p:cNvPr>
          <p:cNvSpPr/>
          <p:nvPr/>
        </p:nvSpPr>
        <p:spPr>
          <a:xfrm>
            <a:off x="365499" y="1511281"/>
            <a:ext cx="966476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Определить сущность и содержание воспитания гражданственности.</a:t>
            </a:r>
          </a:p>
          <a:p>
            <a:pPr indent="45000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Раскрыть историко-педагогический анализ развития гражданского воспитания в отечественной литературе.</a:t>
            </a:r>
          </a:p>
          <a:p>
            <a:pPr indent="45000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Определить педагогические условия по формированию гражданственности при изучении курса «Окружающий мир».</a:t>
            </a:r>
          </a:p>
          <a:p>
            <a:pPr indent="45000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Экспериментально проверить эффективность педагогических условий по формированию гражданственности у младших школьников на уроках «Окружающий мир».</a:t>
            </a:r>
          </a:p>
        </p:txBody>
      </p:sp>
    </p:spTree>
    <p:extLst>
      <p:ext uri="{BB962C8B-B14F-4D97-AF65-F5344CB8AC3E}">
        <p14:creationId xmlns:p14="http://schemas.microsoft.com/office/powerpoint/2010/main" val="2139139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7DA700-28AB-4EC6-8E04-B5549A3BA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4750" y="328450"/>
            <a:ext cx="8596668" cy="61428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гражданственности включает в себя: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B4C64C3-2373-4A82-B7BD-4CD45B7E1C86}"/>
              </a:ext>
            </a:extLst>
          </p:cNvPr>
          <p:cNvSpPr/>
          <p:nvPr/>
        </p:nvSpPr>
        <p:spPr>
          <a:xfrm>
            <a:off x="126256" y="2089901"/>
            <a:ext cx="3436347" cy="21320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способности осуществлять собственные права и свободы, уважая права и свободы других граждан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3F6B47B1-0E2B-4950-B13D-B8CC1102AFA2}"/>
              </a:ext>
            </a:extLst>
          </p:cNvPr>
          <p:cNvSpPr/>
          <p:nvPr/>
        </p:nvSpPr>
        <p:spPr>
          <a:xfrm>
            <a:off x="506438" y="4283235"/>
            <a:ext cx="3924886" cy="22863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юридических и моральных обязательств, требуемых обществом и страной, личная ответственность за свой выбор и поведение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009E8188-ADC7-4A56-AC2A-6B205496A732}"/>
              </a:ext>
            </a:extLst>
          </p:cNvPr>
          <p:cNvSpPr/>
          <p:nvPr/>
        </p:nvSpPr>
        <p:spPr>
          <a:xfrm>
            <a:off x="8585968" y="4091680"/>
            <a:ext cx="3099593" cy="20136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вести позитивный диалог с властями, другими гражданами и общественными объединениями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5132B498-93D0-4AEF-B63C-44743C69608F}"/>
              </a:ext>
            </a:extLst>
          </p:cNvPr>
          <p:cNvSpPr/>
          <p:nvPr/>
        </p:nvSpPr>
        <p:spPr>
          <a:xfrm>
            <a:off x="4741559" y="4078453"/>
            <a:ext cx="3691115" cy="26694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эффективное и критическое отношение к социальной реальности, основанное на свободном личном выборе, убеждениях, моральном давлении, равенстве граждан и общественном суверенитете по отношению к властям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7821B0A4-5407-49C5-A7D7-2B533E59ABA8}"/>
              </a:ext>
            </a:extLst>
          </p:cNvPr>
          <p:cNvSpPr/>
          <p:nvPr/>
        </p:nvSpPr>
        <p:spPr>
          <a:xfrm>
            <a:off x="8175746" y="1737868"/>
            <a:ext cx="3889997" cy="22765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гражданства – национальная, общинная и государственная собственность, правовое, культурное и языковое пространство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A6BD4BA0-3250-426D-8BE7-BF20383A15B1}"/>
              </a:ext>
            </a:extLst>
          </p:cNvPr>
          <p:cNvCxnSpPr>
            <a:stCxn id="2" idx="2"/>
          </p:cNvCxnSpPr>
          <p:nvPr/>
        </p:nvCxnSpPr>
        <p:spPr>
          <a:xfrm flipH="1">
            <a:off x="2566306" y="942739"/>
            <a:ext cx="3026778" cy="8093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D26DA3BE-C414-4CB1-B819-36FF4AE1DD83}"/>
              </a:ext>
            </a:extLst>
          </p:cNvPr>
          <p:cNvCxnSpPr>
            <a:cxnSpLocks/>
            <a:stCxn id="2" idx="2"/>
            <a:endCxn id="6" idx="7"/>
          </p:cNvCxnSpPr>
          <p:nvPr/>
        </p:nvCxnSpPr>
        <p:spPr>
          <a:xfrm flipH="1">
            <a:off x="3856538" y="942739"/>
            <a:ext cx="1736546" cy="36753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4B6C5935-95FB-4E11-8080-4FA3A03AE7F9}"/>
              </a:ext>
            </a:extLst>
          </p:cNvPr>
          <p:cNvCxnSpPr>
            <a:cxnSpLocks/>
            <a:stCxn id="2" idx="2"/>
            <a:endCxn id="8" idx="0"/>
          </p:cNvCxnSpPr>
          <p:nvPr/>
        </p:nvCxnSpPr>
        <p:spPr>
          <a:xfrm>
            <a:off x="5593084" y="942739"/>
            <a:ext cx="994033" cy="31357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180ABC69-43AE-4B4E-B88A-C0730C85FF8F}"/>
              </a:ext>
            </a:extLst>
          </p:cNvPr>
          <p:cNvCxnSpPr>
            <a:cxnSpLocks/>
            <a:stCxn id="2" idx="2"/>
            <a:endCxn id="7" idx="1"/>
          </p:cNvCxnSpPr>
          <p:nvPr/>
        </p:nvCxnSpPr>
        <p:spPr>
          <a:xfrm>
            <a:off x="5593084" y="942739"/>
            <a:ext cx="3446809" cy="34438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2D00D841-3181-4599-B68A-6F57EAFDCC26}"/>
              </a:ext>
            </a:extLst>
          </p:cNvPr>
          <p:cNvCxnSpPr>
            <a:cxnSpLocks/>
            <a:stCxn id="2" idx="2"/>
            <a:endCxn id="9" idx="0"/>
          </p:cNvCxnSpPr>
          <p:nvPr/>
        </p:nvCxnSpPr>
        <p:spPr>
          <a:xfrm>
            <a:off x="5593084" y="942739"/>
            <a:ext cx="4527661" cy="7951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2614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BE833E-283E-47AF-9443-4602027C4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704" y="181211"/>
            <a:ext cx="9592082" cy="106957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	</a:t>
            </a:r>
            <a:r>
              <a:rPr lang="ru-RU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Раскрыть историко-педагогический анализ развития гражданского воспитания в отечественной литературе</a:t>
            </a:r>
            <a:br>
              <a:rPr lang="ru-RU" dirty="0"/>
            </a:br>
            <a:endParaRPr lang="ru-RU" dirty="0"/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1764BEA4-136A-467D-8D62-7201BFDE3BE6}"/>
              </a:ext>
            </a:extLst>
          </p:cNvPr>
          <p:cNvSpPr/>
          <p:nvPr/>
        </p:nvSpPr>
        <p:spPr>
          <a:xfrm>
            <a:off x="562704" y="1365262"/>
            <a:ext cx="1280153" cy="92846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20 века</a:t>
            </a:r>
          </a:p>
        </p:txBody>
      </p:sp>
      <p:sp>
        <p:nvSpPr>
          <p:cNvPr id="8" name="Прямоугольник: скругленные противолежащие углы 7">
            <a:extLst>
              <a:ext uri="{FF2B5EF4-FFF2-40B4-BE49-F238E27FC236}">
                <a16:creationId xmlns:a16="http://schemas.microsoft.com/office/drawing/2014/main" id="{6879DC8C-334A-4874-865C-2D0234B1F772}"/>
              </a:ext>
            </a:extLst>
          </p:cNvPr>
          <p:cNvSpPr/>
          <p:nvPr/>
        </p:nvSpPr>
        <p:spPr>
          <a:xfrm>
            <a:off x="1842859" y="1323087"/>
            <a:ext cx="9256546" cy="92496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социально-экономические и политические отношения в обществе значительно обострили проблему взаимоотношений между человечеством и властью страны. </a:t>
            </a:r>
          </a:p>
        </p:txBody>
      </p:sp>
      <p:sp>
        <p:nvSpPr>
          <p:cNvPr id="10" name="Прямоугольник: скругленные противолежащие углы 9">
            <a:extLst>
              <a:ext uri="{FF2B5EF4-FFF2-40B4-BE49-F238E27FC236}">
                <a16:creationId xmlns:a16="http://schemas.microsoft.com/office/drawing/2014/main" id="{E5EFFEEA-2618-4BB0-9CDE-260C77E8664B}"/>
              </a:ext>
            </a:extLst>
          </p:cNvPr>
          <p:cNvSpPr/>
          <p:nvPr/>
        </p:nvSpPr>
        <p:spPr>
          <a:xfrm>
            <a:off x="1842856" y="2383403"/>
            <a:ext cx="9256549" cy="92496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разработана идея, основанная на социальном воспитании молодежи, реализованная только тогда, когда были развиты и удовлетворены социальные потребности растущего сообщества</a:t>
            </a:r>
          </a:p>
        </p:txBody>
      </p:sp>
      <p:sp>
        <p:nvSpPr>
          <p:cNvPr id="12" name="Прямоугольник: скругленные противолежащие углы 11">
            <a:extLst>
              <a:ext uri="{FF2B5EF4-FFF2-40B4-BE49-F238E27FC236}">
                <a16:creationId xmlns:a16="http://schemas.microsoft.com/office/drawing/2014/main" id="{85362BD0-DA84-45B3-8ADC-FDC2D9F38704}"/>
              </a:ext>
            </a:extLst>
          </p:cNvPr>
          <p:cNvSpPr/>
          <p:nvPr/>
        </p:nvSpPr>
        <p:spPr>
          <a:xfrm>
            <a:off x="1842859" y="3430168"/>
            <a:ext cx="9256550" cy="128249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 конфликт с капиталистическим обществом. «Педагогическая наука и гражданственность того времени считались «буржуазными», и за это время не было опубликовано ни одного произведения, в котором рассматривались прежде всего проблемы истории становления гражданского образования, только на определенные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темы.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: скругленные противолежащие углы 13">
            <a:extLst>
              <a:ext uri="{FF2B5EF4-FFF2-40B4-BE49-F238E27FC236}">
                <a16:creationId xmlns:a16="http://schemas.microsoft.com/office/drawing/2014/main" id="{28D6DC8C-EC7F-4DB5-BE0F-41087876B10D}"/>
              </a:ext>
            </a:extLst>
          </p:cNvPr>
          <p:cNvSpPr/>
          <p:nvPr/>
        </p:nvSpPr>
        <p:spPr>
          <a:xfrm>
            <a:off x="1842848" y="4834463"/>
            <a:ext cx="9256549" cy="685801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отмечены множеством преобразований и радикальным обновлением нашего общества.</a:t>
            </a:r>
          </a:p>
        </p:txBody>
      </p:sp>
      <p:sp>
        <p:nvSpPr>
          <p:cNvPr id="16" name="Прямоугольник: скругленные противолежащие углы 15">
            <a:extLst>
              <a:ext uri="{FF2B5EF4-FFF2-40B4-BE49-F238E27FC236}">
                <a16:creationId xmlns:a16="http://schemas.microsoft.com/office/drawing/2014/main" id="{846BA9F6-937D-402D-97FD-D330E5BBBB8B}"/>
              </a:ext>
            </a:extLst>
          </p:cNvPr>
          <p:cNvSpPr/>
          <p:nvPr/>
        </p:nvSpPr>
        <p:spPr>
          <a:xfrm>
            <a:off x="1842848" y="5672562"/>
            <a:ext cx="9256549" cy="928466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связать процесс гражданского воспитания с явлениями, происходящими в обществе, взгляд на гражданское воспитание как на часть общего процесса образования</a:t>
            </a:r>
          </a:p>
        </p:txBody>
      </p:sp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id="{69112F51-F58B-45C5-9AB6-02F9AD48702B}"/>
              </a:ext>
            </a:extLst>
          </p:cNvPr>
          <p:cNvSpPr/>
          <p:nvPr/>
        </p:nvSpPr>
        <p:spPr>
          <a:xfrm>
            <a:off x="562696" y="3564408"/>
            <a:ext cx="1280153" cy="92846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1950-х и 1960-х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AA655C9F-D8CD-441F-A172-BC91AFEF8340}"/>
              </a:ext>
            </a:extLst>
          </p:cNvPr>
          <p:cNvSpPr/>
          <p:nvPr/>
        </p:nvSpPr>
        <p:spPr>
          <a:xfrm>
            <a:off x="562698" y="2356575"/>
            <a:ext cx="1280153" cy="92846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1920-1930-е</a:t>
            </a:r>
          </a:p>
        </p:txBody>
      </p:sp>
      <p:sp>
        <p:nvSpPr>
          <p:cNvPr id="19" name="Стрелка: вправо 18">
            <a:extLst>
              <a:ext uri="{FF2B5EF4-FFF2-40B4-BE49-F238E27FC236}">
                <a16:creationId xmlns:a16="http://schemas.microsoft.com/office/drawing/2014/main" id="{932B5A2C-2454-4F68-B72F-CA98457DA553}"/>
              </a:ext>
            </a:extLst>
          </p:cNvPr>
          <p:cNvSpPr/>
          <p:nvPr/>
        </p:nvSpPr>
        <p:spPr>
          <a:xfrm>
            <a:off x="562697" y="4627113"/>
            <a:ext cx="1280153" cy="92846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1990-е годы </a:t>
            </a:r>
          </a:p>
        </p:txBody>
      </p:sp>
      <p:sp>
        <p:nvSpPr>
          <p:cNvPr id="20" name="Стрелка: вправо 19">
            <a:extLst>
              <a:ext uri="{FF2B5EF4-FFF2-40B4-BE49-F238E27FC236}">
                <a16:creationId xmlns:a16="http://schemas.microsoft.com/office/drawing/2014/main" id="{7710D111-3605-422D-9B0F-13DB52E7E392}"/>
              </a:ext>
            </a:extLst>
          </p:cNvPr>
          <p:cNvSpPr/>
          <p:nvPr/>
        </p:nvSpPr>
        <p:spPr>
          <a:xfrm>
            <a:off x="562695" y="5649856"/>
            <a:ext cx="1280153" cy="92846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ХХ век</a:t>
            </a:r>
          </a:p>
        </p:txBody>
      </p:sp>
    </p:spTree>
    <p:extLst>
      <p:ext uri="{BB962C8B-B14F-4D97-AF65-F5344CB8AC3E}">
        <p14:creationId xmlns:p14="http://schemas.microsoft.com/office/powerpoint/2010/main" val="3079217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C043E6-E642-449D-8EAE-471710A87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347" y="175839"/>
            <a:ext cx="10342099" cy="142083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	Определить педагогические условия по формированию гражданственности при изучении курса «Окружающий мир».</a:t>
            </a:r>
            <a:br>
              <a:rPr lang="ru-RU" dirty="0"/>
            </a:br>
            <a:endParaRPr lang="ru-RU" dirty="0"/>
          </a:p>
        </p:txBody>
      </p:sp>
      <p:sp>
        <p:nvSpPr>
          <p:cNvPr id="3" name="Выноска: стрелка вниз 2">
            <a:extLst>
              <a:ext uri="{FF2B5EF4-FFF2-40B4-BE49-F238E27FC236}">
                <a16:creationId xmlns:a16="http://schemas.microsoft.com/office/drawing/2014/main" id="{D536E201-3552-49E5-91A5-2906986EDB1D}"/>
              </a:ext>
            </a:extLst>
          </p:cNvPr>
          <p:cNvSpPr/>
          <p:nvPr/>
        </p:nvSpPr>
        <p:spPr>
          <a:xfrm>
            <a:off x="1019908" y="2145324"/>
            <a:ext cx="2532184" cy="1420837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Когнитивный </a:t>
            </a:r>
          </a:p>
        </p:txBody>
      </p:sp>
      <p:sp>
        <p:nvSpPr>
          <p:cNvPr id="4" name="Выноска: стрелка вниз 3">
            <a:extLst>
              <a:ext uri="{FF2B5EF4-FFF2-40B4-BE49-F238E27FC236}">
                <a16:creationId xmlns:a16="http://schemas.microsoft.com/office/drawing/2014/main" id="{DAF0B91C-8E4D-45A8-9BAD-3BC3F32ECC99}"/>
              </a:ext>
            </a:extLst>
          </p:cNvPr>
          <p:cNvSpPr/>
          <p:nvPr/>
        </p:nvSpPr>
        <p:spPr>
          <a:xfrm>
            <a:off x="4035083" y="2145324"/>
            <a:ext cx="2532184" cy="1420837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Мотивационно-ценностный</a:t>
            </a:r>
          </a:p>
        </p:txBody>
      </p:sp>
      <p:sp>
        <p:nvSpPr>
          <p:cNvPr id="5" name="Выноска: стрелка вниз 4">
            <a:extLst>
              <a:ext uri="{FF2B5EF4-FFF2-40B4-BE49-F238E27FC236}">
                <a16:creationId xmlns:a16="http://schemas.microsoft.com/office/drawing/2014/main" id="{85013250-AA18-4BEE-A4B6-A1BB25A3C413}"/>
              </a:ext>
            </a:extLst>
          </p:cNvPr>
          <p:cNvSpPr/>
          <p:nvPr/>
        </p:nvSpPr>
        <p:spPr>
          <a:xfrm>
            <a:off x="7090117" y="2145324"/>
            <a:ext cx="2532184" cy="1420837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Поведенческий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: скругленные противолежащие углы 5">
            <a:extLst>
              <a:ext uri="{FF2B5EF4-FFF2-40B4-BE49-F238E27FC236}">
                <a16:creationId xmlns:a16="http://schemas.microsoft.com/office/drawing/2014/main" id="{3892420A-8FB8-42BC-AAEC-DBE717A0B232}"/>
              </a:ext>
            </a:extLst>
          </p:cNvPr>
          <p:cNvSpPr/>
          <p:nvPr/>
        </p:nvSpPr>
        <p:spPr>
          <a:xfrm>
            <a:off x="921434" y="3967089"/>
            <a:ext cx="2630658" cy="2096087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Осведомленность о традициях и культуре своей страны и других народов </a:t>
            </a:r>
          </a:p>
        </p:txBody>
      </p:sp>
      <p:sp>
        <p:nvSpPr>
          <p:cNvPr id="7" name="Прямоугольник: скругленные противолежащие углы 6">
            <a:extLst>
              <a:ext uri="{FF2B5EF4-FFF2-40B4-BE49-F238E27FC236}">
                <a16:creationId xmlns:a16="http://schemas.microsoft.com/office/drawing/2014/main" id="{173C5664-34A2-431C-B1CC-4182D1FED014}"/>
              </a:ext>
            </a:extLst>
          </p:cNvPr>
          <p:cNvSpPr/>
          <p:nvPr/>
        </p:nvSpPr>
        <p:spPr>
          <a:xfrm>
            <a:off x="4074941" y="3967089"/>
            <a:ext cx="2630658" cy="2096087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ценностей своей страны и других народов.</a:t>
            </a:r>
          </a:p>
        </p:txBody>
      </p:sp>
      <p:sp>
        <p:nvSpPr>
          <p:cNvPr id="8" name="Прямоугольник: скругленные противолежащие углы 7">
            <a:extLst>
              <a:ext uri="{FF2B5EF4-FFF2-40B4-BE49-F238E27FC236}">
                <a16:creationId xmlns:a16="http://schemas.microsoft.com/office/drawing/2014/main" id="{96B54B4F-5268-4483-BB7E-627884A91304}"/>
              </a:ext>
            </a:extLst>
          </p:cNvPr>
          <p:cNvSpPr/>
          <p:nvPr/>
        </p:nvSpPr>
        <p:spPr>
          <a:xfrm>
            <a:off x="7228448" y="3960056"/>
            <a:ext cx="2630658" cy="2096087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Совершение поступков, соответствующих нормам гражданственности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111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E4AA5-9201-4638-9E39-D7A1A9321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083" y="295423"/>
            <a:ext cx="9340947" cy="1294227"/>
          </a:xfrm>
        </p:spPr>
        <p:txBody>
          <a:bodyPr>
            <a:norm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констатирующего этапа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7F9160E-3C5A-4C8C-BEB3-84017B2F00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321358"/>
              </p:ext>
            </p:extLst>
          </p:nvPr>
        </p:nvGraphicFramePr>
        <p:xfrm>
          <a:off x="633046" y="1448972"/>
          <a:ext cx="10424161" cy="4248442"/>
        </p:xfrm>
        <a:graphic>
          <a:graphicData uri="http://schemas.openxmlformats.org/drawingml/2006/table">
            <a:tbl>
              <a:tblPr/>
              <a:tblGrid>
                <a:gridCol w="2772224">
                  <a:extLst>
                    <a:ext uri="{9D8B030D-6E8A-4147-A177-3AD203B41FA5}">
                      <a16:colId xmlns:a16="http://schemas.microsoft.com/office/drawing/2014/main" val="2689361815"/>
                    </a:ext>
                  </a:extLst>
                </a:gridCol>
                <a:gridCol w="1015271">
                  <a:extLst>
                    <a:ext uri="{9D8B030D-6E8A-4147-A177-3AD203B41FA5}">
                      <a16:colId xmlns:a16="http://schemas.microsoft.com/office/drawing/2014/main" val="4073001036"/>
                    </a:ext>
                  </a:extLst>
                </a:gridCol>
                <a:gridCol w="1004583">
                  <a:extLst>
                    <a:ext uri="{9D8B030D-6E8A-4147-A177-3AD203B41FA5}">
                      <a16:colId xmlns:a16="http://schemas.microsoft.com/office/drawing/2014/main" val="1865260625"/>
                    </a:ext>
                  </a:extLst>
                </a:gridCol>
                <a:gridCol w="1004583">
                  <a:extLst>
                    <a:ext uri="{9D8B030D-6E8A-4147-A177-3AD203B41FA5}">
                      <a16:colId xmlns:a16="http://schemas.microsoft.com/office/drawing/2014/main" val="1098502124"/>
                    </a:ext>
                  </a:extLst>
                </a:gridCol>
                <a:gridCol w="925500">
                  <a:extLst>
                    <a:ext uri="{9D8B030D-6E8A-4147-A177-3AD203B41FA5}">
                      <a16:colId xmlns:a16="http://schemas.microsoft.com/office/drawing/2014/main" val="4032439211"/>
                    </a:ext>
                  </a:extLst>
                </a:gridCol>
                <a:gridCol w="925500">
                  <a:extLst>
                    <a:ext uri="{9D8B030D-6E8A-4147-A177-3AD203B41FA5}">
                      <a16:colId xmlns:a16="http://schemas.microsoft.com/office/drawing/2014/main" val="3242592494"/>
                    </a:ext>
                  </a:extLst>
                </a:gridCol>
                <a:gridCol w="916950">
                  <a:extLst>
                    <a:ext uri="{9D8B030D-6E8A-4147-A177-3AD203B41FA5}">
                      <a16:colId xmlns:a16="http://schemas.microsoft.com/office/drawing/2014/main" val="477583507"/>
                    </a:ext>
                  </a:extLst>
                </a:gridCol>
                <a:gridCol w="929775">
                  <a:extLst>
                    <a:ext uri="{9D8B030D-6E8A-4147-A177-3AD203B41FA5}">
                      <a16:colId xmlns:a16="http://schemas.microsoft.com/office/drawing/2014/main" val="3987592153"/>
                    </a:ext>
                  </a:extLst>
                </a:gridCol>
                <a:gridCol w="929775">
                  <a:extLst>
                    <a:ext uri="{9D8B030D-6E8A-4147-A177-3AD203B41FA5}">
                      <a16:colId xmlns:a16="http://schemas.microsoft.com/office/drawing/2014/main" val="1763559097"/>
                    </a:ext>
                  </a:extLst>
                </a:gridCol>
              </a:tblGrid>
              <a:tr h="1339805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Классы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Высокий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уровень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Средний уровень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Низкий уровень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343357"/>
                  </a:ext>
                </a:extLst>
              </a:tr>
              <a:tr h="6272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Абс.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Абс.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Абс.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%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Абс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%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4062011"/>
                  </a:ext>
                </a:extLst>
              </a:tr>
              <a:tr h="94155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Контрольный класс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21,7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34,8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43,5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743307"/>
                  </a:ext>
                </a:extLst>
              </a:tr>
              <a:tr h="133980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Экспериментальный класс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17,4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43,5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39,1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10949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6897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E4AA5-9201-4638-9E39-D7A1A9321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12" y="253220"/>
            <a:ext cx="10691446" cy="199761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Экспериментально проверить эффективность педагогических условий по формированию гражданственности у младших школьников на уроках «Окружающий мир».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C696805-EA58-42E2-8B2A-747404AB77D3}"/>
              </a:ext>
            </a:extLst>
          </p:cNvPr>
          <p:cNvSpPr/>
          <p:nvPr/>
        </p:nvSpPr>
        <p:spPr>
          <a:xfrm>
            <a:off x="1872762" y="2638799"/>
            <a:ext cx="8308730" cy="962529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r>
              <a:rPr lang="ru-RU" sz="2000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цикл уроков по формированию гражданственности на предмете курса «окружающий мир» у младших школьников с помощью эффективных методов и технологий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5253EBB-60E2-4935-AEFA-43D0EF87D7D6}"/>
              </a:ext>
            </a:extLst>
          </p:cNvPr>
          <p:cNvSpPr/>
          <p:nvPr/>
        </p:nvSpPr>
        <p:spPr>
          <a:xfrm>
            <a:off x="1872762" y="3829180"/>
            <a:ext cx="8308730" cy="931071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r>
              <a:rPr lang="ru-RU" sz="2000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комплекс игровых технологий на уроках окружающего мира, по формированию гражданственности у детей младшего школьного возраста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D3D38B2-8E90-4A3A-AC87-60451F39B5E1}"/>
              </a:ext>
            </a:extLst>
          </p:cNvPr>
          <p:cNvSpPr/>
          <p:nvPr/>
        </p:nvSpPr>
        <p:spPr>
          <a:xfrm>
            <a:off x="1872762" y="5019562"/>
            <a:ext cx="8308730" cy="93107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r>
              <a:rPr lang="ru-RU" sz="2000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организация творческой деятельности по формированию гражданственности (метод проектов) на уроках окружающего мира.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320606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1001</TotalTime>
  <Words>680</Words>
  <Application>Microsoft Office PowerPoint</Application>
  <PresentationFormat>Широкоэкранный</PresentationFormat>
  <Paragraphs>124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Times New Roman</vt:lpstr>
      <vt:lpstr>Trebuchet MS</vt:lpstr>
      <vt:lpstr>Wingdings</vt:lpstr>
      <vt:lpstr>Wingdings 3</vt:lpstr>
      <vt:lpstr>Аспект</vt:lpstr>
      <vt:lpstr>ВОСПИТАНИЕ ГРАЖДАНСТВЕННОСТИ МЛАДШИХ ШКОЛЬНИКОВ НА МАТЕРИАЛЕ КУРСА «ОКРУЖАЮЩИЙ МИР»    </vt:lpstr>
      <vt:lpstr>Презентация PowerPoint</vt:lpstr>
      <vt:lpstr>Педагогические условия</vt:lpstr>
      <vt:lpstr>Задачи исследования:</vt:lpstr>
      <vt:lpstr>Понятие гражданственности включает в себя:</vt:lpstr>
      <vt:lpstr>2) Раскрыть историко-педагогический анализ развития гражданского воспитания в отечественной литературе </vt:lpstr>
      <vt:lpstr>3) Определить педагогические условия по формированию гражданственности при изучении курса «Окружающий мир». </vt:lpstr>
      <vt:lpstr>Результаты констатирующего этапа</vt:lpstr>
      <vt:lpstr>4. Экспериментально проверить эффективность педагогических условий по формированию гражданственности у младших школьников на уроках «Окружающий мир».</vt:lpstr>
      <vt:lpstr>цикл уроков по формированию гражданственности на предмете курса «окружающий мир»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сказки в жизни дошкольника «Сказка - ложь, да в ней намёк...»</dc:title>
  <dc:creator>ербол</dc:creator>
  <cp:lastModifiedBy>Пользователь</cp:lastModifiedBy>
  <cp:revision>103</cp:revision>
  <dcterms:created xsi:type="dcterms:W3CDTF">2015-12-01T08:14:19Z</dcterms:created>
  <dcterms:modified xsi:type="dcterms:W3CDTF">2024-02-12T09:44:54Z</dcterms:modified>
</cp:coreProperties>
</file>