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83" r:id="rId7"/>
    <p:sldId id="285" r:id="rId8"/>
    <p:sldId id="268" r:id="rId9"/>
    <p:sldId id="279" r:id="rId10"/>
    <p:sldId id="280" r:id="rId11"/>
    <p:sldId id="281" r:id="rId12"/>
    <p:sldId id="282" r:id="rId13"/>
    <p:sldId id="286" r:id="rId14"/>
    <p:sldId id="28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Экспериментальная группа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0.15000000000000011</c:v>
                </c:pt>
                <c:pt idx="1">
                  <c:v>0.4</c:v>
                </c:pt>
                <c:pt idx="2">
                  <c:v>0.45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C3-4509-BB6A-129E6A16877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Контрольная группа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0.1</c:v>
                </c:pt>
                <c:pt idx="1">
                  <c:v>0.3500000000000002</c:v>
                </c:pt>
                <c:pt idx="2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C3-4509-BB6A-129E6A1687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616064"/>
        <c:axId val="38621952"/>
        <c:axId val="0"/>
      </c:bar3DChart>
      <c:catAx>
        <c:axId val="3861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621952"/>
        <c:crosses val="autoZero"/>
        <c:auto val="1"/>
        <c:lblAlgn val="ctr"/>
        <c:lblOffset val="100"/>
        <c:noMultiLvlLbl val="0"/>
      </c:catAx>
      <c:valAx>
        <c:axId val="38621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616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Экспериментальная группана констатирующем этапе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</c:v>
                </c:pt>
                <c:pt idx="1">
                  <c:v>0.5</c:v>
                </c:pt>
                <c:pt idx="2">
                  <c:v>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98-42D4-9553-8C4F195564E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Экспериментальная группа на контрольном этапе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0.60000000000000064</c:v>
                </c:pt>
                <c:pt idx="1">
                  <c:v>0.30000000000000032</c:v>
                </c:pt>
                <c:pt idx="2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98-42D4-9553-8C4F195564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8439552"/>
        <c:axId val="38445440"/>
        <c:axId val="0"/>
      </c:bar3DChart>
      <c:catAx>
        <c:axId val="38439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445440"/>
        <c:crosses val="autoZero"/>
        <c:auto val="1"/>
        <c:lblAlgn val="ctr"/>
        <c:lblOffset val="100"/>
        <c:noMultiLvlLbl val="0"/>
      </c:catAx>
      <c:valAx>
        <c:axId val="38445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8439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7F343E-047A-4D87-84D8-EE4CA8628045}" type="doc">
      <dgm:prSet loTypeId="urn:microsoft.com/office/officeart/2005/8/layout/cycle5" loCatId="cycle" qsTypeId="urn:microsoft.com/office/officeart/2005/8/quickstyle/3d1" qsCatId="3D" csTypeId="urn:microsoft.com/office/officeart/2005/8/colors/accent6_5" csCatId="accent6" phldr="1"/>
      <dgm:spPr/>
    </dgm:pt>
    <dgm:pt modelId="{10C60E7E-CBC6-4B46-88E0-9A419736BA57}">
      <dgm:prSet phldrT="[Текст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xfrm>
          <a:off x="1480945" y="331"/>
          <a:ext cx="1718628" cy="1117108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400" dirty="0"/>
            <a:t>сенсорное воспитание (развитие)</a:t>
          </a:r>
          <a:endParaRPr lang="ru-RU" sz="1400" dirty="0">
            <a:latin typeface="Arial" panose="020B0604020202020204" pitchFamily="34" charset="0"/>
            <a:ea typeface="+mn-ea"/>
            <a:cs typeface="+mn-cs"/>
          </a:endParaRPr>
        </a:p>
      </dgm:t>
    </dgm:pt>
    <dgm:pt modelId="{4D3433D0-9E65-4613-9A41-86E17955394C}" type="parTrans" cxnId="{47E244EC-E71E-4F04-B1E6-92BEDA35A027}">
      <dgm:prSet/>
      <dgm:spPr/>
      <dgm:t>
        <a:bodyPr/>
        <a:lstStyle/>
        <a:p>
          <a:endParaRPr lang="ru-RU" sz="1400"/>
        </a:p>
      </dgm:t>
    </dgm:pt>
    <dgm:pt modelId="{D60672C8-17CD-45AF-9EB0-EC901D7586B7}" type="sibTrans" cxnId="{47E244EC-E71E-4F04-B1E6-92BEDA35A027}">
      <dgm:prSet/>
      <dgm:spPr>
        <a:xfrm>
          <a:off x="850778" y="558885"/>
          <a:ext cx="2978962" cy="2978962"/>
        </a:xfrm>
        <a:custGeom>
          <a:avLst/>
          <a:gdLst/>
          <a:ahLst/>
          <a:cxnLst/>
          <a:rect l="0" t="0" r="0" b="0"/>
          <a:pathLst>
            <a:path>
              <a:moveTo>
                <a:pt x="2579332" y="474208"/>
              </a:moveTo>
              <a:arcTo wR="1489481" hR="1489481" stAng="19021737" swAng="2301434"/>
            </a:path>
          </a:pathLst>
        </a:custGeom>
      </dgm:spPr>
      <dgm:t>
        <a:bodyPr/>
        <a:lstStyle/>
        <a:p>
          <a:endParaRPr lang="ru-RU" sz="1400"/>
        </a:p>
      </dgm:t>
    </dgm:pt>
    <dgm:pt modelId="{DF093818-1222-4396-907E-4D335AA046D2}">
      <dgm:prSet phldrT="[Текст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xfrm>
          <a:off x="191017" y="2234553"/>
          <a:ext cx="1718628" cy="1117108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400" dirty="0"/>
            <a:t>развитие мыслительной деятельности (овладение мыслительными операциями)</a:t>
          </a:r>
          <a:endParaRPr lang="ru-RU" sz="1400" dirty="0">
            <a:latin typeface="Arial" panose="020B0604020202020204" pitchFamily="34" charset="0"/>
            <a:ea typeface="+mn-ea"/>
            <a:cs typeface="+mn-cs"/>
          </a:endParaRPr>
        </a:p>
      </dgm:t>
    </dgm:pt>
    <dgm:pt modelId="{B2456C93-7C63-46A9-AA58-0703F3F46C44}" type="parTrans" cxnId="{A8300F69-0A53-4CB5-B2A2-025E58BB494B}">
      <dgm:prSet/>
      <dgm:spPr/>
      <dgm:t>
        <a:bodyPr/>
        <a:lstStyle/>
        <a:p>
          <a:endParaRPr lang="ru-RU" sz="1400"/>
        </a:p>
      </dgm:t>
    </dgm:pt>
    <dgm:pt modelId="{90C3AC82-D350-472B-8599-D14078E1AF64}" type="sibTrans" cxnId="{A8300F69-0A53-4CB5-B2A2-025E58BB494B}">
      <dgm:prSet/>
      <dgm:spPr>
        <a:xfrm>
          <a:off x="850778" y="558885"/>
          <a:ext cx="2978962" cy="2978962"/>
        </a:xfrm>
        <a:custGeom>
          <a:avLst/>
          <a:gdLst/>
          <a:ahLst/>
          <a:cxnLst/>
          <a:rect l="0" t="0" r="0" b="0"/>
          <a:pathLst>
            <a:path>
              <a:moveTo>
                <a:pt x="4826" y="1369668"/>
              </a:moveTo>
              <a:arcTo wR="1489481" hR="1489481" stAng="11076829" swAng="2301434"/>
            </a:path>
          </a:pathLst>
        </a:custGeom>
      </dgm:spPr>
      <dgm:t>
        <a:bodyPr/>
        <a:lstStyle/>
        <a:p>
          <a:endParaRPr lang="ru-RU" sz="1400"/>
        </a:p>
      </dgm:t>
    </dgm:pt>
    <dgm:pt modelId="{F0B87CC1-3E9E-44AD-9C9C-4A56F41E3F5D}">
      <dgm:prSet phldrT="[Текст]"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>
        <a:xfrm>
          <a:off x="191017" y="2234553"/>
          <a:ext cx="1718628" cy="1117108"/>
        </a:xfrm>
      </dgm:spPr>
      <dgm:t>
        <a:bodyPr/>
        <a:lstStyle/>
        <a:p>
          <a:pPr>
            <a:buNone/>
          </a:pPr>
          <a:r>
            <a:rPr lang="ru-RU" sz="1400" dirty="0">
              <a:latin typeface="Arial" panose="020B0604020202020204" pitchFamily="34" charset="0"/>
              <a:ea typeface="+mn-ea"/>
              <a:cs typeface="+mn-cs"/>
            </a:rPr>
            <a:t>становление речи</a:t>
          </a:r>
        </a:p>
      </dgm:t>
    </dgm:pt>
    <dgm:pt modelId="{ABF970AD-9023-41DF-846E-6D0E1A26B489}" type="parTrans" cxnId="{A9C8442E-04F8-4EBE-9F26-D182E1F5DA72}">
      <dgm:prSet/>
      <dgm:spPr/>
      <dgm:t>
        <a:bodyPr/>
        <a:lstStyle/>
        <a:p>
          <a:endParaRPr lang="ru-RU"/>
        </a:p>
      </dgm:t>
    </dgm:pt>
    <dgm:pt modelId="{6049F46A-0D26-474E-A158-95503B1F607B}" type="sibTrans" cxnId="{A9C8442E-04F8-4EBE-9F26-D182E1F5DA72}">
      <dgm:prSet/>
      <dgm:spPr/>
      <dgm:t>
        <a:bodyPr/>
        <a:lstStyle/>
        <a:p>
          <a:endParaRPr lang="ru-RU"/>
        </a:p>
      </dgm:t>
    </dgm:pt>
    <dgm:pt modelId="{AF7F992E-D166-484B-8C65-547BD1045028}" type="pres">
      <dgm:prSet presAssocID="{627F343E-047A-4D87-84D8-EE4CA8628045}" presName="cycle" presStyleCnt="0">
        <dgm:presLayoutVars>
          <dgm:dir/>
          <dgm:resizeHandles val="exact"/>
        </dgm:presLayoutVars>
      </dgm:prSet>
      <dgm:spPr/>
    </dgm:pt>
    <dgm:pt modelId="{41F03198-9CA5-496B-B56E-AC626AA5F72E}" type="pres">
      <dgm:prSet presAssocID="{10C60E7E-CBC6-4B46-88E0-9A419736BA57}" presName="node" presStyleLbl="node1" presStyleIdx="0" presStyleCnt="3">
        <dgm:presLayoutVars>
          <dgm:bulletEnabled val="1"/>
        </dgm:presLayoutVars>
      </dgm:prSet>
      <dgm:spPr/>
    </dgm:pt>
    <dgm:pt modelId="{D84898DB-6453-4C47-B890-D70822103AB9}" type="pres">
      <dgm:prSet presAssocID="{10C60E7E-CBC6-4B46-88E0-9A419736BA57}" presName="spNode" presStyleCnt="0"/>
      <dgm:spPr/>
    </dgm:pt>
    <dgm:pt modelId="{E1C90D04-1BD3-4112-A856-2EC6F6854D38}" type="pres">
      <dgm:prSet presAssocID="{D60672C8-17CD-45AF-9EB0-EC901D7586B7}" presName="sibTrans" presStyleLbl="sibTrans1D1" presStyleIdx="0" presStyleCnt="3"/>
      <dgm:spPr/>
    </dgm:pt>
    <dgm:pt modelId="{1295D51E-E89F-457D-8D9A-E8C0D26FF97A}" type="pres">
      <dgm:prSet presAssocID="{DF093818-1222-4396-907E-4D335AA046D2}" presName="node" presStyleLbl="node1" presStyleIdx="1" presStyleCnt="3">
        <dgm:presLayoutVars>
          <dgm:bulletEnabled val="1"/>
        </dgm:presLayoutVars>
      </dgm:prSet>
      <dgm:spPr/>
    </dgm:pt>
    <dgm:pt modelId="{7FCB0E2D-1960-442A-92FD-C188FE337906}" type="pres">
      <dgm:prSet presAssocID="{DF093818-1222-4396-907E-4D335AA046D2}" presName="spNode" presStyleCnt="0"/>
      <dgm:spPr/>
    </dgm:pt>
    <dgm:pt modelId="{5FE00FF4-4780-4E9B-8DC9-FDEC3E280DA7}" type="pres">
      <dgm:prSet presAssocID="{90C3AC82-D350-472B-8599-D14078E1AF64}" presName="sibTrans" presStyleLbl="sibTrans1D1" presStyleIdx="1" presStyleCnt="3"/>
      <dgm:spPr/>
    </dgm:pt>
    <dgm:pt modelId="{33B1E049-C1E7-41CA-A3DB-1DDA73305774}" type="pres">
      <dgm:prSet presAssocID="{F0B87CC1-3E9E-44AD-9C9C-4A56F41E3F5D}" presName="node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</dgm:pt>
    <dgm:pt modelId="{2E43C281-BD69-4D86-91F1-7F5ED0CC8041}" type="pres">
      <dgm:prSet presAssocID="{F0B87CC1-3E9E-44AD-9C9C-4A56F41E3F5D}" presName="spNode" presStyleCnt="0"/>
      <dgm:spPr/>
    </dgm:pt>
    <dgm:pt modelId="{802ED7B2-6123-4F28-AC88-4B258715C06F}" type="pres">
      <dgm:prSet presAssocID="{6049F46A-0D26-474E-A158-95503B1F607B}" presName="sibTrans" presStyleLbl="sibTrans1D1" presStyleIdx="2" presStyleCnt="3"/>
      <dgm:spPr/>
    </dgm:pt>
  </dgm:ptLst>
  <dgm:cxnLst>
    <dgm:cxn modelId="{A9C8442E-04F8-4EBE-9F26-D182E1F5DA72}" srcId="{627F343E-047A-4D87-84D8-EE4CA8628045}" destId="{F0B87CC1-3E9E-44AD-9C9C-4A56F41E3F5D}" srcOrd="2" destOrd="0" parTransId="{ABF970AD-9023-41DF-846E-6D0E1A26B489}" sibTransId="{6049F46A-0D26-474E-A158-95503B1F607B}"/>
    <dgm:cxn modelId="{72DCC546-1210-4D06-90E1-7B30535A2D04}" type="presOf" srcId="{DF093818-1222-4396-907E-4D335AA046D2}" destId="{1295D51E-E89F-457D-8D9A-E8C0D26FF97A}" srcOrd="0" destOrd="0" presId="urn:microsoft.com/office/officeart/2005/8/layout/cycle5"/>
    <dgm:cxn modelId="{A8300F69-0A53-4CB5-B2A2-025E58BB494B}" srcId="{627F343E-047A-4D87-84D8-EE4CA8628045}" destId="{DF093818-1222-4396-907E-4D335AA046D2}" srcOrd="1" destOrd="0" parTransId="{B2456C93-7C63-46A9-AA58-0703F3F46C44}" sibTransId="{90C3AC82-D350-472B-8599-D14078E1AF64}"/>
    <dgm:cxn modelId="{580FFB4B-5B38-4F00-97CB-CE77701B83D5}" type="presOf" srcId="{D60672C8-17CD-45AF-9EB0-EC901D7586B7}" destId="{E1C90D04-1BD3-4112-A856-2EC6F6854D38}" srcOrd="0" destOrd="0" presId="urn:microsoft.com/office/officeart/2005/8/layout/cycle5"/>
    <dgm:cxn modelId="{2455E94F-FD7E-4D37-9D67-9CA19DE15759}" type="presOf" srcId="{6049F46A-0D26-474E-A158-95503B1F607B}" destId="{802ED7B2-6123-4F28-AC88-4B258715C06F}" srcOrd="0" destOrd="0" presId="urn:microsoft.com/office/officeart/2005/8/layout/cycle5"/>
    <dgm:cxn modelId="{8C227954-0825-47A6-9882-5BB23088BFCD}" type="presOf" srcId="{10C60E7E-CBC6-4B46-88E0-9A419736BA57}" destId="{41F03198-9CA5-496B-B56E-AC626AA5F72E}" srcOrd="0" destOrd="0" presId="urn:microsoft.com/office/officeart/2005/8/layout/cycle5"/>
    <dgm:cxn modelId="{AE99C09F-7517-4C9C-91B5-0B68A81A7D9C}" type="presOf" srcId="{F0B87CC1-3E9E-44AD-9C9C-4A56F41E3F5D}" destId="{33B1E049-C1E7-41CA-A3DB-1DDA73305774}" srcOrd="0" destOrd="0" presId="urn:microsoft.com/office/officeart/2005/8/layout/cycle5"/>
    <dgm:cxn modelId="{622421AA-0926-4D16-8D35-370206F577F5}" type="presOf" srcId="{627F343E-047A-4D87-84D8-EE4CA8628045}" destId="{AF7F992E-D166-484B-8C65-547BD1045028}" srcOrd="0" destOrd="0" presId="urn:microsoft.com/office/officeart/2005/8/layout/cycle5"/>
    <dgm:cxn modelId="{A9F216CF-ABC8-4B44-8F34-7721D914187A}" type="presOf" srcId="{90C3AC82-D350-472B-8599-D14078E1AF64}" destId="{5FE00FF4-4780-4E9B-8DC9-FDEC3E280DA7}" srcOrd="0" destOrd="0" presId="urn:microsoft.com/office/officeart/2005/8/layout/cycle5"/>
    <dgm:cxn modelId="{47E244EC-E71E-4F04-B1E6-92BEDA35A027}" srcId="{627F343E-047A-4D87-84D8-EE4CA8628045}" destId="{10C60E7E-CBC6-4B46-88E0-9A419736BA57}" srcOrd="0" destOrd="0" parTransId="{4D3433D0-9E65-4613-9A41-86E17955394C}" sibTransId="{D60672C8-17CD-45AF-9EB0-EC901D7586B7}"/>
    <dgm:cxn modelId="{6BBA28AE-AC78-4BF2-AEE9-A4752B2D62D4}" type="presParOf" srcId="{AF7F992E-D166-484B-8C65-547BD1045028}" destId="{41F03198-9CA5-496B-B56E-AC626AA5F72E}" srcOrd="0" destOrd="0" presId="urn:microsoft.com/office/officeart/2005/8/layout/cycle5"/>
    <dgm:cxn modelId="{AD368B1D-DE0C-435D-BE99-2957349CA6C7}" type="presParOf" srcId="{AF7F992E-D166-484B-8C65-547BD1045028}" destId="{D84898DB-6453-4C47-B890-D70822103AB9}" srcOrd="1" destOrd="0" presId="urn:microsoft.com/office/officeart/2005/8/layout/cycle5"/>
    <dgm:cxn modelId="{374A7FCD-4EB1-4454-BEA9-E0B65808D0D7}" type="presParOf" srcId="{AF7F992E-D166-484B-8C65-547BD1045028}" destId="{E1C90D04-1BD3-4112-A856-2EC6F6854D38}" srcOrd="2" destOrd="0" presId="urn:microsoft.com/office/officeart/2005/8/layout/cycle5"/>
    <dgm:cxn modelId="{8FFBC1C0-45F8-4399-BFD0-EB2AE24E2555}" type="presParOf" srcId="{AF7F992E-D166-484B-8C65-547BD1045028}" destId="{1295D51E-E89F-457D-8D9A-E8C0D26FF97A}" srcOrd="3" destOrd="0" presId="urn:microsoft.com/office/officeart/2005/8/layout/cycle5"/>
    <dgm:cxn modelId="{47A0D38E-EEEE-425F-A15A-3A44BB8AF922}" type="presParOf" srcId="{AF7F992E-D166-484B-8C65-547BD1045028}" destId="{7FCB0E2D-1960-442A-92FD-C188FE337906}" srcOrd="4" destOrd="0" presId="urn:microsoft.com/office/officeart/2005/8/layout/cycle5"/>
    <dgm:cxn modelId="{20C370E5-76A4-47DC-8559-D460D8C366AF}" type="presParOf" srcId="{AF7F992E-D166-484B-8C65-547BD1045028}" destId="{5FE00FF4-4780-4E9B-8DC9-FDEC3E280DA7}" srcOrd="5" destOrd="0" presId="urn:microsoft.com/office/officeart/2005/8/layout/cycle5"/>
    <dgm:cxn modelId="{B0C69257-D261-4EA9-A46D-9B430012ABC6}" type="presParOf" srcId="{AF7F992E-D166-484B-8C65-547BD1045028}" destId="{33B1E049-C1E7-41CA-A3DB-1DDA73305774}" srcOrd="6" destOrd="0" presId="urn:microsoft.com/office/officeart/2005/8/layout/cycle5"/>
    <dgm:cxn modelId="{18A2FE30-26AE-4193-92FC-CDE65385E098}" type="presParOf" srcId="{AF7F992E-D166-484B-8C65-547BD1045028}" destId="{2E43C281-BD69-4D86-91F1-7F5ED0CC8041}" srcOrd="7" destOrd="0" presId="urn:microsoft.com/office/officeart/2005/8/layout/cycle5"/>
    <dgm:cxn modelId="{6018D836-F48D-4FC3-97EF-B7EF55559119}" type="presParOf" srcId="{AF7F992E-D166-484B-8C65-547BD1045028}" destId="{802ED7B2-6123-4F28-AC88-4B258715C06F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F03198-9CA5-496B-B56E-AC626AA5F72E}">
      <dsp:nvSpPr>
        <dsp:cNvPr id="0" name=""/>
        <dsp:cNvSpPr/>
      </dsp:nvSpPr>
      <dsp:spPr>
        <a:xfrm>
          <a:off x="1791849" y="2417"/>
          <a:ext cx="1816901" cy="1180985"/>
        </a:xfrm>
        <a:prstGeom prst="roundRect">
          <a:avLst/>
        </a:prstGeom>
        <a:solidFill>
          <a:schemeClr val="accent6"/>
        </a:solidFill>
        <a:ln w="42500" cap="flat" cmpd="sng" algn="ctr">
          <a:solidFill>
            <a:schemeClr val="accent6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сенсорное воспитание (развитие)</a:t>
          </a:r>
          <a:endParaRPr lang="ru-RU" sz="1400" kern="1200" dirty="0">
            <a:latin typeface="Arial" panose="020B0604020202020204" pitchFamily="34" charset="0"/>
            <a:ea typeface="+mn-ea"/>
            <a:cs typeface="+mn-cs"/>
          </a:endParaRPr>
        </a:p>
      </dsp:txBody>
      <dsp:txXfrm>
        <a:off x="1849500" y="60068"/>
        <a:ext cx="1701599" cy="1065683"/>
      </dsp:txXfrm>
    </dsp:sp>
    <dsp:sp modelId="{E1C90D04-1BD3-4112-A856-2EC6F6854D38}">
      <dsp:nvSpPr>
        <dsp:cNvPr id="0" name=""/>
        <dsp:cNvSpPr/>
      </dsp:nvSpPr>
      <dsp:spPr>
        <a:xfrm>
          <a:off x="1126758" y="592910"/>
          <a:ext cx="3147083" cy="3147083"/>
        </a:xfrm>
        <a:custGeom>
          <a:avLst/>
          <a:gdLst/>
          <a:ahLst/>
          <a:cxnLst/>
          <a:rect l="0" t="0" r="0" b="0"/>
          <a:pathLst>
            <a:path>
              <a:moveTo>
                <a:pt x="2579332" y="474208"/>
              </a:moveTo>
              <a:arcTo wR="1489481" hR="1489481" stAng="19021737" swAng="2301434"/>
            </a:path>
          </a:pathLst>
        </a:custGeom>
        <a:noFill/>
        <a:ln w="9525" cap="flat" cmpd="sng" algn="ctr">
          <a:solidFill>
            <a:schemeClr val="accent6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95D51E-E89F-457D-8D9A-E8C0D26FF97A}">
      <dsp:nvSpPr>
        <dsp:cNvPr id="0" name=""/>
        <dsp:cNvSpPr/>
      </dsp:nvSpPr>
      <dsp:spPr>
        <a:xfrm>
          <a:off x="3154576" y="2362730"/>
          <a:ext cx="1816901" cy="1180985"/>
        </a:xfrm>
        <a:prstGeom prst="roundRect">
          <a:avLst/>
        </a:prstGeom>
        <a:solidFill>
          <a:schemeClr val="accent6"/>
        </a:solidFill>
        <a:ln w="42500" cap="flat" cmpd="sng" algn="ctr">
          <a:solidFill>
            <a:schemeClr val="accent6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развитие мыслительной деятельности (овладение мыслительными операциями)</a:t>
          </a:r>
          <a:endParaRPr lang="ru-RU" sz="1400" kern="1200" dirty="0">
            <a:latin typeface="Arial" panose="020B0604020202020204" pitchFamily="34" charset="0"/>
            <a:ea typeface="+mn-ea"/>
            <a:cs typeface="+mn-cs"/>
          </a:endParaRPr>
        </a:p>
      </dsp:txBody>
      <dsp:txXfrm>
        <a:off x="3212227" y="2420381"/>
        <a:ext cx="1701599" cy="1065683"/>
      </dsp:txXfrm>
    </dsp:sp>
    <dsp:sp modelId="{5FE00FF4-4780-4E9B-8DC9-FDEC3E280DA7}">
      <dsp:nvSpPr>
        <dsp:cNvPr id="0" name=""/>
        <dsp:cNvSpPr/>
      </dsp:nvSpPr>
      <dsp:spPr>
        <a:xfrm>
          <a:off x="1126758" y="592910"/>
          <a:ext cx="3147083" cy="3147083"/>
        </a:xfrm>
        <a:custGeom>
          <a:avLst/>
          <a:gdLst/>
          <a:ahLst/>
          <a:cxnLst/>
          <a:rect l="0" t="0" r="0" b="0"/>
          <a:pathLst>
            <a:path>
              <a:moveTo>
                <a:pt x="4826" y="1369668"/>
              </a:moveTo>
              <a:arcTo wR="1489481" hR="1489481" stAng="11076829" swAng="2301434"/>
            </a:path>
          </a:pathLst>
        </a:custGeom>
        <a:noFill/>
        <a:ln w="9525" cap="flat" cmpd="sng" algn="ctr">
          <a:solidFill>
            <a:schemeClr val="accent6">
              <a:shade val="90000"/>
              <a:hueOff val="-157755"/>
              <a:satOff val="-2840"/>
              <a:lumOff val="15077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B1E049-C1E7-41CA-A3DB-1DDA73305774}">
      <dsp:nvSpPr>
        <dsp:cNvPr id="0" name=""/>
        <dsp:cNvSpPr/>
      </dsp:nvSpPr>
      <dsp:spPr>
        <a:xfrm>
          <a:off x="429122" y="2362730"/>
          <a:ext cx="1816901" cy="1180985"/>
        </a:xfrm>
        <a:prstGeom prst="roundRect">
          <a:avLst/>
        </a:prstGeom>
        <a:solidFill>
          <a:schemeClr val="accent6"/>
        </a:solidFill>
        <a:ln w="42500" cap="flat" cmpd="sng" algn="ctr">
          <a:solidFill>
            <a:schemeClr val="accent6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>
              <a:latin typeface="Arial" panose="020B0604020202020204" pitchFamily="34" charset="0"/>
              <a:ea typeface="+mn-ea"/>
              <a:cs typeface="+mn-cs"/>
            </a:rPr>
            <a:t>становление речи</a:t>
          </a:r>
        </a:p>
      </dsp:txBody>
      <dsp:txXfrm>
        <a:off x="486773" y="2420381"/>
        <a:ext cx="1701599" cy="1065683"/>
      </dsp:txXfrm>
    </dsp:sp>
    <dsp:sp modelId="{802ED7B2-6123-4F28-AC88-4B258715C06F}">
      <dsp:nvSpPr>
        <dsp:cNvPr id="0" name=""/>
        <dsp:cNvSpPr/>
      </dsp:nvSpPr>
      <dsp:spPr>
        <a:xfrm>
          <a:off x="1126758" y="592910"/>
          <a:ext cx="3147083" cy="3147083"/>
        </a:xfrm>
        <a:custGeom>
          <a:avLst/>
          <a:gdLst/>
          <a:ahLst/>
          <a:cxnLst/>
          <a:rect l="0" t="0" r="0" b="0"/>
          <a:pathLst>
            <a:path>
              <a:moveTo>
                <a:pt x="5116" y="1446754"/>
              </a:moveTo>
              <a:arcTo wR="1573541" hR="1573541" stAng="11077295" swAng="2299707"/>
            </a:path>
          </a:pathLst>
        </a:custGeom>
        <a:noFill/>
        <a:ln w="9525" cap="flat" cmpd="sng" algn="ctr">
          <a:solidFill>
            <a:schemeClr val="accent6">
              <a:shade val="90000"/>
              <a:hueOff val="-315511"/>
              <a:satOff val="-5680"/>
              <a:lumOff val="30155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1A7E1-2C25-4409-B365-79A0F3F7D378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CE1EB-D8D4-43E6-9625-AEF059EA7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104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пн 12.02.24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31540" y="1844824"/>
            <a:ext cx="8280920" cy="2880320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Дидактическая игра как средство умственного воспитания детей среднего дошкольного возраста»</a:t>
            </a:r>
            <a:br>
              <a:rPr lang="ru-RU" i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9CE8AF87-B175-4CA5-93A1-F9F147BEC4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6334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2603C59-BAC5-46B6-9460-25050CC25F8F}"/>
              </a:ext>
            </a:extLst>
          </p:cNvPr>
          <p:cNvSpPr/>
          <p:nvPr/>
        </p:nvSpPr>
        <p:spPr>
          <a:xfrm>
            <a:off x="791580" y="0"/>
            <a:ext cx="7560840" cy="180049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Задача 3</a:t>
            </a:r>
            <a:r>
              <a:rPr lang="ru-RU" sz="31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: Определен исходный уровень умственного восприятия детей среднего дошкольного возраста.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0FBE848C-F092-445D-9F07-3DC90F2840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3283259"/>
              </p:ext>
            </p:extLst>
          </p:nvPr>
        </p:nvGraphicFramePr>
        <p:xfrm>
          <a:off x="1187624" y="1916832"/>
          <a:ext cx="648072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CFA730F-A8CC-45D4-8FCF-5EBCEEBA94E4}"/>
              </a:ext>
            </a:extLst>
          </p:cNvPr>
          <p:cNvSpPr/>
          <p:nvPr/>
        </p:nvSpPr>
        <p:spPr>
          <a:xfrm>
            <a:off x="1181904" y="5474386"/>
            <a:ext cx="75608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Уровни умственного воспитания детей среднего дошкольного возраста на этапе констатирующего этапа эксперимента</a:t>
            </a:r>
          </a:p>
        </p:txBody>
      </p:sp>
    </p:spTree>
    <p:extLst>
      <p:ext uri="{BB962C8B-B14F-4D97-AF65-F5344CB8AC3E}">
        <p14:creationId xmlns:p14="http://schemas.microsoft.com/office/powerpoint/2010/main" val="683358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35E4DD2-46FA-4725-AFFF-42409F03DBE6}"/>
              </a:ext>
            </a:extLst>
          </p:cNvPr>
          <p:cNvSpPr/>
          <p:nvPr/>
        </p:nvSpPr>
        <p:spPr>
          <a:xfrm>
            <a:off x="791580" y="0"/>
            <a:ext cx="7560840" cy="195438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Задача 4</a:t>
            </a:r>
            <a:r>
              <a:rPr lang="ru-RU" sz="31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: </a:t>
            </a:r>
            <a:r>
              <a:rPr lang="ru-RU" sz="24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Экспериментально проверена эффективность использования дидактических игр как средства умственного воспитания детей среднего дошкольного возраста.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4A32D7B-0F79-400C-9F7C-5C596621819A}"/>
              </a:ext>
            </a:extLst>
          </p:cNvPr>
          <p:cNvSpPr/>
          <p:nvPr/>
        </p:nvSpPr>
        <p:spPr>
          <a:xfrm>
            <a:off x="467544" y="1997839"/>
            <a:ext cx="83529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по формированию элементарных математических представлений с детьми проводились игры: «Отгадай фигуру», «Собери фигуру», «Чудесные превращения», «Чудесный лес», «Угадай, что спрятано», «Выкладывание картинок», «Конструируем из палочек», «Найди такую же».</a:t>
            </a:r>
          </a:p>
          <a:p>
            <a:pPr indent="45000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по развитию речи большое количество раз велись дидактические игры «Расскажи», «Переезжаем в новый дом», «Найди ошибку в предложении».</a:t>
            </a:r>
          </a:p>
          <a:p>
            <a:pPr indent="45000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каждого занятия велись специальные упражнения на формирование и развитие мелкой моторики рук: «Кто скорее свернет ленту», «Путешествие пальцев», «Бусинки», «Составь узор из резинок», «Игры с резинками», «Составь узор из спичек и палочек», «Нитяные узоры», «Черепашка», «Успевай-ка», «Зайка и зеркало» </a:t>
            </a:r>
          </a:p>
        </p:txBody>
      </p:sp>
    </p:spTree>
    <p:extLst>
      <p:ext uri="{BB962C8B-B14F-4D97-AF65-F5344CB8AC3E}">
        <p14:creationId xmlns:p14="http://schemas.microsoft.com/office/powerpoint/2010/main" val="3982456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1566536-AE61-4E54-AF0D-B5FDCE78D96F}"/>
              </a:ext>
            </a:extLst>
          </p:cNvPr>
          <p:cNvSpPr/>
          <p:nvPr/>
        </p:nvSpPr>
        <p:spPr>
          <a:xfrm>
            <a:off x="791580" y="0"/>
            <a:ext cx="7560840" cy="195438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Задача 4</a:t>
            </a:r>
            <a:r>
              <a:rPr lang="ru-RU" sz="31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: </a:t>
            </a:r>
            <a:r>
              <a:rPr lang="ru-RU" sz="24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Экспериментально проверена эффективность использования дидактических игр как средства умственного воспитания детей среднего дошкольного возраста.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4" name="Диаграмма 3">
            <a:extLst>
              <a:ext uri="{FF2B5EF4-FFF2-40B4-BE49-F238E27FC236}">
                <a16:creationId xmlns:a16="http://schemas.microsoft.com/office/drawing/2014/main" id="{585347B2-6E13-4A96-B82D-D98653213A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2234932"/>
              </p:ext>
            </p:extLst>
          </p:nvPr>
        </p:nvGraphicFramePr>
        <p:xfrm>
          <a:off x="1259632" y="1954381"/>
          <a:ext cx="6408712" cy="3690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0A7CF56-2EC3-4002-8DA5-6E1A28E25D58}"/>
              </a:ext>
            </a:extLst>
          </p:cNvPr>
          <p:cNvSpPr/>
          <p:nvPr/>
        </p:nvSpPr>
        <p:spPr>
          <a:xfrm>
            <a:off x="611560" y="5644525"/>
            <a:ext cx="8316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Сравнительная характеристика уровней умственного воспитания детей среднего дошкольного возраста экспериментальной группы</a:t>
            </a:r>
          </a:p>
        </p:txBody>
      </p:sp>
    </p:spTree>
    <p:extLst>
      <p:ext uri="{BB962C8B-B14F-4D97-AF65-F5344CB8AC3E}">
        <p14:creationId xmlns:p14="http://schemas.microsoft.com/office/powerpoint/2010/main" val="4141524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5C4C734-EC21-42FD-AB27-93644F100663}"/>
              </a:ext>
            </a:extLst>
          </p:cNvPr>
          <p:cNvSpPr/>
          <p:nvPr/>
        </p:nvSpPr>
        <p:spPr>
          <a:xfrm>
            <a:off x="791580" y="0"/>
            <a:ext cx="7560840" cy="13542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Задача 5</a:t>
            </a:r>
            <a:r>
              <a:rPr lang="ru-RU" sz="31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: Проанализированы результаты экспериментальной работы.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CE69E5B-1686-45D5-BB62-3DF301CA08BF}"/>
              </a:ext>
            </a:extLst>
          </p:cNvPr>
          <p:cNvSpPr/>
          <p:nvPr/>
        </p:nvSpPr>
        <p:spPr>
          <a:xfrm>
            <a:off x="539552" y="1859340"/>
            <a:ext cx="78128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контрольной группе высокий уровень сформированности умственного воспитания повысился на 4%, средний уровень – на 1%, низкий уровень понизился на 10%; </a:t>
            </a:r>
          </a:p>
          <a:p>
            <a:pPr indent="450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экспериментальной группе высокий уровень сформированности патриотических чувств повысился на 15%, средний уровень – на 20%, низкий уровень понизился на 25%.</a:t>
            </a:r>
          </a:p>
        </p:txBody>
      </p:sp>
    </p:spTree>
    <p:extLst>
      <p:ext uri="{BB962C8B-B14F-4D97-AF65-F5344CB8AC3E}">
        <p14:creationId xmlns:p14="http://schemas.microsoft.com/office/powerpoint/2010/main" val="16618010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3">
            <a:extLst>
              <a:ext uri="{FF2B5EF4-FFF2-40B4-BE49-F238E27FC236}">
                <a16:creationId xmlns:a16="http://schemas.microsoft.com/office/drawing/2014/main" id="{212790F0-4D9E-4B0C-9042-7281D60B143A}"/>
              </a:ext>
            </a:extLst>
          </p:cNvPr>
          <p:cNvSpPr/>
          <p:nvPr/>
        </p:nvSpPr>
        <p:spPr>
          <a:xfrm>
            <a:off x="670559" y="3053080"/>
            <a:ext cx="7802881" cy="7518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>
                <a:ln w="0"/>
                <a:gradFill flip="none">
                  <a:gsLst>
                    <a:gs pos="0">
                      <a:srgbClr val="F4680B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F4680B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F4680B">
                        <a:shade val="65000"/>
                        <a:satMod val="130000"/>
                      </a:srgbClr>
                    </a:gs>
                    <a:gs pos="92000">
                      <a:srgbClr val="F4680B">
                        <a:shade val="50000"/>
                        <a:satMod val="120000"/>
                      </a:srgbClr>
                    </a:gs>
                    <a:gs pos="100000">
                      <a:srgbClr val="F4680B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anose="020B0604020202020204" pitchFamily="34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308848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65B053D6-688A-4B16-9B25-A5327A4CC9D1}"/>
              </a:ext>
            </a:extLst>
          </p:cNvPr>
          <p:cNvSpPr txBox="1">
            <a:spLocks/>
          </p:cNvSpPr>
          <p:nvPr/>
        </p:nvSpPr>
        <p:spPr>
          <a:xfrm>
            <a:off x="457200" y="182880"/>
            <a:ext cx="8229600" cy="11116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Противоречие</a:t>
            </a:r>
            <a:r>
              <a:rPr kumimoji="0" lang="ru-RU" sz="3600" i="0" u="none" strike="noStrike" kern="120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120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и проблема исследования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C8DACA5-0A98-4E67-8BF5-976AB5B4547D}"/>
              </a:ext>
            </a:extLst>
          </p:cNvPr>
          <p:cNvSpPr/>
          <p:nvPr/>
        </p:nvSpPr>
        <p:spPr>
          <a:xfrm>
            <a:off x="899592" y="1274084"/>
            <a:ext cx="727280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000" algn="just"/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</a:rPr>
              <a:t>Противоречие исследования</a:t>
            </a:r>
            <a:r>
              <a:rPr lang="ru-RU" sz="2000" b="1" kern="0" dirty="0">
                <a:latin typeface="Arial" panose="020B0604020202020204" pitchFamily="34" charset="0"/>
              </a:rPr>
              <a:t>: </a:t>
            </a:r>
            <a:r>
              <a:rPr lang="ru-RU" sz="2000" kern="0" dirty="0">
                <a:latin typeface="Arial" panose="020B0604020202020204" pitchFamily="34" charset="0"/>
              </a:rPr>
              <a:t>между необходимостью умственного воспитания дошкольников в дидактической игре, с одной стороны, и недостаточной разработанностью методики применения дидактических игр в умственном воспитании детей среднего дошкольного возраста в ДОУ, с другой стороны</a:t>
            </a:r>
            <a:r>
              <a:rPr lang="ru-RU" sz="2400" kern="0" dirty="0">
                <a:latin typeface="Arial" panose="020B0604020202020204" pitchFamily="34" charset="0"/>
              </a:rPr>
              <a:t>.</a:t>
            </a:r>
          </a:p>
          <a:p>
            <a:pPr lvl="0" indent="450000" algn="just"/>
            <a:endParaRPr lang="ru-RU" sz="2400" kern="0" dirty="0">
              <a:latin typeface="Arial" panose="020B0604020202020204" pitchFamily="34" charset="0"/>
            </a:endParaRPr>
          </a:p>
          <a:p>
            <a:pPr lvl="0" indent="450000" algn="just"/>
            <a:r>
              <a:rPr lang="ru-RU" sz="2000" b="1" dirty="0">
                <a:latin typeface="Arial" panose="020B0604020202020204" pitchFamily="34" charset="0"/>
              </a:rPr>
              <a:t>Проблема исследования</a:t>
            </a:r>
            <a:r>
              <a:rPr lang="ru-RU" sz="2000" dirty="0">
                <a:latin typeface="Arial" panose="020B0604020202020204" pitchFamily="34" charset="0"/>
              </a:rPr>
              <a:t>: как в современных условиях дошкольного учреждения осуществлять процесс умственного воспитания детей среднего дошкольного возраста посредством дидактических игр?</a:t>
            </a:r>
            <a:endParaRPr kumimoji="0" lang="ru-RU" sz="16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55445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 rot="7232963">
            <a:off x="2363118" y="3004703"/>
            <a:ext cx="590587" cy="2168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3097275">
            <a:off x="6104098" y="3035216"/>
            <a:ext cx="584296" cy="1558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91738" y="3457732"/>
            <a:ext cx="4015679" cy="1704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– процесс умственного воспитания детей дошкольного возраста.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3390514"/>
            <a:ext cx="381642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r">
              <a:lnSpc>
                <a:spcPct val="150000"/>
              </a:lnSpc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457200" algn="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– дидактическая игра как средство умственного воспитания детей среднего дошкольного возраста</a:t>
            </a: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E2B4AB0-C20D-4242-9EC0-5D234C47FCF3}"/>
              </a:ext>
            </a:extLst>
          </p:cNvPr>
          <p:cNvSpPr txBox="1">
            <a:spLocks/>
          </p:cNvSpPr>
          <p:nvPr/>
        </p:nvSpPr>
        <p:spPr>
          <a:xfrm>
            <a:off x="481424" y="403533"/>
            <a:ext cx="8229600" cy="11116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Цель, объект, предмет исследования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F809C02-65C1-4501-82B5-DADACE643C4D}"/>
              </a:ext>
            </a:extLst>
          </p:cNvPr>
          <p:cNvSpPr/>
          <p:nvPr/>
        </p:nvSpPr>
        <p:spPr>
          <a:xfrm>
            <a:off x="827584" y="1743343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теоретически обосновать и экспериментально проверить эффективность использования дидактических игр как средства умственного воспитания детей среднего дошкольного возраста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83674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>
            <a:off x="1224325" y="1700808"/>
            <a:ext cx="216024" cy="170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1192867" y="2456638"/>
            <a:ext cx="216024" cy="170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1224325" y="3134701"/>
            <a:ext cx="216024" cy="170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24702388-A7A3-4867-802E-B2B2F70C8BF7}"/>
              </a:ext>
            </a:extLst>
          </p:cNvPr>
          <p:cNvSpPr txBox="1">
            <a:spLocks/>
          </p:cNvSpPr>
          <p:nvPr/>
        </p:nvSpPr>
        <p:spPr>
          <a:xfrm>
            <a:off x="457200" y="182880"/>
            <a:ext cx="8229600" cy="11116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spc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Задачи исследования</a:t>
            </a:r>
            <a:endParaRPr kumimoji="0" lang="ru-RU" sz="4400" b="0" i="0" u="none" strike="noStrike" kern="1200" cap="none" spc="0" normalizeH="0" baseline="0" noProof="0" dirty="0">
              <a:ln w="13970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j-ea"/>
              <a:cs typeface="+mj-cs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01CF28F-444E-4064-B546-D5B4A1DF447D}"/>
              </a:ext>
            </a:extLst>
          </p:cNvPr>
          <p:cNvSpPr/>
          <p:nvPr/>
        </p:nvSpPr>
        <p:spPr>
          <a:xfrm>
            <a:off x="1224325" y="1526882"/>
            <a:ext cx="71938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сущность ключевых категорий исследования.</a:t>
            </a:r>
          </a:p>
          <a:p>
            <a:pPr indent="450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Раскрыть особенности умственного воспитания детей среднего дошкольного возраста.</a:t>
            </a:r>
          </a:p>
          <a:p>
            <a:pPr indent="450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Определить исходный уровень умственного восприятия детей среднего дошкольного возраста.</a:t>
            </a:r>
          </a:p>
          <a:p>
            <a:pPr indent="450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Экспериментально проверить эффективность использования дидактических игр как средства умственного воспитания детей среднего дошкольного возраста.</a:t>
            </a:r>
          </a:p>
          <a:p>
            <a:pPr indent="450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Проанализировать результаты экспериментальной работы.</a:t>
            </a:r>
          </a:p>
        </p:txBody>
      </p:sp>
      <p:sp>
        <p:nvSpPr>
          <p:cNvPr id="9" name="Стрелка вправо 4">
            <a:extLst>
              <a:ext uri="{FF2B5EF4-FFF2-40B4-BE49-F238E27FC236}">
                <a16:creationId xmlns:a16="http://schemas.microsoft.com/office/drawing/2014/main" id="{325F9237-23FC-4524-9689-1EC0D092B9E3}"/>
              </a:ext>
            </a:extLst>
          </p:cNvPr>
          <p:cNvSpPr/>
          <p:nvPr/>
        </p:nvSpPr>
        <p:spPr>
          <a:xfrm>
            <a:off x="1224325" y="3890531"/>
            <a:ext cx="216024" cy="170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4">
            <a:extLst>
              <a:ext uri="{FF2B5EF4-FFF2-40B4-BE49-F238E27FC236}">
                <a16:creationId xmlns:a16="http://schemas.microsoft.com/office/drawing/2014/main" id="{EDDF9EAE-2351-45C3-9662-CDFA9C75AF43}"/>
              </a:ext>
            </a:extLst>
          </p:cNvPr>
          <p:cNvSpPr/>
          <p:nvPr/>
        </p:nvSpPr>
        <p:spPr>
          <a:xfrm>
            <a:off x="1300879" y="5331118"/>
            <a:ext cx="216024" cy="1703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917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2B266A2-7164-45B4-A94C-D64988C1AB89}"/>
              </a:ext>
            </a:extLst>
          </p:cNvPr>
          <p:cNvSpPr/>
          <p:nvPr/>
        </p:nvSpPr>
        <p:spPr>
          <a:xfrm>
            <a:off x="1043608" y="332656"/>
            <a:ext cx="6721976" cy="152349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Задача </a:t>
            </a:r>
            <a:r>
              <a:rPr lang="ru-RU" sz="31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1 :Определена сущность ключевых категорий исследования.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376CD05-2DA0-4A01-BA5B-932EDEDA417C}"/>
              </a:ext>
            </a:extLst>
          </p:cNvPr>
          <p:cNvSpPr/>
          <p:nvPr/>
        </p:nvSpPr>
        <p:spPr>
          <a:xfrm>
            <a:off x="827584" y="2132856"/>
            <a:ext cx="74888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Умственное воспитание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регулярное и целенаправленное влияние взрослых на умственное развитие детей с целью передачи знаний, необходимых для многостороннего формирования, для приспособления к окружающей жизни, обучения на данной основе, умения использовать полученные знания в работе познавательных процессов. </a:t>
            </a:r>
          </a:p>
          <a:p>
            <a:pPr indent="450000" algn="just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вариация учебных занятий, организуемых в варианте учебных игр, которая осуществляет серию основ игрового, интенсивного обучения и различаются присутствием правил, фиксированной структурой игровых действий и системы оценивания, единственный из методов интенсивного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2307608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FEE45326-098B-46B9-9CE7-47A5180AB5CF}"/>
              </a:ext>
            </a:extLst>
          </p:cNvPr>
          <p:cNvSpPr/>
          <p:nvPr/>
        </p:nvSpPr>
        <p:spPr>
          <a:xfrm>
            <a:off x="755576" y="332656"/>
            <a:ext cx="7560840" cy="180049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Задача 2</a:t>
            </a:r>
            <a:r>
              <a:rPr lang="ru-RU" sz="31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: Раскрыты особенности умственного воспитания детей среднего дошкольного возраста.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4" name="Схема 4">
            <a:extLst>
              <a:ext uri="{FF2B5EF4-FFF2-40B4-BE49-F238E27FC236}">
                <a16:creationId xmlns:a16="http://schemas.microsoft.com/office/drawing/2014/main" id="{DC67929B-63C8-4568-B08A-6BEF2FEC04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8525675"/>
              </p:ext>
            </p:extLst>
          </p:nvPr>
        </p:nvGraphicFramePr>
        <p:xfrm>
          <a:off x="1814087" y="2385177"/>
          <a:ext cx="54006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8">
            <a:extLst>
              <a:ext uri="{FF2B5EF4-FFF2-40B4-BE49-F238E27FC236}">
                <a16:creationId xmlns:a16="http://schemas.microsoft.com/office/drawing/2014/main" id="{998BF4D1-D0DE-4E5E-8B8F-6D8DEC6A75ED}"/>
              </a:ext>
            </a:extLst>
          </p:cNvPr>
          <p:cNvSpPr txBox="1"/>
          <p:nvPr/>
        </p:nvSpPr>
        <p:spPr>
          <a:xfrm>
            <a:off x="899592" y="3996065"/>
            <a:ext cx="76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</a:rPr>
              <a:t>умственное воспитание детей дошкольного возраста включает: </a:t>
            </a:r>
          </a:p>
        </p:txBody>
      </p:sp>
    </p:spTree>
    <p:extLst>
      <p:ext uri="{BB962C8B-B14F-4D97-AF65-F5344CB8AC3E}">
        <p14:creationId xmlns:p14="http://schemas.microsoft.com/office/powerpoint/2010/main" val="3816611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29BECCD-B654-4BFF-8927-59A41AF85708}"/>
              </a:ext>
            </a:extLst>
          </p:cNvPr>
          <p:cNvSpPr/>
          <p:nvPr/>
        </p:nvSpPr>
        <p:spPr>
          <a:xfrm>
            <a:off x="743889" y="217239"/>
            <a:ext cx="7560840" cy="180049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Задача 3</a:t>
            </a:r>
            <a:r>
              <a:rPr lang="ru-RU" sz="31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: Определен исходный уровень умственного восприятия детей среднего дошкольного возраста.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49EDF07-CBA4-4CF7-9297-0C08D0E1FCC7}"/>
              </a:ext>
            </a:extLst>
          </p:cNvPr>
          <p:cNvSpPr/>
          <p:nvPr/>
        </p:nvSpPr>
        <p:spPr>
          <a:xfrm>
            <a:off x="743889" y="2186974"/>
            <a:ext cx="784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исследования: МБДОУ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Новоселовский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«Красная шапочка»», поселка Новоселовское,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Раздольненского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района, Республики Крым. </a:t>
            </a:r>
          </a:p>
        </p:txBody>
      </p:sp>
      <p:sp>
        <p:nvSpPr>
          <p:cNvPr id="7" name="Прямоугольник 3">
            <a:extLst>
              <a:ext uri="{FF2B5EF4-FFF2-40B4-BE49-F238E27FC236}">
                <a16:creationId xmlns:a16="http://schemas.microsoft.com/office/drawing/2014/main" id="{FB827A3E-529B-46F9-9F52-9FE14007B40F}"/>
              </a:ext>
            </a:extLst>
          </p:cNvPr>
          <p:cNvSpPr/>
          <p:nvPr/>
        </p:nvSpPr>
        <p:spPr>
          <a:xfrm>
            <a:off x="3372181" y="3202637"/>
            <a:ext cx="2304256" cy="64807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</a:p>
        </p:txBody>
      </p:sp>
      <p:sp>
        <p:nvSpPr>
          <p:cNvPr id="8" name="Выгнутая влево стрелка 9">
            <a:extLst>
              <a:ext uri="{FF2B5EF4-FFF2-40B4-BE49-F238E27FC236}">
                <a16:creationId xmlns:a16="http://schemas.microsoft.com/office/drawing/2014/main" id="{B947DEBF-2A9D-4908-B644-28E3E6F29788}"/>
              </a:ext>
            </a:extLst>
          </p:cNvPr>
          <p:cNvSpPr/>
          <p:nvPr/>
        </p:nvSpPr>
        <p:spPr>
          <a:xfrm>
            <a:off x="2130217" y="3439525"/>
            <a:ext cx="1008112" cy="936104"/>
          </a:xfrm>
          <a:prstGeom prst="curvedRigh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" name="Прямоугольник 5">
            <a:extLst>
              <a:ext uri="{FF2B5EF4-FFF2-40B4-BE49-F238E27FC236}">
                <a16:creationId xmlns:a16="http://schemas.microsoft.com/office/drawing/2014/main" id="{A603CD4E-FAC9-4B36-B15B-30BADD271FB5}"/>
              </a:ext>
            </a:extLst>
          </p:cNvPr>
          <p:cNvSpPr/>
          <p:nvPr/>
        </p:nvSpPr>
        <p:spPr>
          <a:xfrm>
            <a:off x="1067925" y="4375629"/>
            <a:ext cx="3600400" cy="144016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ЭКСПЕРИМЕНТАЛЬНАЯ ГРУППА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(20 воспитанников с дошкольного возраста) </a:t>
            </a:r>
          </a:p>
        </p:txBody>
      </p:sp>
      <p:sp>
        <p:nvSpPr>
          <p:cNvPr id="12" name="Прямоугольник 7">
            <a:extLst>
              <a:ext uri="{FF2B5EF4-FFF2-40B4-BE49-F238E27FC236}">
                <a16:creationId xmlns:a16="http://schemas.microsoft.com/office/drawing/2014/main" id="{88E5C4DE-E4C5-4A13-9CC5-160B6ED94FE8}"/>
              </a:ext>
            </a:extLst>
          </p:cNvPr>
          <p:cNvSpPr/>
          <p:nvPr/>
        </p:nvSpPr>
        <p:spPr>
          <a:xfrm>
            <a:off x="4813146" y="4375629"/>
            <a:ext cx="3600400" cy="1440160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КОНТРОЛЬНАЯ ГРУППА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(20 воспитанников среднего дошкольного возраста) </a:t>
            </a:r>
          </a:p>
        </p:txBody>
      </p:sp>
      <p:sp>
        <p:nvSpPr>
          <p:cNvPr id="13" name="Выгнутая вправо стрелка 10">
            <a:extLst>
              <a:ext uri="{FF2B5EF4-FFF2-40B4-BE49-F238E27FC236}">
                <a16:creationId xmlns:a16="http://schemas.microsoft.com/office/drawing/2014/main" id="{CAD96F5F-C397-4499-AEBB-0E7DD4C73605}"/>
              </a:ext>
            </a:extLst>
          </p:cNvPr>
          <p:cNvSpPr/>
          <p:nvPr/>
        </p:nvSpPr>
        <p:spPr>
          <a:xfrm>
            <a:off x="6005671" y="3382657"/>
            <a:ext cx="1008112" cy="936104"/>
          </a:xfrm>
          <a:prstGeom prst="curvedLeftArrow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120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E3E285B-EB5C-4E87-9CAA-84C76E612B51}"/>
              </a:ext>
            </a:extLst>
          </p:cNvPr>
          <p:cNvSpPr/>
          <p:nvPr/>
        </p:nvSpPr>
        <p:spPr>
          <a:xfrm>
            <a:off x="791580" y="404664"/>
            <a:ext cx="7560840" cy="180049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Задача 3</a:t>
            </a:r>
            <a:r>
              <a:rPr lang="ru-RU" sz="31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: Определен исходный уровень умственного восприятия детей среднего дошкольного возраста.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BF9D6B94-19B7-4A3A-9754-B2F9CC215B52}"/>
              </a:ext>
            </a:extLst>
          </p:cNvPr>
          <p:cNvSpPr txBox="1">
            <a:spLocks/>
          </p:cNvSpPr>
          <p:nvPr/>
        </p:nvSpPr>
        <p:spPr>
          <a:xfrm>
            <a:off x="457200" y="2234537"/>
            <a:ext cx="8229600" cy="1036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4680B"/>
              </a:buClr>
              <a:buSzPct val="7500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55554A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І этап – констатирующий эксперимент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9C701AE-D4E2-42B3-9531-61215A9E124A}"/>
              </a:ext>
            </a:extLst>
          </p:cNvPr>
          <p:cNvSpPr/>
          <p:nvPr/>
        </p:nvSpPr>
        <p:spPr>
          <a:xfrm>
            <a:off x="1259632" y="2624917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Критерии, показатели, методики диагностики уровня умственного воспитания детей среднего дошкольного возраста </a:t>
            </a:r>
          </a:p>
        </p:txBody>
      </p:sp>
      <p:sp>
        <p:nvSpPr>
          <p:cNvPr id="8" name="Прямоугольник 8">
            <a:extLst>
              <a:ext uri="{FF2B5EF4-FFF2-40B4-BE49-F238E27FC236}">
                <a16:creationId xmlns:a16="http://schemas.microsoft.com/office/drawing/2014/main" id="{89E60212-9291-457F-B891-51D485B9CEEC}"/>
              </a:ext>
            </a:extLst>
          </p:cNvPr>
          <p:cNvSpPr/>
          <p:nvPr/>
        </p:nvSpPr>
        <p:spPr>
          <a:xfrm>
            <a:off x="323528" y="3285938"/>
            <a:ext cx="2919290" cy="864096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>
                <a:solidFill>
                  <a:prstClr val="white"/>
                </a:solidFill>
                <a:latin typeface="Arial" panose="020B0604020202020204" pitchFamily="34" charset="0"/>
              </a:rPr>
              <a:t>Познавательный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Прямоугольник 11">
            <a:extLst>
              <a:ext uri="{FF2B5EF4-FFF2-40B4-BE49-F238E27FC236}">
                <a16:creationId xmlns:a16="http://schemas.microsoft.com/office/drawing/2014/main" id="{F39B5C7B-85FA-4A62-970D-92DD2711EF98}"/>
              </a:ext>
            </a:extLst>
          </p:cNvPr>
          <p:cNvSpPr/>
          <p:nvPr/>
        </p:nvSpPr>
        <p:spPr>
          <a:xfrm>
            <a:off x="323528" y="4164724"/>
            <a:ext cx="2919290" cy="2031325"/>
          </a:xfrm>
          <a:prstGeom prst="rect">
            <a:avLst/>
          </a:prstGeom>
          <a:ln w="19050">
            <a:solidFill>
              <a:srgbClr val="F4680B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планировании и организации познавательных действий; Выделение отличительных, существенных черт образа соответствующего класса предметов.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CC9B619-2CC4-4096-8777-3DA57F51AD37}"/>
              </a:ext>
            </a:extLst>
          </p:cNvPr>
          <p:cNvSpPr/>
          <p:nvPr/>
        </p:nvSpPr>
        <p:spPr>
          <a:xfrm>
            <a:off x="3383647" y="3265968"/>
            <a:ext cx="2880321" cy="864096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>
                <a:solidFill>
                  <a:prstClr val="white"/>
                </a:solidFill>
                <a:latin typeface="Arial" panose="020B0604020202020204" pitchFamily="34" charset="0"/>
              </a:rPr>
              <a:t>Деятельностный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D493E6B-248A-4655-BAD3-D54663C35E47}"/>
              </a:ext>
            </a:extLst>
          </p:cNvPr>
          <p:cNvSpPr/>
          <p:nvPr/>
        </p:nvSpPr>
        <p:spPr>
          <a:xfrm>
            <a:off x="3389367" y="4150034"/>
            <a:ext cx="2919290" cy="1754326"/>
          </a:xfrm>
          <a:prstGeom prst="rect">
            <a:avLst/>
          </a:prstGeom>
          <a:ln w="19050">
            <a:solidFill>
              <a:srgbClr val="F4680B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практически использовать образы, решая наглядные задачи.</a:t>
            </a:r>
          </a:p>
          <a:p>
            <a:pPr lvl="0" algn="just"/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наблюдать, сравнивать, анализировать, делать простые обобщения.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AB1626D-AD14-4721-A49C-BD6061F3FE9A}"/>
              </a:ext>
            </a:extLst>
          </p:cNvPr>
          <p:cNvSpPr/>
          <p:nvPr/>
        </p:nvSpPr>
        <p:spPr>
          <a:xfrm>
            <a:off x="6351718" y="3259246"/>
            <a:ext cx="2376265" cy="864096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kern="0" dirty="0">
                <a:solidFill>
                  <a:prstClr val="white"/>
                </a:solidFill>
                <a:latin typeface="Arial" panose="020B0604020202020204" pitchFamily="34" charset="0"/>
              </a:rPr>
              <a:t>Деятельностный</a:t>
            </a:r>
            <a:endParaRPr kumimoji="0" lang="ru-RU" sz="18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562188C-3892-4EA6-BD60-15C6E12435DD}"/>
              </a:ext>
            </a:extLst>
          </p:cNvPr>
          <p:cNvSpPr/>
          <p:nvPr/>
        </p:nvSpPr>
        <p:spPr>
          <a:xfrm>
            <a:off x="6351747" y="4130064"/>
            <a:ext cx="2486725" cy="1754326"/>
          </a:xfrm>
          <a:prstGeom prst="rect">
            <a:avLst/>
          </a:prstGeom>
          <a:ln w="19050">
            <a:solidFill>
              <a:srgbClr val="F4680B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ru-RU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свободно оперировать невербальным материалом; Умения решать конструктивные задачи</a:t>
            </a:r>
          </a:p>
        </p:txBody>
      </p:sp>
    </p:spTree>
    <p:extLst>
      <p:ext uri="{BB962C8B-B14F-4D97-AF65-F5344CB8AC3E}">
        <p14:creationId xmlns:p14="http://schemas.microsoft.com/office/powerpoint/2010/main" val="3702492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75C9290-7F3A-48CB-BF4D-FB75956B1770}"/>
              </a:ext>
            </a:extLst>
          </p:cNvPr>
          <p:cNvSpPr/>
          <p:nvPr/>
        </p:nvSpPr>
        <p:spPr>
          <a:xfrm>
            <a:off x="791580" y="4090"/>
            <a:ext cx="7560840" cy="180049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kumimoji="0" lang="ru-RU" sz="3100" b="0" i="0" u="none" strike="noStrike" kern="0" cap="none" spc="0" normalizeH="0" baseline="0" noProof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Задача 3</a:t>
            </a:r>
            <a:r>
              <a:rPr lang="ru-RU" sz="3100" kern="0" dirty="0">
                <a:ln w="13970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: Определен исходный уровень умственного восприятия детей среднего дошкольного возраста.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ED2441A-2882-42E4-9113-AE3744C181E6}"/>
              </a:ext>
            </a:extLst>
          </p:cNvPr>
          <p:cNvSpPr/>
          <p:nvPr/>
        </p:nvSpPr>
        <p:spPr>
          <a:xfrm>
            <a:off x="1115616" y="1734646"/>
            <a:ext cx="7236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умственного развития детей старшего дошкольного возраста </a:t>
            </a:r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DAA10320-7FE2-4EEB-BB50-3215355FD1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419151"/>
              </p:ext>
            </p:extLst>
          </p:nvPr>
        </p:nvGraphicFramePr>
        <p:xfrm>
          <a:off x="0" y="2487869"/>
          <a:ext cx="9144000" cy="4366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2229">
                  <a:extLst>
                    <a:ext uri="{9D8B030D-6E8A-4147-A177-3AD203B41FA5}">
                      <a16:colId xmlns:a16="http://schemas.microsoft.com/office/drawing/2014/main" val="4031839962"/>
                    </a:ext>
                  </a:extLst>
                </a:gridCol>
                <a:gridCol w="7091771">
                  <a:extLst>
                    <a:ext uri="{9D8B030D-6E8A-4147-A177-3AD203B41FA5}">
                      <a16:colId xmlns:a16="http://schemas.microsoft.com/office/drawing/2014/main" val="620058981"/>
                    </a:ext>
                  </a:extLst>
                </a:gridCol>
              </a:tblGrid>
              <a:tr h="2015357"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уровень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характеризуется наличием знаний у детей среднего дошкольного возраста о планировании и организации познавательных действий; умением выделять отличительные, существенные черты образа соответствующего класса предметов. Ребенок умеет практически использовать образы, решая наглядные задачи, наблюдать, сравнивать, анализировать, делать простые обобщения.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7546950"/>
                  </a:ext>
                </a:extLst>
              </a:tr>
              <a:tr h="1378928"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уровень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детей среднего дошкольного возраста не в полной мере сформированы знания о планировании и организации познавательных действий; не всегда умеет выделять отличительные, существенные черты образа соответствующего класса предметов.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4594506"/>
                  </a:ext>
                </a:extLst>
              </a:tr>
              <a:tr h="971756"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 уровень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характеризуется слабыми знаниями у детей среднего дошкольного возраста о планировании и организации познавательных действий.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73586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69029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327</TotalTime>
  <Words>830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Times New Roman</vt:lpstr>
      <vt:lpstr>Verdana</vt:lpstr>
      <vt:lpstr>Wingdings</vt:lpstr>
      <vt:lpstr>Wingdings 2</vt:lpstr>
      <vt:lpstr>Аспект</vt:lpstr>
      <vt:lpstr>«Дидактическая игра как средство умственного воспитания детей среднего дошкольного возраста»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Степан</dc:creator>
  <cp:lastModifiedBy>Пользователь</cp:lastModifiedBy>
  <cp:revision>37</cp:revision>
  <cp:lastPrinted>2016-03-17T19:33:19Z</cp:lastPrinted>
  <dcterms:created xsi:type="dcterms:W3CDTF">2016-03-17T16:55:53Z</dcterms:created>
  <dcterms:modified xsi:type="dcterms:W3CDTF">2024-02-12T09:47:42Z</dcterms:modified>
</cp:coreProperties>
</file>