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87" r:id="rId1"/>
  </p:sldMasterIdLst>
  <p:sldIdLst>
    <p:sldId id="256" r:id="rId2"/>
    <p:sldId id="281" r:id="rId3"/>
    <p:sldId id="294" r:id="rId4"/>
    <p:sldId id="282" r:id="rId5"/>
    <p:sldId id="299" r:id="rId6"/>
    <p:sldId id="300" r:id="rId7"/>
    <p:sldId id="285" r:id="rId8"/>
    <p:sldId id="287" r:id="rId9"/>
    <p:sldId id="291" r:id="rId10"/>
    <p:sldId id="295" r:id="rId11"/>
    <p:sldId id="286" r:id="rId12"/>
    <p:sldId id="296" r:id="rId13"/>
    <p:sldId id="298" r:id="rId14"/>
    <p:sldId id="288" r:id="rId15"/>
    <p:sldId id="262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4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D97F2-2691-49AF-9615-85FE659A01B2}" type="doc">
      <dgm:prSet loTypeId="urn:microsoft.com/office/officeart/2005/8/layout/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AD26FD-6084-4E63-AF1B-D5B9ED849CAD}">
      <dgm:prSet phldrT="[Текст]" custT="1"/>
      <dgm:spPr>
        <a:xfrm>
          <a:off x="491378" y="4668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создания фона оптимизма для процесса воспитания нравственных чувств младших школьников русскими народными сказками</a:t>
          </a:r>
        </a:p>
      </dgm:t>
    </dgm:pt>
    <dgm:pt modelId="{45F9DD37-09E8-4D78-9AB3-A309952485D3}" type="parTrans" cxnId="{F5D903F1-1F61-46D9-9EF8-346089BD41EB}">
      <dgm:prSet/>
      <dgm:spPr/>
      <dgm:t>
        <a:bodyPr/>
        <a:lstStyle/>
        <a:p>
          <a:endParaRPr lang="ru-RU"/>
        </a:p>
      </dgm:t>
    </dgm:pt>
    <dgm:pt modelId="{BBF8BA8D-2AEE-4A63-ADE5-1E8E5C8BBC36}" type="sibTrans" cxnId="{F5D903F1-1F61-46D9-9EF8-346089BD41EB}">
      <dgm:prSet/>
      <dgm:spPr/>
      <dgm:t>
        <a:bodyPr/>
        <a:lstStyle/>
        <a:p>
          <a:endParaRPr lang="ru-RU"/>
        </a:p>
      </dgm:t>
    </dgm:pt>
    <dgm:pt modelId="{8A1B1ADB-3145-4531-9988-7E4EA034C846}">
      <dgm:prSet phldrT="[Текст]" custT="1"/>
      <dgm:spPr>
        <a:xfrm>
          <a:off x="491378" y="158892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выявление в содержании сказки нравственного импульса и осмысление с детьми его динамики, параллельно с развитием сюжета произведения; </a:t>
          </a:r>
        </a:p>
      </dgm:t>
    </dgm:pt>
    <dgm:pt modelId="{88231AAB-F079-4917-A2D7-67BA31724938}" type="parTrans" cxnId="{3E5C0613-8420-4637-B414-82563C74EA86}">
      <dgm:prSet/>
      <dgm:spPr/>
      <dgm:t>
        <a:bodyPr/>
        <a:lstStyle/>
        <a:p>
          <a:endParaRPr lang="ru-RU"/>
        </a:p>
      </dgm:t>
    </dgm:pt>
    <dgm:pt modelId="{87BC3C25-A157-4188-9E5D-E845BDE72F96}" type="sibTrans" cxnId="{3E5C0613-8420-4637-B414-82563C74EA86}">
      <dgm:prSet/>
      <dgm:spPr/>
      <dgm:t>
        <a:bodyPr/>
        <a:lstStyle/>
        <a:p>
          <a:endParaRPr lang="ru-RU"/>
        </a:p>
      </dgm:t>
    </dgm:pt>
    <dgm:pt modelId="{96AB486A-CCF8-44FD-B4DE-C5F14AE3899A}">
      <dgm:prSet phldrT="[Текст]" custT="1"/>
      <dgm:spPr>
        <a:xfrm>
          <a:off x="491378" y="313116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обеспечение ролевого перевоплощения школьников в сказочных героев.</a:t>
          </a:r>
        </a:p>
      </dgm:t>
    </dgm:pt>
    <dgm:pt modelId="{24C354BA-BDE9-41A6-8457-7A7C832A6A31}" type="parTrans" cxnId="{9CCE4D82-8A2E-4CD5-8534-288A665D0507}">
      <dgm:prSet/>
      <dgm:spPr/>
      <dgm:t>
        <a:bodyPr/>
        <a:lstStyle/>
        <a:p>
          <a:endParaRPr lang="ru-RU"/>
        </a:p>
      </dgm:t>
    </dgm:pt>
    <dgm:pt modelId="{66126B07-4B6A-4BDD-93A7-C5B52D6E102D}" type="sibTrans" cxnId="{9CCE4D82-8A2E-4CD5-8534-288A665D0507}">
      <dgm:prSet/>
      <dgm:spPr/>
      <dgm:t>
        <a:bodyPr/>
        <a:lstStyle/>
        <a:p>
          <a:endParaRPr lang="ru-RU"/>
        </a:p>
      </dgm:t>
    </dgm:pt>
    <dgm:pt modelId="{FBB53453-EC3A-4074-A474-3864137D67BC}" type="pres">
      <dgm:prSet presAssocID="{1A3D97F2-2691-49AF-9615-85FE659A01B2}" presName="linear" presStyleCnt="0">
        <dgm:presLayoutVars>
          <dgm:dir/>
          <dgm:animLvl val="lvl"/>
          <dgm:resizeHandles val="exact"/>
        </dgm:presLayoutVars>
      </dgm:prSet>
      <dgm:spPr/>
    </dgm:pt>
    <dgm:pt modelId="{335CA64F-7163-48EF-B6D7-1EC0CBD4D1BB}" type="pres">
      <dgm:prSet presAssocID="{D5AD26FD-6084-4E63-AF1B-D5B9ED849CAD}" presName="parentLin" presStyleCnt="0"/>
      <dgm:spPr/>
    </dgm:pt>
    <dgm:pt modelId="{4956EEBD-CB40-4EAE-8DE6-E2EFCF610D70}" type="pres">
      <dgm:prSet presAssocID="{D5AD26FD-6084-4E63-AF1B-D5B9ED849CAD}" presName="parentLeftMargin" presStyleLbl="node1" presStyleIdx="0" presStyleCnt="3"/>
      <dgm:spPr/>
    </dgm:pt>
    <dgm:pt modelId="{48CE7652-0DCB-4A8C-8AA3-118D1ED04837}" type="pres">
      <dgm:prSet presAssocID="{D5AD26FD-6084-4E63-AF1B-D5B9ED849CA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7452EE-9F22-42DA-995D-38611D725ACE}" type="pres">
      <dgm:prSet presAssocID="{D5AD26FD-6084-4E63-AF1B-D5B9ED849CAD}" presName="negativeSpace" presStyleCnt="0"/>
      <dgm:spPr/>
    </dgm:pt>
    <dgm:pt modelId="{4CA42A8B-A47F-40F7-A71B-DB0B880AE6FE}" type="pres">
      <dgm:prSet presAssocID="{D5AD26FD-6084-4E63-AF1B-D5B9ED849CAD}" presName="childText" presStyleLbl="conFgAcc1" presStyleIdx="0" presStyleCnt="3">
        <dgm:presLayoutVars>
          <dgm:bulletEnabled val="1"/>
        </dgm:presLayoutVars>
      </dgm:prSet>
      <dgm:spPr>
        <a:xfrm>
          <a:off x="0" y="548523"/>
          <a:ext cx="9827579" cy="856800"/>
        </a:xfrm>
        <a:prstGeom prst="rect">
          <a:avLst/>
        </a:prstGeom>
      </dgm:spPr>
    </dgm:pt>
    <dgm:pt modelId="{CF33C564-F5D2-468A-828A-1BA3D1DBA7FC}" type="pres">
      <dgm:prSet presAssocID="{BBF8BA8D-2AEE-4A63-ADE5-1E8E5C8BBC36}" presName="spaceBetweenRectangles" presStyleCnt="0"/>
      <dgm:spPr/>
    </dgm:pt>
    <dgm:pt modelId="{C2CD7F2B-8E8E-4A23-8ACB-57A3C64F8B51}" type="pres">
      <dgm:prSet presAssocID="{8A1B1ADB-3145-4531-9988-7E4EA034C846}" presName="parentLin" presStyleCnt="0"/>
      <dgm:spPr/>
    </dgm:pt>
    <dgm:pt modelId="{4EC8E40C-46F9-4208-847E-95B75593B4BD}" type="pres">
      <dgm:prSet presAssocID="{8A1B1ADB-3145-4531-9988-7E4EA034C846}" presName="parentLeftMargin" presStyleLbl="node1" presStyleIdx="0" presStyleCnt="3"/>
      <dgm:spPr/>
    </dgm:pt>
    <dgm:pt modelId="{9CAAA285-1A9E-4A07-AEC3-E147C1A2AC27}" type="pres">
      <dgm:prSet presAssocID="{8A1B1ADB-3145-4531-9988-7E4EA034C84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4289C7B-0D8F-41A2-B29B-9E908B44604D}" type="pres">
      <dgm:prSet presAssocID="{8A1B1ADB-3145-4531-9988-7E4EA034C846}" presName="negativeSpace" presStyleCnt="0"/>
      <dgm:spPr/>
    </dgm:pt>
    <dgm:pt modelId="{B8A4E694-8936-4DA1-B790-43FBA7AB4353}" type="pres">
      <dgm:prSet presAssocID="{8A1B1ADB-3145-4531-9988-7E4EA034C846}" presName="childText" presStyleLbl="conFgAcc1" presStyleIdx="1" presStyleCnt="3">
        <dgm:presLayoutVars>
          <dgm:bulletEnabled val="1"/>
        </dgm:presLayoutVars>
      </dgm:prSet>
      <dgm:spPr>
        <a:xfrm>
          <a:off x="0" y="2090763"/>
          <a:ext cx="9827579" cy="856800"/>
        </a:xfrm>
        <a:prstGeom prst="rect">
          <a:avLst/>
        </a:prstGeom>
      </dgm:spPr>
    </dgm:pt>
    <dgm:pt modelId="{98B134F9-7E48-4E8B-B712-16825CB391B4}" type="pres">
      <dgm:prSet presAssocID="{87BC3C25-A157-4188-9E5D-E845BDE72F96}" presName="spaceBetweenRectangles" presStyleCnt="0"/>
      <dgm:spPr/>
    </dgm:pt>
    <dgm:pt modelId="{72A8472A-B2D4-464D-B8B7-204B75960FE5}" type="pres">
      <dgm:prSet presAssocID="{96AB486A-CCF8-44FD-B4DE-C5F14AE3899A}" presName="parentLin" presStyleCnt="0"/>
      <dgm:spPr/>
    </dgm:pt>
    <dgm:pt modelId="{7EB3A5A9-4F3A-4CCC-AF01-0109708CB944}" type="pres">
      <dgm:prSet presAssocID="{96AB486A-CCF8-44FD-B4DE-C5F14AE3899A}" presName="parentLeftMargin" presStyleLbl="node1" presStyleIdx="1" presStyleCnt="3"/>
      <dgm:spPr/>
    </dgm:pt>
    <dgm:pt modelId="{B0D6071D-48BC-47D0-862E-DBF1A6D055BC}" type="pres">
      <dgm:prSet presAssocID="{96AB486A-CCF8-44FD-B4DE-C5F14AE3899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FFFC617-7649-4B62-9BEC-687111015BA5}" type="pres">
      <dgm:prSet presAssocID="{96AB486A-CCF8-44FD-B4DE-C5F14AE3899A}" presName="negativeSpace" presStyleCnt="0"/>
      <dgm:spPr/>
    </dgm:pt>
    <dgm:pt modelId="{A52F923A-4BFF-481E-B8CA-4CA18971616F}" type="pres">
      <dgm:prSet presAssocID="{96AB486A-CCF8-44FD-B4DE-C5F14AE3899A}" presName="childText" presStyleLbl="conFgAcc1" presStyleIdx="2" presStyleCnt="3">
        <dgm:presLayoutVars>
          <dgm:bulletEnabled val="1"/>
        </dgm:presLayoutVars>
      </dgm:prSet>
      <dgm:spPr>
        <a:xfrm>
          <a:off x="0" y="3633003"/>
          <a:ext cx="9827579" cy="856800"/>
        </a:xfrm>
        <a:prstGeom prst="rect">
          <a:avLst/>
        </a:prstGeom>
      </dgm:spPr>
    </dgm:pt>
  </dgm:ptLst>
  <dgm:cxnLst>
    <dgm:cxn modelId="{3E5C0613-8420-4637-B414-82563C74EA86}" srcId="{1A3D97F2-2691-49AF-9615-85FE659A01B2}" destId="{8A1B1ADB-3145-4531-9988-7E4EA034C846}" srcOrd="1" destOrd="0" parTransId="{88231AAB-F079-4917-A2D7-67BA31724938}" sibTransId="{87BC3C25-A157-4188-9E5D-E845BDE72F96}"/>
    <dgm:cxn modelId="{6B797419-89EF-4960-8F0E-4CE45855F37E}" type="presOf" srcId="{96AB486A-CCF8-44FD-B4DE-C5F14AE3899A}" destId="{B0D6071D-48BC-47D0-862E-DBF1A6D055BC}" srcOrd="1" destOrd="0" presId="urn:microsoft.com/office/officeart/2005/8/layout/list1"/>
    <dgm:cxn modelId="{9CCE4D82-8A2E-4CD5-8534-288A665D0507}" srcId="{1A3D97F2-2691-49AF-9615-85FE659A01B2}" destId="{96AB486A-CCF8-44FD-B4DE-C5F14AE3899A}" srcOrd="2" destOrd="0" parTransId="{24C354BA-BDE9-41A6-8457-7A7C832A6A31}" sibTransId="{66126B07-4B6A-4BDD-93A7-C5B52D6E102D}"/>
    <dgm:cxn modelId="{D41A16AE-44B8-4602-BDDD-68CD2C4FA02D}" type="presOf" srcId="{96AB486A-CCF8-44FD-B4DE-C5F14AE3899A}" destId="{7EB3A5A9-4F3A-4CCC-AF01-0109708CB944}" srcOrd="0" destOrd="0" presId="urn:microsoft.com/office/officeart/2005/8/layout/list1"/>
    <dgm:cxn modelId="{BF5684B7-1DFC-4CB0-963D-7DAD5C1506E9}" type="presOf" srcId="{1A3D97F2-2691-49AF-9615-85FE659A01B2}" destId="{FBB53453-EC3A-4074-A474-3864137D67BC}" srcOrd="0" destOrd="0" presId="urn:microsoft.com/office/officeart/2005/8/layout/list1"/>
    <dgm:cxn modelId="{0DD245C2-F7D5-4FB6-89F5-3C94EA742DAF}" type="presOf" srcId="{D5AD26FD-6084-4E63-AF1B-D5B9ED849CAD}" destId="{4956EEBD-CB40-4EAE-8DE6-E2EFCF610D70}" srcOrd="0" destOrd="0" presId="urn:microsoft.com/office/officeart/2005/8/layout/list1"/>
    <dgm:cxn modelId="{863889CC-A6C1-4086-B986-5D7E5EA7DF22}" type="presOf" srcId="{8A1B1ADB-3145-4531-9988-7E4EA034C846}" destId="{9CAAA285-1A9E-4A07-AEC3-E147C1A2AC27}" srcOrd="1" destOrd="0" presId="urn:microsoft.com/office/officeart/2005/8/layout/list1"/>
    <dgm:cxn modelId="{B14938D8-D0AB-446A-8E0F-5996F0BE8119}" type="presOf" srcId="{D5AD26FD-6084-4E63-AF1B-D5B9ED849CAD}" destId="{48CE7652-0DCB-4A8C-8AA3-118D1ED04837}" srcOrd="1" destOrd="0" presId="urn:microsoft.com/office/officeart/2005/8/layout/list1"/>
    <dgm:cxn modelId="{F5D903F1-1F61-46D9-9EF8-346089BD41EB}" srcId="{1A3D97F2-2691-49AF-9615-85FE659A01B2}" destId="{D5AD26FD-6084-4E63-AF1B-D5B9ED849CAD}" srcOrd="0" destOrd="0" parTransId="{45F9DD37-09E8-4D78-9AB3-A309952485D3}" sibTransId="{BBF8BA8D-2AEE-4A63-ADE5-1E8E5C8BBC36}"/>
    <dgm:cxn modelId="{83937EF5-FDCF-4DA0-A67E-08A9FFA6C477}" type="presOf" srcId="{8A1B1ADB-3145-4531-9988-7E4EA034C846}" destId="{4EC8E40C-46F9-4208-847E-95B75593B4BD}" srcOrd="0" destOrd="0" presId="urn:microsoft.com/office/officeart/2005/8/layout/list1"/>
    <dgm:cxn modelId="{F5D1B539-8F5A-4217-80FA-AAD51F8A9377}" type="presParOf" srcId="{FBB53453-EC3A-4074-A474-3864137D67BC}" destId="{335CA64F-7163-48EF-B6D7-1EC0CBD4D1BB}" srcOrd="0" destOrd="0" presId="urn:microsoft.com/office/officeart/2005/8/layout/list1"/>
    <dgm:cxn modelId="{606A4F50-3B46-4C36-927E-467E8F8753BC}" type="presParOf" srcId="{335CA64F-7163-48EF-B6D7-1EC0CBD4D1BB}" destId="{4956EEBD-CB40-4EAE-8DE6-E2EFCF610D70}" srcOrd="0" destOrd="0" presId="urn:microsoft.com/office/officeart/2005/8/layout/list1"/>
    <dgm:cxn modelId="{222EC72D-4C90-425A-91FA-2415DF2AE695}" type="presParOf" srcId="{335CA64F-7163-48EF-B6D7-1EC0CBD4D1BB}" destId="{48CE7652-0DCB-4A8C-8AA3-118D1ED04837}" srcOrd="1" destOrd="0" presId="urn:microsoft.com/office/officeart/2005/8/layout/list1"/>
    <dgm:cxn modelId="{40E3D73D-864C-4423-AFE6-329D5D3C5493}" type="presParOf" srcId="{FBB53453-EC3A-4074-A474-3864137D67BC}" destId="{7F7452EE-9F22-42DA-995D-38611D725ACE}" srcOrd="1" destOrd="0" presId="urn:microsoft.com/office/officeart/2005/8/layout/list1"/>
    <dgm:cxn modelId="{C6BFB911-3D5A-4D3B-943B-972C2666D036}" type="presParOf" srcId="{FBB53453-EC3A-4074-A474-3864137D67BC}" destId="{4CA42A8B-A47F-40F7-A71B-DB0B880AE6FE}" srcOrd="2" destOrd="0" presId="urn:microsoft.com/office/officeart/2005/8/layout/list1"/>
    <dgm:cxn modelId="{276EE93F-658F-4EF9-8764-907BFDC5E40E}" type="presParOf" srcId="{FBB53453-EC3A-4074-A474-3864137D67BC}" destId="{CF33C564-F5D2-468A-828A-1BA3D1DBA7FC}" srcOrd="3" destOrd="0" presId="urn:microsoft.com/office/officeart/2005/8/layout/list1"/>
    <dgm:cxn modelId="{290E375D-0F7D-469B-B164-F75782128BD9}" type="presParOf" srcId="{FBB53453-EC3A-4074-A474-3864137D67BC}" destId="{C2CD7F2B-8E8E-4A23-8ACB-57A3C64F8B51}" srcOrd="4" destOrd="0" presId="urn:microsoft.com/office/officeart/2005/8/layout/list1"/>
    <dgm:cxn modelId="{97187E20-D742-404C-9779-1B199981393E}" type="presParOf" srcId="{C2CD7F2B-8E8E-4A23-8ACB-57A3C64F8B51}" destId="{4EC8E40C-46F9-4208-847E-95B75593B4BD}" srcOrd="0" destOrd="0" presId="urn:microsoft.com/office/officeart/2005/8/layout/list1"/>
    <dgm:cxn modelId="{AB7DE457-7780-4A07-9A56-2F1245DA477A}" type="presParOf" srcId="{C2CD7F2B-8E8E-4A23-8ACB-57A3C64F8B51}" destId="{9CAAA285-1A9E-4A07-AEC3-E147C1A2AC27}" srcOrd="1" destOrd="0" presId="urn:microsoft.com/office/officeart/2005/8/layout/list1"/>
    <dgm:cxn modelId="{A353B790-3C3F-4F80-B2DF-4AB0FF8CD702}" type="presParOf" srcId="{FBB53453-EC3A-4074-A474-3864137D67BC}" destId="{B4289C7B-0D8F-41A2-B29B-9E908B44604D}" srcOrd="5" destOrd="0" presId="urn:microsoft.com/office/officeart/2005/8/layout/list1"/>
    <dgm:cxn modelId="{AE3661C5-C5B3-46EC-B225-14676BFCFEC8}" type="presParOf" srcId="{FBB53453-EC3A-4074-A474-3864137D67BC}" destId="{B8A4E694-8936-4DA1-B790-43FBA7AB4353}" srcOrd="6" destOrd="0" presId="urn:microsoft.com/office/officeart/2005/8/layout/list1"/>
    <dgm:cxn modelId="{DC66BEC7-B1D2-4EBD-A7AB-8B0C98B5D3C6}" type="presParOf" srcId="{FBB53453-EC3A-4074-A474-3864137D67BC}" destId="{98B134F9-7E48-4E8B-B712-16825CB391B4}" srcOrd="7" destOrd="0" presId="urn:microsoft.com/office/officeart/2005/8/layout/list1"/>
    <dgm:cxn modelId="{59312865-89C4-469E-AF15-601C7BA55061}" type="presParOf" srcId="{FBB53453-EC3A-4074-A474-3864137D67BC}" destId="{72A8472A-B2D4-464D-B8B7-204B75960FE5}" srcOrd="8" destOrd="0" presId="urn:microsoft.com/office/officeart/2005/8/layout/list1"/>
    <dgm:cxn modelId="{5BAA71E8-CF1B-4851-8B64-EA543E8C2A32}" type="presParOf" srcId="{72A8472A-B2D4-464D-B8B7-204B75960FE5}" destId="{7EB3A5A9-4F3A-4CCC-AF01-0109708CB944}" srcOrd="0" destOrd="0" presId="urn:microsoft.com/office/officeart/2005/8/layout/list1"/>
    <dgm:cxn modelId="{B4E95D98-26BA-49E1-B946-4920CDEEB880}" type="presParOf" srcId="{72A8472A-B2D4-464D-B8B7-204B75960FE5}" destId="{B0D6071D-48BC-47D0-862E-DBF1A6D055BC}" srcOrd="1" destOrd="0" presId="urn:microsoft.com/office/officeart/2005/8/layout/list1"/>
    <dgm:cxn modelId="{7F2DA98F-342C-4BC1-9BD1-8E8B622EF885}" type="presParOf" srcId="{FBB53453-EC3A-4074-A474-3864137D67BC}" destId="{7FFFC617-7649-4B62-9BEC-687111015BA5}" srcOrd="9" destOrd="0" presId="urn:microsoft.com/office/officeart/2005/8/layout/list1"/>
    <dgm:cxn modelId="{42CF625A-C013-47D0-AD18-F7CDDFCC3B7C}" type="presParOf" srcId="{FBB53453-EC3A-4074-A474-3864137D67BC}" destId="{A52F923A-4BFF-481E-B8CA-4CA18971616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50BADD-C67C-4130-8FC8-08959F70108E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B622A3-D431-4D81-90D5-E1367215EC1D}">
      <dgm:prSet phldrT="[Текст]" custT="1"/>
      <dgm:spPr>
        <a:xfrm>
          <a:off x="2255922" y="1234618"/>
          <a:ext cx="2733319" cy="259025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Нравственность – это личностная характеристика, объединяющая такие качества и свойства, как</a:t>
          </a:r>
        </a:p>
      </dgm:t>
    </dgm:pt>
    <dgm:pt modelId="{2058B58E-5693-47DF-A520-6A383B285976}" type="parTrans" cxnId="{EB58E01B-5397-4EC3-99C5-8887BED1D067}">
      <dgm:prSet/>
      <dgm:spPr/>
      <dgm:t>
        <a:bodyPr/>
        <a:lstStyle/>
        <a:p>
          <a:endParaRPr lang="ru-RU"/>
        </a:p>
      </dgm:t>
    </dgm:pt>
    <dgm:pt modelId="{CA42DFAF-E9F3-4D82-91CF-4D579D947619}" type="sibTrans" cxnId="{EB58E01B-5397-4EC3-99C5-8887BED1D067}">
      <dgm:prSet/>
      <dgm:spPr/>
      <dgm:t>
        <a:bodyPr/>
        <a:lstStyle/>
        <a:p>
          <a:endParaRPr lang="ru-RU"/>
        </a:p>
      </dgm:t>
    </dgm:pt>
    <dgm:pt modelId="{584C2452-F6A3-4397-A957-0E0650CB7F35}">
      <dgm:prSet phldrT="[Текст]" custT="1"/>
      <dgm:spPr>
        <a:xfrm>
          <a:off x="2533624" y="196977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доброта</a:t>
          </a:r>
        </a:p>
      </dgm:t>
    </dgm:pt>
    <dgm:pt modelId="{C187F38C-53E4-4330-80B8-A78C95A6D1F5}" type="parTrans" cxnId="{73AA2787-3DC4-4FF8-ACC9-87D435200205}">
      <dgm:prSet/>
      <dgm:spPr/>
      <dgm:t>
        <a:bodyPr/>
        <a:lstStyle/>
        <a:p>
          <a:endParaRPr lang="ru-RU"/>
        </a:p>
      </dgm:t>
    </dgm:pt>
    <dgm:pt modelId="{3AD3DAE9-BAF0-4407-AB1C-E5E1BFF21750}" type="sibTrans" cxnId="{73AA2787-3DC4-4FF8-ACC9-87D435200205}">
      <dgm:prSet/>
      <dgm:spPr/>
      <dgm:t>
        <a:bodyPr/>
        <a:lstStyle/>
        <a:p>
          <a:endParaRPr lang="ru-RU"/>
        </a:p>
      </dgm:t>
    </dgm:pt>
    <dgm:pt modelId="{693D3D0F-7F42-469D-BF98-939AE5A512F8}">
      <dgm:prSet phldrT="[Текст]" custT="1"/>
      <dgm:spPr>
        <a:xfrm>
          <a:off x="4241622" y="2786933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коллективизм</a:t>
          </a:r>
        </a:p>
      </dgm:t>
    </dgm:pt>
    <dgm:pt modelId="{23B7F0A6-DF40-4A4A-AA0F-490B29EFB7AD}" type="parTrans" cxnId="{18957608-0E49-4A35-9598-6E65B53D630E}">
      <dgm:prSet/>
      <dgm:spPr/>
      <dgm:t>
        <a:bodyPr/>
        <a:lstStyle/>
        <a:p>
          <a:endParaRPr lang="ru-RU"/>
        </a:p>
      </dgm:t>
    </dgm:pt>
    <dgm:pt modelId="{4CE495B0-21C8-4F15-B226-717CD734A7B4}" type="sibTrans" cxnId="{18957608-0E49-4A35-9598-6E65B53D630E}">
      <dgm:prSet/>
      <dgm:spPr/>
      <dgm:t>
        <a:bodyPr/>
        <a:lstStyle/>
        <a:p>
          <a:endParaRPr lang="ru-RU"/>
        </a:p>
      </dgm:t>
    </dgm:pt>
    <dgm:pt modelId="{DDFED875-F5F9-4F71-8CAD-640C46155EA4}">
      <dgm:prSet phldrT="[Текст]" custT="1"/>
      <dgm:spPr>
        <a:xfrm>
          <a:off x="823643" y="2875706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порядочность</a:t>
          </a:r>
        </a:p>
      </dgm:t>
    </dgm:pt>
    <dgm:pt modelId="{210EF4F6-7ABB-4525-BD4E-4F4869A0F6B3}" type="parTrans" cxnId="{31A53A7F-DD34-46FE-95FD-F86B46F432D7}">
      <dgm:prSet/>
      <dgm:spPr/>
      <dgm:t>
        <a:bodyPr/>
        <a:lstStyle/>
        <a:p>
          <a:endParaRPr lang="ru-RU"/>
        </a:p>
      </dgm:t>
    </dgm:pt>
    <dgm:pt modelId="{0BB6E822-A2B4-44DD-8E00-2F820C9AA807}" type="sibTrans" cxnId="{31A53A7F-DD34-46FE-95FD-F86B46F432D7}">
      <dgm:prSet/>
      <dgm:spPr/>
      <dgm:t>
        <a:bodyPr/>
        <a:lstStyle/>
        <a:p>
          <a:endParaRPr lang="ru-RU"/>
        </a:p>
      </dgm:t>
    </dgm:pt>
    <dgm:pt modelId="{0BAD1E38-5346-4C69-850B-1D3A7A9E736B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дисциплинированность</a:t>
          </a:r>
        </a:p>
      </dgm:t>
    </dgm:pt>
    <dgm:pt modelId="{8EC1D011-FB08-4301-962E-394720A983EE}" type="parTrans" cxnId="{A41DC491-C72B-4984-9641-EAD31EFDA675}">
      <dgm:prSet/>
      <dgm:spPr/>
      <dgm:t>
        <a:bodyPr/>
        <a:lstStyle/>
        <a:p>
          <a:endParaRPr lang="ru-RU"/>
        </a:p>
      </dgm:t>
    </dgm:pt>
    <dgm:pt modelId="{0A9E4B2A-B9CF-463A-8035-BD9A0886B0FE}" type="sibTrans" cxnId="{A41DC491-C72B-4984-9641-EAD31EFDA675}">
      <dgm:prSet/>
      <dgm:spPr/>
      <dgm:t>
        <a:bodyPr/>
        <a:lstStyle/>
        <a:p>
          <a:endParaRPr lang="ru-RU"/>
        </a:p>
      </dgm:t>
    </dgm:pt>
    <dgm:pt modelId="{1869B3BC-A485-4442-B810-21F28FF7B90B}" type="pres">
      <dgm:prSet presAssocID="{A350BADD-C67C-4130-8FC8-08959F70108E}" presName="composite" presStyleCnt="0">
        <dgm:presLayoutVars>
          <dgm:chMax val="1"/>
          <dgm:dir/>
          <dgm:resizeHandles val="exact"/>
        </dgm:presLayoutVars>
      </dgm:prSet>
      <dgm:spPr/>
    </dgm:pt>
    <dgm:pt modelId="{B7BF8588-AB45-4EC0-8BDC-2FA9D71D30AA}" type="pres">
      <dgm:prSet presAssocID="{A350BADD-C67C-4130-8FC8-08959F70108E}" presName="radial" presStyleCnt="0">
        <dgm:presLayoutVars>
          <dgm:animLvl val="ctr"/>
        </dgm:presLayoutVars>
      </dgm:prSet>
      <dgm:spPr/>
    </dgm:pt>
    <dgm:pt modelId="{40174A62-6741-4400-9369-997CD040DCA7}" type="pres">
      <dgm:prSet presAssocID="{CFB622A3-D431-4D81-90D5-E1367215EC1D}" presName="centerShape" presStyleLbl="vennNode1" presStyleIdx="0" presStyleCnt="5" custScaleX="134532" custScaleY="124767"/>
      <dgm:spPr/>
    </dgm:pt>
    <dgm:pt modelId="{A738F3BF-06D4-4BF9-991D-F911F08B4A39}" type="pres">
      <dgm:prSet presAssocID="{584C2452-F6A3-4397-A957-0E0650CB7F35}" presName="node" presStyleLbl="vennNode1" presStyleIdx="1" presStyleCnt="5" custScaleX="168162">
        <dgm:presLayoutVars>
          <dgm:bulletEnabled val="1"/>
        </dgm:presLayoutVars>
      </dgm:prSet>
      <dgm:spPr/>
    </dgm:pt>
    <dgm:pt modelId="{E2B01CE4-9836-4A72-84D5-89C98CF1C7DD}" type="pres">
      <dgm:prSet presAssocID="{693D3D0F-7F42-469D-BF98-939AE5A512F8}" presName="node" presStyleLbl="vennNode1" presStyleIdx="2" presStyleCnt="5" custScaleX="168162" custRadScaleRad="114694" custRadScaleInc="-1741">
        <dgm:presLayoutVars>
          <dgm:bulletEnabled val="1"/>
        </dgm:presLayoutVars>
      </dgm:prSet>
      <dgm:spPr/>
    </dgm:pt>
    <dgm:pt modelId="{A4C171F7-4CF3-4E2A-B95D-D113893AC2AA}" type="pres">
      <dgm:prSet presAssocID="{0BAD1E38-5346-4C69-850B-1D3A7A9E736B}" presName="node" presStyleLbl="vennNode1" presStyleIdx="3" presStyleCnt="5" custScaleX="213733" custScaleY="132848">
        <dgm:presLayoutVars>
          <dgm:bulletEnabled val="1"/>
        </dgm:presLayoutVars>
      </dgm:prSet>
      <dgm:spPr/>
    </dgm:pt>
    <dgm:pt modelId="{6EE06681-4388-4107-AD38-297A1C6410A8}" type="pres">
      <dgm:prSet presAssocID="{DDFED875-F5F9-4F71-8CAD-640C46155EA4}" presName="node" presStyleLbl="vennNode1" presStyleIdx="4" presStyleCnt="5" custScaleX="168162" custRadScaleRad="117354" custRadScaleInc="-131">
        <dgm:presLayoutVars>
          <dgm:bulletEnabled val="1"/>
        </dgm:presLayoutVars>
      </dgm:prSet>
      <dgm:spPr/>
    </dgm:pt>
  </dgm:ptLst>
  <dgm:cxnLst>
    <dgm:cxn modelId="{18957608-0E49-4A35-9598-6E65B53D630E}" srcId="{CFB622A3-D431-4D81-90D5-E1367215EC1D}" destId="{693D3D0F-7F42-469D-BF98-939AE5A512F8}" srcOrd="1" destOrd="0" parTransId="{23B7F0A6-DF40-4A4A-AA0F-490B29EFB7AD}" sibTransId="{4CE495B0-21C8-4F15-B226-717CD734A7B4}"/>
    <dgm:cxn modelId="{EB58E01B-5397-4EC3-99C5-8887BED1D067}" srcId="{A350BADD-C67C-4130-8FC8-08959F70108E}" destId="{CFB622A3-D431-4D81-90D5-E1367215EC1D}" srcOrd="0" destOrd="0" parTransId="{2058B58E-5693-47DF-A520-6A383B285976}" sibTransId="{CA42DFAF-E9F3-4D82-91CF-4D579D947619}"/>
    <dgm:cxn modelId="{A2327554-5E70-43FF-85B7-696970E4DEC6}" type="presOf" srcId="{0BAD1E38-5346-4C69-850B-1D3A7A9E736B}" destId="{A4C171F7-4CF3-4E2A-B95D-D113893AC2AA}" srcOrd="0" destOrd="0" presId="urn:microsoft.com/office/officeart/2005/8/layout/radial3"/>
    <dgm:cxn modelId="{31A53A7F-DD34-46FE-95FD-F86B46F432D7}" srcId="{CFB622A3-D431-4D81-90D5-E1367215EC1D}" destId="{DDFED875-F5F9-4F71-8CAD-640C46155EA4}" srcOrd="3" destOrd="0" parTransId="{210EF4F6-7ABB-4525-BD4E-4F4869A0F6B3}" sibTransId="{0BB6E822-A2B4-44DD-8E00-2F820C9AA807}"/>
    <dgm:cxn modelId="{73AA2787-3DC4-4FF8-ACC9-87D435200205}" srcId="{CFB622A3-D431-4D81-90D5-E1367215EC1D}" destId="{584C2452-F6A3-4397-A957-0E0650CB7F35}" srcOrd="0" destOrd="0" parTransId="{C187F38C-53E4-4330-80B8-A78C95A6D1F5}" sibTransId="{3AD3DAE9-BAF0-4407-AB1C-E5E1BFF21750}"/>
    <dgm:cxn modelId="{2780978D-A121-483B-AC0A-3981DD7668CA}" type="presOf" srcId="{A350BADD-C67C-4130-8FC8-08959F70108E}" destId="{1869B3BC-A485-4442-B810-21F28FF7B90B}" srcOrd="0" destOrd="0" presId="urn:microsoft.com/office/officeart/2005/8/layout/radial3"/>
    <dgm:cxn modelId="{A41DC491-C72B-4984-9641-EAD31EFDA675}" srcId="{CFB622A3-D431-4D81-90D5-E1367215EC1D}" destId="{0BAD1E38-5346-4C69-850B-1D3A7A9E736B}" srcOrd="2" destOrd="0" parTransId="{8EC1D011-FB08-4301-962E-394720A983EE}" sibTransId="{0A9E4B2A-B9CF-463A-8035-BD9A0886B0FE}"/>
    <dgm:cxn modelId="{71943EA8-F436-4632-8A57-1826A1F33077}" type="presOf" srcId="{CFB622A3-D431-4D81-90D5-E1367215EC1D}" destId="{40174A62-6741-4400-9369-997CD040DCA7}" srcOrd="0" destOrd="0" presId="urn:microsoft.com/office/officeart/2005/8/layout/radial3"/>
    <dgm:cxn modelId="{E15A46A8-715C-41E4-8456-4E30491885F8}" type="presOf" srcId="{584C2452-F6A3-4397-A957-0E0650CB7F35}" destId="{A738F3BF-06D4-4BF9-991D-F911F08B4A39}" srcOrd="0" destOrd="0" presId="urn:microsoft.com/office/officeart/2005/8/layout/radial3"/>
    <dgm:cxn modelId="{7314D4B4-1612-40A1-A915-9664E18A07A0}" type="presOf" srcId="{693D3D0F-7F42-469D-BF98-939AE5A512F8}" destId="{E2B01CE4-9836-4A72-84D5-89C98CF1C7DD}" srcOrd="0" destOrd="0" presId="urn:microsoft.com/office/officeart/2005/8/layout/radial3"/>
    <dgm:cxn modelId="{30FA85DD-0216-4F58-9A55-F6FBE33DE95D}" type="presOf" srcId="{DDFED875-F5F9-4F71-8CAD-640C46155EA4}" destId="{6EE06681-4388-4107-AD38-297A1C6410A8}" srcOrd="0" destOrd="0" presId="urn:microsoft.com/office/officeart/2005/8/layout/radial3"/>
    <dgm:cxn modelId="{D0468102-CD3B-4F93-8B43-36960D1362FD}" type="presParOf" srcId="{1869B3BC-A485-4442-B810-21F28FF7B90B}" destId="{B7BF8588-AB45-4EC0-8BDC-2FA9D71D30AA}" srcOrd="0" destOrd="0" presId="urn:microsoft.com/office/officeart/2005/8/layout/radial3"/>
    <dgm:cxn modelId="{B3BDD333-AECE-4A3E-B1FE-65C7EE3218CC}" type="presParOf" srcId="{B7BF8588-AB45-4EC0-8BDC-2FA9D71D30AA}" destId="{40174A62-6741-4400-9369-997CD040DCA7}" srcOrd="0" destOrd="0" presId="urn:microsoft.com/office/officeart/2005/8/layout/radial3"/>
    <dgm:cxn modelId="{350F546C-9627-4175-827F-E23FD8EC3E4B}" type="presParOf" srcId="{B7BF8588-AB45-4EC0-8BDC-2FA9D71D30AA}" destId="{A738F3BF-06D4-4BF9-991D-F911F08B4A39}" srcOrd="1" destOrd="0" presId="urn:microsoft.com/office/officeart/2005/8/layout/radial3"/>
    <dgm:cxn modelId="{85C6521A-D904-4AC2-A94B-97A95A130531}" type="presParOf" srcId="{B7BF8588-AB45-4EC0-8BDC-2FA9D71D30AA}" destId="{E2B01CE4-9836-4A72-84D5-89C98CF1C7DD}" srcOrd="2" destOrd="0" presId="urn:microsoft.com/office/officeart/2005/8/layout/radial3"/>
    <dgm:cxn modelId="{C38BCA44-D734-4AC8-93B6-81BC482F6CB6}" type="presParOf" srcId="{B7BF8588-AB45-4EC0-8BDC-2FA9D71D30AA}" destId="{A4C171F7-4CF3-4E2A-B95D-D113893AC2AA}" srcOrd="3" destOrd="0" presId="urn:microsoft.com/office/officeart/2005/8/layout/radial3"/>
    <dgm:cxn modelId="{4AE03249-2A04-4038-BEF7-13BCE3EF666A}" type="presParOf" srcId="{B7BF8588-AB45-4EC0-8BDC-2FA9D71D30AA}" destId="{6EE06681-4388-4107-AD38-297A1C6410A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C95489-C3A0-4930-9258-205E8A3ED145}" type="doc">
      <dgm:prSet loTypeId="urn:microsoft.com/office/officeart/2008/layout/RadialCluster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45A817-1F42-4744-A127-D00B22FF369E}">
      <dgm:prSet phldrT="[Текст]" custT="1"/>
      <dgm:spPr>
        <a:xfrm>
          <a:off x="2844799" y="2113816"/>
          <a:ext cx="2438400" cy="162560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Главная функция воспитания нравственных чувств</a:t>
          </a:r>
        </a:p>
      </dgm:t>
    </dgm:pt>
    <dgm:pt modelId="{3CF34E9B-2FF4-4FB0-8112-28DBC81E9C70}" type="parTrans" cxnId="{31238266-0CF1-4CE3-9255-0896F6D2802E}">
      <dgm:prSet/>
      <dgm:spPr/>
      <dgm:t>
        <a:bodyPr/>
        <a:lstStyle/>
        <a:p>
          <a:endParaRPr lang="ru-RU"/>
        </a:p>
      </dgm:t>
    </dgm:pt>
    <dgm:pt modelId="{D9D102E2-9594-4A0F-9C63-94229CED1BA6}" type="sibTrans" cxnId="{31238266-0CF1-4CE3-9255-0896F6D2802E}">
      <dgm:prSet/>
      <dgm:spPr/>
      <dgm:t>
        <a:bodyPr/>
        <a:lstStyle/>
        <a:p>
          <a:endParaRPr lang="ru-RU"/>
        </a:p>
      </dgm:t>
    </dgm:pt>
    <dgm:pt modelId="{92B70F9E-E744-404D-8AA4-0651D4774BF3}">
      <dgm:prSet phldrT="[Текст]" custT="1"/>
      <dgm:spPr>
        <a:xfrm>
          <a:off x="2996707" y="59224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чтобы сформировать у дошкольников нравственное сознание</a:t>
          </a:r>
        </a:p>
      </dgm:t>
    </dgm:pt>
    <dgm:pt modelId="{4C3D5900-D575-44D1-AD31-CD08740F1B0A}" type="parTrans" cxnId="{08851C0E-7052-441F-89C1-51F54748FE6C}">
      <dgm:prSet/>
      <dgm:spPr>
        <a:xfrm rot="16143257">
          <a:off x="3559828" y="1631096"/>
          <a:ext cx="9655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571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FA0D63F-F577-433B-A537-9A5EA75AEE7B}" type="sibTrans" cxnId="{08851C0E-7052-441F-89C1-51F54748FE6C}">
      <dgm:prSet/>
      <dgm:spPr/>
      <dgm:t>
        <a:bodyPr/>
        <a:lstStyle/>
        <a:p>
          <a:endParaRPr lang="ru-RU"/>
        </a:p>
      </dgm:t>
    </dgm:pt>
    <dgm:pt modelId="{21FB6A9F-A6A6-4305-8A0D-4E30C05536A8}">
      <dgm:prSet phldrT="[Текст]" custT="1"/>
      <dgm:spPr>
        <a:xfrm>
          <a:off x="5880973" y="1353848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привычку руководствоваться в своих поступках, действиях, отношениях чувствам общественного долга </a:t>
          </a:r>
        </a:p>
      </dgm:t>
    </dgm:pt>
    <dgm:pt modelId="{AAF9F083-5A34-4C8E-9822-AC5252F1E364}" type="parTrans" cxnId="{F14D1A12-3071-428D-8AEC-D966862130B2}">
      <dgm:prSet/>
      <dgm:spPr>
        <a:xfrm rot="20408155">
          <a:off x="5264291" y="2378152"/>
          <a:ext cx="6355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589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21D1D878-252B-4A09-8700-88417C836D2D}" type="sibTrans" cxnId="{F14D1A12-3071-428D-8AEC-D966862130B2}">
      <dgm:prSet/>
      <dgm:spPr/>
      <dgm:t>
        <a:bodyPr/>
        <a:lstStyle/>
        <a:p>
          <a:endParaRPr lang="ru-RU"/>
        </a:p>
      </dgm:t>
    </dgm:pt>
    <dgm:pt modelId="{28449EC2-186D-4052-99AC-C361F5164D68}">
      <dgm:prSet phldrT="[Текст]" custT="1"/>
      <dgm:spPr>
        <a:xfrm>
          <a:off x="4550592" y="4164167"/>
          <a:ext cx="2177694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сформировать активную жизненную позицию каждого ребёнка</a:t>
          </a:r>
        </a:p>
      </dgm:t>
    </dgm:pt>
    <dgm:pt modelId="{35F45016-B9A6-4CFF-87C6-F2C676563FD9}" type="parTrans" cxnId="{F1BA0D7F-700B-4E81-924C-4AC1D1B5FCFB}">
      <dgm:prSet/>
      <dgm:spPr>
        <a:xfrm rot="2911356">
          <a:off x="4686814" y="3951791"/>
          <a:ext cx="5669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926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9A5DE7B-23B1-45F9-8802-3A1E5B2CD6FE}" type="sibTrans" cxnId="{F1BA0D7F-700B-4E81-924C-4AC1D1B5FCFB}">
      <dgm:prSet/>
      <dgm:spPr/>
      <dgm:t>
        <a:bodyPr/>
        <a:lstStyle/>
        <a:p>
          <a:endParaRPr lang="ru-RU"/>
        </a:p>
      </dgm:t>
    </dgm:pt>
    <dgm:pt modelId="{75EC4D66-0760-4CED-89D8-A96D206603FF}">
      <dgm:prSet phldrT="[Текст]" custT="1"/>
      <dgm:spPr>
        <a:xfrm>
          <a:off x="61903" y="1460382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устойчивое нравственное поведение и нравственные чувства, соответствующие современному образу жизни,</a:t>
          </a:r>
        </a:p>
      </dgm:t>
    </dgm:pt>
    <dgm:pt modelId="{9EB23F53-DA4D-4BC2-93FC-B16DCD9D9B26}" type="parTrans" cxnId="{B99D6084-1210-472B-BFFC-49AADFA9A782}">
      <dgm:prSet/>
      <dgm:spPr>
        <a:xfrm rot="11833387">
          <a:off x="2102784" y="2436299"/>
          <a:ext cx="7590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9033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5E64ED50-AE4D-4EE4-BD1F-048746DC2736}" type="sibTrans" cxnId="{B99D6084-1210-472B-BFFC-49AADFA9A782}">
      <dgm:prSet/>
      <dgm:spPr/>
      <dgm:t>
        <a:bodyPr/>
        <a:lstStyle/>
        <a:p>
          <a:endParaRPr lang="ru-RU"/>
        </a:p>
      </dgm:t>
    </dgm:pt>
    <dgm:pt modelId="{0F823B5D-AD3C-4BCF-B4AE-68F531F45C89}" type="pres">
      <dgm:prSet presAssocID="{1EC95489-C3A0-4930-9258-205E8A3ED14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95FDCD5-4701-45DD-AAB0-EABDE8C93A31}" type="pres">
      <dgm:prSet presAssocID="{0C45A817-1F42-4744-A127-D00B22FF369E}" presName="singleCycle" presStyleCnt="0"/>
      <dgm:spPr/>
    </dgm:pt>
    <dgm:pt modelId="{08F1B149-07F5-42A1-ADE2-5E31A365F8DA}" type="pres">
      <dgm:prSet presAssocID="{0C45A817-1F42-4744-A127-D00B22FF369E}" presName="singleCenter" presStyleLbl="node1" presStyleIdx="0" presStyleCnt="5" custScaleX="150000" custScaleY="126892">
        <dgm:presLayoutVars>
          <dgm:chMax val="7"/>
          <dgm:chPref val="7"/>
        </dgm:presLayoutVars>
      </dgm:prSet>
      <dgm:spPr/>
    </dgm:pt>
    <dgm:pt modelId="{93EA5D2F-4FEA-478A-9D46-87FDDA33CBAB}" type="pres">
      <dgm:prSet presAssocID="{4C3D5900-D575-44D1-AD31-CD08740F1B0A}" presName="Name56" presStyleLbl="parChTrans1D2" presStyleIdx="0" presStyleCnt="4"/>
      <dgm:spPr/>
    </dgm:pt>
    <dgm:pt modelId="{6CA263C7-851E-477F-8D0C-C5AF13C0E85A}" type="pres">
      <dgm:prSet presAssocID="{92B70F9E-E744-404D-8AA4-0651D4774BF3}" presName="text0" presStyleLbl="node1" presStyleIdx="1" presStyleCnt="5" custScaleX="236428" custScaleY="144052" custRadScaleRad="102097" custRadScaleInc="-2627">
        <dgm:presLayoutVars>
          <dgm:bulletEnabled val="1"/>
        </dgm:presLayoutVars>
      </dgm:prSet>
      <dgm:spPr/>
    </dgm:pt>
    <dgm:pt modelId="{94FFE010-EBCC-4D31-816B-D8F7D56EF13B}" type="pres">
      <dgm:prSet presAssocID="{AAF9F083-5A34-4C8E-9822-AC5252F1E364}" presName="Name56" presStyleLbl="parChTrans1D2" presStyleIdx="1" presStyleCnt="4"/>
      <dgm:spPr/>
    </dgm:pt>
    <dgm:pt modelId="{93D17CDA-FD6F-4406-A30B-1A943A911C26}" type="pres">
      <dgm:prSet presAssocID="{21FB6A9F-A6A6-4305-8A0D-4E30C05536A8}" presName="text0" presStyleLbl="node1" presStyleIdx="2" presStyleCnt="5" custScaleX="223726" custScaleY="144277" custRadScaleRad="132985" custRadScaleInc="-5178">
        <dgm:presLayoutVars>
          <dgm:bulletEnabled val="1"/>
        </dgm:presLayoutVars>
      </dgm:prSet>
      <dgm:spPr/>
    </dgm:pt>
    <dgm:pt modelId="{661E6918-A488-4981-877D-554894B46D4D}" type="pres">
      <dgm:prSet presAssocID="{35F45016-B9A6-4CFF-87C6-F2C676563FD9}" presName="Name56" presStyleLbl="parChTrans1D2" presStyleIdx="2" presStyleCnt="4"/>
      <dgm:spPr/>
    </dgm:pt>
    <dgm:pt modelId="{DB3C04CF-3C69-4796-8124-B0DC402948C0}" type="pres">
      <dgm:prSet presAssocID="{28449EC2-186D-4052-99AC-C361F5164D68}" presName="text0" presStyleLbl="node1" presStyleIdx="3" presStyleCnt="5" custScaleX="263461" custScaleY="125446" custRadScaleRad="104537" custRadScaleInc="-15215">
        <dgm:presLayoutVars>
          <dgm:bulletEnabled val="1"/>
        </dgm:presLayoutVars>
      </dgm:prSet>
      <dgm:spPr/>
    </dgm:pt>
    <dgm:pt modelId="{7164C48A-3C9F-4B0B-A927-3D01D5AD2ABF}" type="pres">
      <dgm:prSet presAssocID="{9EB23F53-DA4D-4BC2-93FC-B16DCD9D9B26}" presName="Name56" presStyleLbl="parChTrans1D2" presStyleIdx="3" presStyleCnt="4"/>
      <dgm:spPr/>
    </dgm:pt>
    <dgm:pt modelId="{188E99AF-9B6C-4F46-AAF1-BEF888A441D4}" type="pres">
      <dgm:prSet presAssocID="{75EC4D66-0760-4CED-89D8-A96D206603FF}" presName="text0" presStyleLbl="node1" presStyleIdx="4" presStyleCnt="5" custScaleX="227923" custScaleY="158158" custRadScaleRad="136798" custRadScaleInc="-2158">
        <dgm:presLayoutVars>
          <dgm:bulletEnabled val="1"/>
        </dgm:presLayoutVars>
      </dgm:prSet>
      <dgm:spPr/>
    </dgm:pt>
  </dgm:ptLst>
  <dgm:cxnLst>
    <dgm:cxn modelId="{08851C0E-7052-441F-89C1-51F54748FE6C}" srcId="{0C45A817-1F42-4744-A127-D00B22FF369E}" destId="{92B70F9E-E744-404D-8AA4-0651D4774BF3}" srcOrd="0" destOrd="0" parTransId="{4C3D5900-D575-44D1-AD31-CD08740F1B0A}" sibTransId="{8FA0D63F-F577-433B-A537-9A5EA75AEE7B}"/>
    <dgm:cxn modelId="{ED451C11-1CD8-42A6-894C-875091E7B3C8}" type="presOf" srcId="{0C45A817-1F42-4744-A127-D00B22FF369E}" destId="{08F1B149-07F5-42A1-ADE2-5E31A365F8DA}" srcOrd="0" destOrd="0" presId="urn:microsoft.com/office/officeart/2008/layout/RadialCluster"/>
    <dgm:cxn modelId="{F14D1A12-3071-428D-8AEC-D966862130B2}" srcId="{0C45A817-1F42-4744-A127-D00B22FF369E}" destId="{21FB6A9F-A6A6-4305-8A0D-4E30C05536A8}" srcOrd="1" destOrd="0" parTransId="{AAF9F083-5A34-4C8E-9822-AC5252F1E364}" sibTransId="{21D1D878-252B-4A09-8700-88417C836D2D}"/>
    <dgm:cxn modelId="{19D2C926-944A-4BCA-962C-FC06E6177547}" type="presOf" srcId="{AAF9F083-5A34-4C8E-9822-AC5252F1E364}" destId="{94FFE010-EBCC-4D31-816B-D8F7D56EF13B}" srcOrd="0" destOrd="0" presId="urn:microsoft.com/office/officeart/2008/layout/RadialCluster"/>
    <dgm:cxn modelId="{31238266-0CF1-4CE3-9255-0896F6D2802E}" srcId="{1EC95489-C3A0-4930-9258-205E8A3ED145}" destId="{0C45A817-1F42-4744-A127-D00B22FF369E}" srcOrd="0" destOrd="0" parTransId="{3CF34E9B-2FF4-4FB0-8112-28DBC81E9C70}" sibTransId="{D9D102E2-9594-4A0F-9C63-94229CED1BA6}"/>
    <dgm:cxn modelId="{B0669C47-B82F-427C-B73B-8749BE41B57A}" type="presOf" srcId="{28449EC2-186D-4052-99AC-C361F5164D68}" destId="{DB3C04CF-3C69-4796-8124-B0DC402948C0}" srcOrd="0" destOrd="0" presId="urn:microsoft.com/office/officeart/2008/layout/RadialCluster"/>
    <dgm:cxn modelId="{0BC67968-A586-490B-91FE-4B9A4AF08F40}" type="presOf" srcId="{9EB23F53-DA4D-4BC2-93FC-B16DCD9D9B26}" destId="{7164C48A-3C9F-4B0B-A927-3D01D5AD2ABF}" srcOrd="0" destOrd="0" presId="urn:microsoft.com/office/officeart/2008/layout/RadialCluster"/>
    <dgm:cxn modelId="{E5706F53-5314-4D1D-B240-7FD2983085F8}" type="presOf" srcId="{1EC95489-C3A0-4930-9258-205E8A3ED145}" destId="{0F823B5D-AD3C-4BCF-B4AE-68F531F45C89}" srcOrd="0" destOrd="0" presId="urn:microsoft.com/office/officeart/2008/layout/RadialCluster"/>
    <dgm:cxn modelId="{3FCD5B7A-FCD7-46A2-906D-473C5C2D2A9B}" type="presOf" srcId="{4C3D5900-D575-44D1-AD31-CD08740F1B0A}" destId="{93EA5D2F-4FEA-478A-9D46-87FDDA33CBAB}" srcOrd="0" destOrd="0" presId="urn:microsoft.com/office/officeart/2008/layout/RadialCluster"/>
    <dgm:cxn modelId="{F1BA0D7F-700B-4E81-924C-4AC1D1B5FCFB}" srcId="{0C45A817-1F42-4744-A127-D00B22FF369E}" destId="{28449EC2-186D-4052-99AC-C361F5164D68}" srcOrd="2" destOrd="0" parTransId="{35F45016-B9A6-4CFF-87C6-F2C676563FD9}" sibTransId="{09A5DE7B-23B1-45F9-8802-3A1E5B2CD6FE}"/>
    <dgm:cxn modelId="{B99D6084-1210-472B-BFFC-49AADFA9A782}" srcId="{0C45A817-1F42-4744-A127-D00B22FF369E}" destId="{75EC4D66-0760-4CED-89D8-A96D206603FF}" srcOrd="3" destOrd="0" parTransId="{9EB23F53-DA4D-4BC2-93FC-B16DCD9D9B26}" sibTransId="{5E64ED50-AE4D-4EE4-BD1F-048746DC2736}"/>
    <dgm:cxn modelId="{D3DD2D90-94F9-4193-8A83-84A8C5678285}" type="presOf" srcId="{21FB6A9F-A6A6-4305-8A0D-4E30C05536A8}" destId="{93D17CDA-FD6F-4406-A30B-1A943A911C26}" srcOrd="0" destOrd="0" presId="urn:microsoft.com/office/officeart/2008/layout/RadialCluster"/>
    <dgm:cxn modelId="{73B43D93-9D2E-4DA3-94E6-A091E4844850}" type="presOf" srcId="{75EC4D66-0760-4CED-89D8-A96D206603FF}" destId="{188E99AF-9B6C-4F46-AAF1-BEF888A441D4}" srcOrd="0" destOrd="0" presId="urn:microsoft.com/office/officeart/2008/layout/RadialCluster"/>
    <dgm:cxn modelId="{1FBEC49C-F00F-467C-A53F-D70667A009A4}" type="presOf" srcId="{92B70F9E-E744-404D-8AA4-0651D4774BF3}" destId="{6CA263C7-851E-477F-8D0C-C5AF13C0E85A}" srcOrd="0" destOrd="0" presId="urn:microsoft.com/office/officeart/2008/layout/RadialCluster"/>
    <dgm:cxn modelId="{236F01D9-00AD-421D-A467-B87C121A594A}" type="presOf" srcId="{35F45016-B9A6-4CFF-87C6-F2C676563FD9}" destId="{661E6918-A488-4981-877D-554894B46D4D}" srcOrd="0" destOrd="0" presId="urn:microsoft.com/office/officeart/2008/layout/RadialCluster"/>
    <dgm:cxn modelId="{7D3877FB-544F-4278-8C5A-6341B33CB229}" type="presParOf" srcId="{0F823B5D-AD3C-4BCF-B4AE-68F531F45C89}" destId="{595FDCD5-4701-45DD-AAB0-EABDE8C93A31}" srcOrd="0" destOrd="0" presId="urn:microsoft.com/office/officeart/2008/layout/RadialCluster"/>
    <dgm:cxn modelId="{DD72E934-FB37-4705-92D8-14855EDF26EA}" type="presParOf" srcId="{595FDCD5-4701-45DD-AAB0-EABDE8C93A31}" destId="{08F1B149-07F5-42A1-ADE2-5E31A365F8DA}" srcOrd="0" destOrd="0" presId="urn:microsoft.com/office/officeart/2008/layout/RadialCluster"/>
    <dgm:cxn modelId="{7B55EB93-86D5-4D9B-A627-411BC017C26B}" type="presParOf" srcId="{595FDCD5-4701-45DD-AAB0-EABDE8C93A31}" destId="{93EA5D2F-4FEA-478A-9D46-87FDDA33CBAB}" srcOrd="1" destOrd="0" presId="urn:microsoft.com/office/officeart/2008/layout/RadialCluster"/>
    <dgm:cxn modelId="{C05B72C0-8A45-4212-94E0-C02B1DF988BE}" type="presParOf" srcId="{595FDCD5-4701-45DD-AAB0-EABDE8C93A31}" destId="{6CA263C7-851E-477F-8D0C-C5AF13C0E85A}" srcOrd="2" destOrd="0" presId="urn:microsoft.com/office/officeart/2008/layout/RadialCluster"/>
    <dgm:cxn modelId="{8677B285-CA21-446F-B988-722EC3A46965}" type="presParOf" srcId="{595FDCD5-4701-45DD-AAB0-EABDE8C93A31}" destId="{94FFE010-EBCC-4D31-816B-D8F7D56EF13B}" srcOrd="3" destOrd="0" presId="urn:microsoft.com/office/officeart/2008/layout/RadialCluster"/>
    <dgm:cxn modelId="{B3F822E5-39E7-4059-97B5-7B0C91C18DD7}" type="presParOf" srcId="{595FDCD5-4701-45DD-AAB0-EABDE8C93A31}" destId="{93D17CDA-FD6F-4406-A30B-1A943A911C26}" srcOrd="4" destOrd="0" presId="urn:microsoft.com/office/officeart/2008/layout/RadialCluster"/>
    <dgm:cxn modelId="{7EC17F4A-E4C3-4D9B-932F-2D395E75E1DD}" type="presParOf" srcId="{595FDCD5-4701-45DD-AAB0-EABDE8C93A31}" destId="{661E6918-A488-4981-877D-554894B46D4D}" srcOrd="5" destOrd="0" presId="urn:microsoft.com/office/officeart/2008/layout/RadialCluster"/>
    <dgm:cxn modelId="{FFA996F9-91D0-4553-8581-16110F1A0A64}" type="presParOf" srcId="{595FDCD5-4701-45DD-AAB0-EABDE8C93A31}" destId="{DB3C04CF-3C69-4796-8124-B0DC402948C0}" srcOrd="6" destOrd="0" presId="urn:microsoft.com/office/officeart/2008/layout/RadialCluster"/>
    <dgm:cxn modelId="{4A4E97E1-1128-4152-9DA0-61F7DAFCB450}" type="presParOf" srcId="{595FDCD5-4701-45DD-AAB0-EABDE8C93A31}" destId="{7164C48A-3C9F-4B0B-A927-3D01D5AD2ABF}" srcOrd="7" destOrd="0" presId="urn:microsoft.com/office/officeart/2008/layout/RadialCluster"/>
    <dgm:cxn modelId="{EDF7C7DB-34F7-4CC9-B702-5B08A27DA309}" type="presParOf" srcId="{595FDCD5-4701-45DD-AAB0-EABDE8C93A31}" destId="{188E99AF-9B6C-4F46-AAF1-BEF888A441D4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42A8B-A47F-40F7-A71B-DB0B880AE6FE}">
      <dsp:nvSpPr>
        <dsp:cNvPr id="0" name=""/>
        <dsp:cNvSpPr/>
      </dsp:nvSpPr>
      <dsp:spPr>
        <a:xfrm>
          <a:off x="0" y="552691"/>
          <a:ext cx="9880619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CE7652-0DCB-4A8C-8AA3-118D1ED04837}">
      <dsp:nvSpPr>
        <dsp:cNvPr id="0" name=""/>
        <dsp:cNvSpPr/>
      </dsp:nvSpPr>
      <dsp:spPr>
        <a:xfrm>
          <a:off x="494031" y="21330"/>
          <a:ext cx="6916434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25" tIns="0" rIns="2614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создания фона оптимизма для процесса воспитания нравственных чувств младших школьников русскими народными сказками</a:t>
          </a:r>
        </a:p>
      </dsp:txBody>
      <dsp:txXfrm>
        <a:off x="545909" y="73208"/>
        <a:ext cx="6812678" cy="958964"/>
      </dsp:txXfrm>
    </dsp:sp>
    <dsp:sp modelId="{B8A4E694-8936-4DA1-B790-43FBA7AB4353}">
      <dsp:nvSpPr>
        <dsp:cNvPr id="0" name=""/>
        <dsp:cNvSpPr/>
      </dsp:nvSpPr>
      <dsp:spPr>
        <a:xfrm>
          <a:off x="0" y="2185651"/>
          <a:ext cx="9880619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AAA285-1A9E-4A07-AEC3-E147C1A2AC27}">
      <dsp:nvSpPr>
        <dsp:cNvPr id="0" name=""/>
        <dsp:cNvSpPr/>
      </dsp:nvSpPr>
      <dsp:spPr>
        <a:xfrm>
          <a:off x="494031" y="1654291"/>
          <a:ext cx="6916434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25" tIns="0" rIns="2614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выявление в содержании сказки нравственного импульса и осмысление с детьми его динамики, параллельно с развитием сюжета произведения; </a:t>
          </a:r>
        </a:p>
      </dsp:txBody>
      <dsp:txXfrm>
        <a:off x="545909" y="1706169"/>
        <a:ext cx="6812678" cy="958964"/>
      </dsp:txXfrm>
    </dsp:sp>
    <dsp:sp modelId="{A52F923A-4BFF-481E-B8CA-4CA18971616F}">
      <dsp:nvSpPr>
        <dsp:cNvPr id="0" name=""/>
        <dsp:cNvSpPr/>
      </dsp:nvSpPr>
      <dsp:spPr>
        <a:xfrm>
          <a:off x="0" y="3818611"/>
          <a:ext cx="9880619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D6071D-48BC-47D0-862E-DBF1A6D055BC}">
      <dsp:nvSpPr>
        <dsp:cNvPr id="0" name=""/>
        <dsp:cNvSpPr/>
      </dsp:nvSpPr>
      <dsp:spPr>
        <a:xfrm>
          <a:off x="494031" y="3287251"/>
          <a:ext cx="6916434" cy="10627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1425" tIns="0" rIns="261425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обеспечение ролевого перевоплощения школьников в сказочных героев.</a:t>
          </a:r>
        </a:p>
      </dsp:txBody>
      <dsp:txXfrm>
        <a:off x="545909" y="3339129"/>
        <a:ext cx="6812678" cy="9589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74A62-6741-4400-9369-997CD040DCA7}">
      <dsp:nvSpPr>
        <dsp:cNvPr id="0" name=""/>
        <dsp:cNvSpPr/>
      </dsp:nvSpPr>
      <dsp:spPr>
        <a:xfrm>
          <a:off x="3152945" y="686546"/>
          <a:ext cx="3905168" cy="362171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Нравственность – это личностная характеристика, объединяющая такие качества и свойства, как</a:t>
          </a:r>
        </a:p>
      </dsp:txBody>
      <dsp:txXfrm>
        <a:off x="3724844" y="1216933"/>
        <a:ext cx="2761370" cy="2560937"/>
      </dsp:txXfrm>
    </dsp:sp>
    <dsp:sp modelId="{A738F3BF-06D4-4BF9-991D-F911F08B4A39}">
      <dsp:nvSpPr>
        <dsp:cNvPr id="0" name=""/>
        <dsp:cNvSpPr/>
      </dsp:nvSpPr>
      <dsp:spPr>
        <a:xfrm>
          <a:off x="3885186" y="-118670"/>
          <a:ext cx="2440686" cy="145139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доброта</a:t>
          </a:r>
        </a:p>
      </dsp:txBody>
      <dsp:txXfrm>
        <a:off x="4242616" y="93881"/>
        <a:ext cx="1725826" cy="1026288"/>
      </dsp:txXfrm>
    </dsp:sp>
    <dsp:sp modelId="{E2B01CE4-9836-4A72-84D5-89C98CF1C7DD}">
      <dsp:nvSpPr>
        <dsp:cNvPr id="0" name=""/>
        <dsp:cNvSpPr/>
      </dsp:nvSpPr>
      <dsp:spPr>
        <a:xfrm>
          <a:off x="6052525" y="1712421"/>
          <a:ext cx="2440686" cy="145139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коллективизм</a:t>
          </a:r>
        </a:p>
      </dsp:txBody>
      <dsp:txXfrm>
        <a:off x="6409955" y="1924972"/>
        <a:ext cx="1725826" cy="1026288"/>
      </dsp:txXfrm>
    </dsp:sp>
    <dsp:sp modelId="{A4C171F7-4CF3-4E2A-B95D-D113893AC2AA}">
      <dsp:nvSpPr>
        <dsp:cNvPr id="0" name=""/>
        <dsp:cNvSpPr/>
      </dsp:nvSpPr>
      <dsp:spPr>
        <a:xfrm>
          <a:off x="3554480" y="3423708"/>
          <a:ext cx="3102099" cy="192814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дисциплинированность</a:t>
          </a:r>
        </a:p>
      </dsp:txBody>
      <dsp:txXfrm>
        <a:off x="4008772" y="3706078"/>
        <a:ext cx="2193515" cy="1363402"/>
      </dsp:txXfrm>
    </dsp:sp>
    <dsp:sp modelId="{6EE06681-4388-4107-AD38-297A1C6410A8}">
      <dsp:nvSpPr>
        <dsp:cNvPr id="0" name=""/>
        <dsp:cNvSpPr/>
      </dsp:nvSpPr>
      <dsp:spPr>
        <a:xfrm>
          <a:off x="1666758" y="1776272"/>
          <a:ext cx="2440686" cy="145139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порядочность</a:t>
          </a:r>
        </a:p>
      </dsp:txBody>
      <dsp:txXfrm>
        <a:off x="2024188" y="1988823"/>
        <a:ext cx="1725826" cy="10262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1B149-07F5-42A1-ADE2-5E31A365F8DA}">
      <dsp:nvSpPr>
        <dsp:cNvPr id="0" name=""/>
        <dsp:cNvSpPr/>
      </dsp:nvSpPr>
      <dsp:spPr>
        <a:xfrm>
          <a:off x="2824729" y="1676177"/>
          <a:ext cx="2364427" cy="200017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Главная функция воспитания нравственных чувств</a:t>
          </a:r>
        </a:p>
      </dsp:txBody>
      <dsp:txXfrm>
        <a:off x="2922370" y="1773818"/>
        <a:ext cx="2169145" cy="1804897"/>
      </dsp:txXfrm>
    </dsp:sp>
    <dsp:sp modelId="{93EA5D2F-4FEA-478A-9D46-87FDDA33CBAB}">
      <dsp:nvSpPr>
        <dsp:cNvPr id="0" name=""/>
        <dsp:cNvSpPr/>
      </dsp:nvSpPr>
      <dsp:spPr>
        <a:xfrm rot="16127599">
          <a:off x="3813347" y="1507241"/>
          <a:ext cx="3379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571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263C7-851E-477F-8D0C-C5AF13C0E85A}">
      <dsp:nvSpPr>
        <dsp:cNvPr id="0" name=""/>
        <dsp:cNvSpPr/>
      </dsp:nvSpPr>
      <dsp:spPr>
        <a:xfrm>
          <a:off x="2714267" y="-183042"/>
          <a:ext cx="2496942" cy="15213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чтобы сформировать у дошкольников нравственное сознание</a:t>
          </a:r>
        </a:p>
      </dsp:txBody>
      <dsp:txXfrm>
        <a:off x="2788533" y="-108776"/>
        <a:ext cx="2348410" cy="1372817"/>
      </dsp:txXfrm>
    </dsp:sp>
    <dsp:sp modelId="{94FFE010-EBCC-4D31-816B-D8F7D56EF13B}">
      <dsp:nvSpPr>
        <dsp:cNvPr id="0" name=""/>
        <dsp:cNvSpPr/>
      </dsp:nvSpPr>
      <dsp:spPr>
        <a:xfrm rot="21460194">
          <a:off x="5188981" y="2619516"/>
          <a:ext cx="4253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589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17CDA-FD6F-4406-A30B-1A943A911C26}">
      <dsp:nvSpPr>
        <dsp:cNvPr id="0" name=""/>
        <dsp:cNvSpPr/>
      </dsp:nvSpPr>
      <dsp:spPr>
        <a:xfrm>
          <a:off x="5614108" y="1800936"/>
          <a:ext cx="2362795" cy="152372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привычку руководствоваться в своих поступках, действиях, отношениях чувствам общественного долга </a:t>
          </a:r>
        </a:p>
      </dsp:txBody>
      <dsp:txXfrm>
        <a:off x="5688490" y="1875318"/>
        <a:ext cx="2214031" cy="1374961"/>
      </dsp:txXfrm>
    </dsp:sp>
    <dsp:sp modelId="{661E6918-A488-4981-877D-554894B46D4D}">
      <dsp:nvSpPr>
        <dsp:cNvPr id="0" name=""/>
        <dsp:cNvSpPr/>
      </dsp:nvSpPr>
      <dsp:spPr>
        <a:xfrm rot="4973776">
          <a:off x="3939006" y="3894417"/>
          <a:ext cx="43949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926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C04CF-3C69-4796-8124-B0DC402948C0}">
      <dsp:nvSpPr>
        <dsp:cNvPr id="0" name=""/>
        <dsp:cNvSpPr/>
      </dsp:nvSpPr>
      <dsp:spPr>
        <a:xfrm>
          <a:off x="2877261" y="4112477"/>
          <a:ext cx="2782440" cy="132484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сформировать активную жизненную позицию каждого ребёнка</a:t>
          </a:r>
        </a:p>
      </dsp:txBody>
      <dsp:txXfrm>
        <a:off x="2941935" y="4177151"/>
        <a:ext cx="2653092" cy="1195501"/>
      </dsp:txXfrm>
    </dsp:sp>
    <dsp:sp modelId="{7164C48A-3C9F-4B0B-A927-3D01D5AD2ABF}">
      <dsp:nvSpPr>
        <dsp:cNvPr id="0" name=""/>
        <dsp:cNvSpPr/>
      </dsp:nvSpPr>
      <dsp:spPr>
        <a:xfrm rot="10740340">
          <a:off x="2407088" y="2700409"/>
          <a:ext cx="41767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9033" y="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E99AF-9B6C-4F46-AAF1-BEF888A441D4}">
      <dsp:nvSpPr>
        <dsp:cNvPr id="0" name=""/>
        <dsp:cNvSpPr/>
      </dsp:nvSpPr>
      <dsp:spPr>
        <a:xfrm>
          <a:off x="0" y="1889761"/>
          <a:ext cx="2407120" cy="167032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устойчивое нравственное поведение и нравственные чувства, соответствующие современному образу жизни,</a:t>
          </a:r>
        </a:p>
      </dsp:txBody>
      <dsp:txXfrm>
        <a:off x="81538" y="1971299"/>
        <a:ext cx="2244044" cy="15072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64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59773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8697149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44939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61876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21801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405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3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08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49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59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541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167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68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34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76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74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722" y="1229165"/>
            <a:ext cx="8825658" cy="3246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НРАВСТВЕННЫХ ЧУВСТВ ДЕТЕЙ ДОШКОЛЬНОГО ВОЗРАСТА СРЕДСТВАМИ РУССКИХ НАРОДНЫХ СКАЗОК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002060"/>
                </a:solidFill>
              </a:rPr>
              <a:t>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1C0B27A2-23C4-4A0F-A5F2-B81A57C6B2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169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4AA5-9201-4638-9E39-D7A1A93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404" y="206587"/>
            <a:ext cx="10691446" cy="181473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разработать и обосновать педагогические условия воспитания нравственных чувств детей дошкольного возраста средствами русских народных сказок.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C696805-EA58-42E2-8B2A-747404AB77D3}"/>
              </a:ext>
            </a:extLst>
          </p:cNvPr>
          <p:cNvSpPr/>
          <p:nvPr/>
        </p:nvSpPr>
        <p:spPr>
          <a:xfrm>
            <a:off x="681404" y="2455920"/>
            <a:ext cx="10691446" cy="973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создания фона оптимизма для процесса воспитания нравственных чувств дошкольников русскими народными сказками;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5253EBB-60E2-4935-AEFA-43D0EF87D7D6}"/>
              </a:ext>
            </a:extLst>
          </p:cNvPr>
          <p:cNvSpPr/>
          <p:nvPr/>
        </p:nvSpPr>
        <p:spPr>
          <a:xfrm>
            <a:off x="681404" y="3863602"/>
            <a:ext cx="10691446" cy="973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выявление в содержании сказки нравственного импульса и осмысление с детьми его динамики, параллельно с развитием сюжета произведения; 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D3D38B2-8E90-4A3A-AC87-60451F39B5E1}"/>
              </a:ext>
            </a:extLst>
          </p:cNvPr>
          <p:cNvSpPr/>
          <p:nvPr/>
        </p:nvSpPr>
        <p:spPr>
          <a:xfrm>
            <a:off x="681404" y="5393658"/>
            <a:ext cx="10691446" cy="97308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20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обеспечение ролевого перевоплощения дошкольников в сказочных героев.</a:t>
            </a:r>
            <a:endParaRPr kumimoji="0" lang="ru-RU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320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E872466-64E5-4272-A08A-FFD3843F1067}"/>
              </a:ext>
            </a:extLst>
          </p:cNvPr>
          <p:cNvSpPr txBox="1">
            <a:spLocks/>
          </p:cNvSpPr>
          <p:nvPr/>
        </p:nvSpPr>
        <p:spPr>
          <a:xfrm>
            <a:off x="1664677" y="218052"/>
            <a:ext cx="8862646" cy="6189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Перспективно-тематический план на апрель.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612F4EA-842E-4BA1-A344-524CE19CE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195583"/>
              </p:ext>
            </p:extLst>
          </p:nvPr>
        </p:nvGraphicFramePr>
        <p:xfrm>
          <a:off x="1664677" y="1019905"/>
          <a:ext cx="10264726" cy="56713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8009">
                  <a:extLst>
                    <a:ext uri="{9D8B030D-6E8A-4147-A177-3AD203B41FA5}">
                      <a16:colId xmlns:a16="http://schemas.microsoft.com/office/drawing/2014/main" val="1315294041"/>
                    </a:ext>
                  </a:extLst>
                </a:gridCol>
                <a:gridCol w="4224556">
                  <a:extLst>
                    <a:ext uri="{9D8B030D-6E8A-4147-A177-3AD203B41FA5}">
                      <a16:colId xmlns:a16="http://schemas.microsoft.com/office/drawing/2014/main" val="241938325"/>
                    </a:ext>
                  </a:extLst>
                </a:gridCol>
                <a:gridCol w="3282161">
                  <a:extLst>
                    <a:ext uri="{9D8B030D-6E8A-4147-A177-3AD203B41FA5}">
                      <a16:colId xmlns:a16="http://schemas.microsoft.com/office/drawing/2014/main" val="1679150001"/>
                    </a:ext>
                  </a:extLst>
                </a:gridCol>
              </a:tblGrid>
              <a:tr h="671194">
                <a:tc>
                  <a:txBody>
                    <a:bodyPr/>
                    <a:lstStyle/>
                    <a:p>
                      <a:pPr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занятия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Совместная деятельность воспитателя с детьми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extLst>
                  <a:ext uri="{0D108BD9-81ED-4DB2-BD59-A6C34878D82A}">
                    <a16:rowId xmlns:a16="http://schemas.microsoft.com/office/drawing/2014/main" val="3997148737"/>
                  </a:ext>
                </a:extLst>
              </a:tr>
              <a:tr h="1627019"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«Царевна лягушка»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Показать ребятам как правильно вести себя в обществе.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с понятиями доброта, честность, взаимопонимание.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Воспитать в ребенке умение анализировать содержание сказки.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по сказке. Показать ребенку как с помощью рисунка можно изобразить положительные и отрицательные качества героев сказки.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extLst>
                  <a:ext uri="{0D108BD9-81ED-4DB2-BD59-A6C34878D82A}">
                    <a16:rowId xmlns:a16="http://schemas.microsoft.com/office/drawing/2014/main" val="58581693"/>
                  </a:ext>
                </a:extLst>
              </a:tr>
              <a:tr h="1524291"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«Василиса Прекрасная»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Воспитывать почтительное отношение к родителям; рассказать о том, почему нужно слушать старших.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Развить в ребенке чувства ответственности, внимательно относиться к плохим поступкам.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Драматизация сказки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extLst>
                  <a:ext uri="{0D108BD9-81ED-4DB2-BD59-A6C34878D82A}">
                    <a16:rowId xmlns:a16="http://schemas.microsoft.com/office/drawing/2014/main" val="742984560"/>
                  </a:ext>
                </a:extLst>
              </a:tr>
              <a:tr h="716707"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«Сказка о старике и рыбки»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ребят с таким нравственными качествами как: жадность, скупость.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 по содержанию;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пересказ отрывков сказки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extLst>
                  <a:ext uri="{0D108BD9-81ED-4DB2-BD59-A6C34878D82A}">
                    <a16:rowId xmlns:a16="http://schemas.microsoft.com/office/drawing/2014/main" val="740044732"/>
                  </a:ext>
                </a:extLst>
              </a:tr>
              <a:tr h="1080832"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«Заюшкина избушка»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Воспитать доброжелательность, отзывчивости, желание помочь тем, кто попал в беду.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tc>
                  <a:txBody>
                    <a:bodyPr/>
                    <a:lstStyle/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Пересказ сказки – эмоциональное восприятие сказки.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R="889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 – художественная деятельность.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594" marR="36594" marT="0" marB="0"/>
                </a:tc>
                <a:extLst>
                  <a:ext uri="{0D108BD9-81ED-4DB2-BD59-A6C34878D82A}">
                    <a16:rowId xmlns:a16="http://schemas.microsoft.com/office/drawing/2014/main" val="697826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2491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7DA700-28AB-4EC6-8E04-B5549A3BA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4108" y="211015"/>
            <a:ext cx="10061399" cy="158072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400" dirty="0"/>
              <a:t>Для создания фона оптимизма как эффективного педагогического условия в работе с русскими народными сказками необходимо использовать разнообразные методы и приёмы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B4C64C3-2373-4A82-B7BD-4CD45B7E1C86}"/>
              </a:ext>
            </a:extLst>
          </p:cNvPr>
          <p:cNvSpPr/>
          <p:nvPr/>
        </p:nvSpPr>
        <p:spPr>
          <a:xfrm>
            <a:off x="606732" y="2213408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рисование разных фрагментов сказки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3F6B47B1-0E2B-4950-B13D-B8CC1102AFA2}"/>
              </a:ext>
            </a:extLst>
          </p:cNvPr>
          <p:cNvSpPr/>
          <p:nvPr/>
        </p:nvSpPr>
        <p:spPr>
          <a:xfrm>
            <a:off x="1069145" y="4253353"/>
            <a:ext cx="2882829" cy="15859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придумывание сказок (индивидуальное или групповое)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009E8188-ADC7-4A56-AC2A-6B205496A732}"/>
              </a:ext>
            </a:extLst>
          </p:cNvPr>
          <p:cNvSpPr/>
          <p:nvPr/>
        </p:nvSpPr>
        <p:spPr>
          <a:xfrm>
            <a:off x="8240027" y="4040804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развивающие игры, на основе сказки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5132B498-93D0-4AEF-B63C-44743C69608F}"/>
              </a:ext>
            </a:extLst>
          </p:cNvPr>
          <p:cNvSpPr/>
          <p:nvPr/>
        </p:nvSpPr>
        <p:spPr>
          <a:xfrm>
            <a:off x="4938284" y="4766491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демонстрация кукольного театра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7821B0A4-5407-49C5-A7D7-2B533E59ABA8}"/>
              </a:ext>
            </a:extLst>
          </p:cNvPr>
          <p:cNvSpPr/>
          <p:nvPr/>
        </p:nvSpPr>
        <p:spPr>
          <a:xfrm>
            <a:off x="7597078" y="2028617"/>
            <a:ext cx="2658794" cy="14513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дидактические игры</a:t>
            </a:r>
          </a:p>
        </p:txBody>
      </p: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A6BD4BA0-3250-426D-8BE7-BF20383A15B1}"/>
              </a:ext>
            </a:extLst>
          </p:cNvPr>
          <p:cNvCxnSpPr>
            <a:cxnSpLocks/>
            <a:stCxn id="2" idx="2"/>
            <a:endCxn id="5" idx="7"/>
          </p:cNvCxnSpPr>
          <p:nvPr/>
        </p:nvCxnSpPr>
        <p:spPr>
          <a:xfrm flipH="1">
            <a:off x="2876155" y="1791735"/>
            <a:ext cx="3628653" cy="6342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D26DA3BE-C414-4CB1-B819-36FF4AE1DD83}"/>
              </a:ext>
            </a:extLst>
          </p:cNvPr>
          <p:cNvCxnSpPr>
            <a:cxnSpLocks/>
            <a:stCxn id="2" idx="2"/>
            <a:endCxn id="6" idx="7"/>
          </p:cNvCxnSpPr>
          <p:nvPr/>
        </p:nvCxnSpPr>
        <p:spPr>
          <a:xfrm flipH="1">
            <a:off x="3529793" y="1791735"/>
            <a:ext cx="2975015" cy="269387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4B6C5935-95FB-4E11-8080-4FA3A03AE7F9}"/>
              </a:ext>
            </a:extLst>
          </p:cNvPr>
          <p:cNvCxnSpPr>
            <a:cxnSpLocks/>
            <a:stCxn id="2" idx="2"/>
            <a:endCxn id="8" idx="0"/>
          </p:cNvCxnSpPr>
          <p:nvPr/>
        </p:nvCxnSpPr>
        <p:spPr>
          <a:xfrm flipH="1">
            <a:off x="6267681" y="1791735"/>
            <a:ext cx="237127" cy="297475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>
            <a:extLst>
              <a:ext uri="{FF2B5EF4-FFF2-40B4-BE49-F238E27FC236}">
                <a16:creationId xmlns:a16="http://schemas.microsoft.com/office/drawing/2014/main" id="{180ABC69-43AE-4B4E-B88A-C0730C85FF8F}"/>
              </a:ext>
            </a:extLst>
          </p:cNvPr>
          <p:cNvCxnSpPr>
            <a:cxnSpLocks/>
            <a:stCxn id="2" idx="2"/>
            <a:endCxn id="7" idx="1"/>
          </p:cNvCxnSpPr>
          <p:nvPr/>
        </p:nvCxnSpPr>
        <p:spPr>
          <a:xfrm>
            <a:off x="6504808" y="1791735"/>
            <a:ext cx="2124590" cy="246161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2D00D841-3181-4599-B68A-6F57EAFDCC26}"/>
              </a:ext>
            </a:extLst>
          </p:cNvPr>
          <p:cNvCxnSpPr>
            <a:cxnSpLocks/>
            <a:stCxn id="2" idx="2"/>
            <a:endCxn id="9" idx="0"/>
          </p:cNvCxnSpPr>
          <p:nvPr/>
        </p:nvCxnSpPr>
        <p:spPr>
          <a:xfrm>
            <a:off x="6504808" y="1791735"/>
            <a:ext cx="2421667" cy="2368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2217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CC881479-CE00-49CA-833C-A33265E0982F}"/>
              </a:ext>
            </a:extLst>
          </p:cNvPr>
          <p:cNvSpPr txBox="1">
            <a:spLocks/>
          </p:cNvSpPr>
          <p:nvPr/>
        </p:nvSpPr>
        <p:spPr>
          <a:xfrm>
            <a:off x="548640" y="323556"/>
            <a:ext cx="10691446" cy="16318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изменений в общем уровне сформированности нравственных чувств детей дошкольного возраста экспериментальной и контрольной группы на констатирующем и контрольном этапе эксперимента.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0563EF0-2C1A-4938-831E-A32CFB41FB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727317"/>
              </p:ext>
            </p:extLst>
          </p:nvPr>
        </p:nvGraphicFramePr>
        <p:xfrm>
          <a:off x="548639" y="2321169"/>
          <a:ext cx="10818054" cy="3656604"/>
        </p:xfrm>
        <a:graphic>
          <a:graphicData uri="http://schemas.openxmlformats.org/drawingml/2006/table">
            <a:tbl>
              <a:tblPr/>
              <a:tblGrid>
                <a:gridCol w="1396230">
                  <a:extLst>
                    <a:ext uri="{9D8B030D-6E8A-4147-A177-3AD203B41FA5}">
                      <a16:colId xmlns:a16="http://schemas.microsoft.com/office/drawing/2014/main" val="4012416602"/>
                    </a:ext>
                  </a:extLst>
                </a:gridCol>
                <a:gridCol w="1705534">
                  <a:extLst>
                    <a:ext uri="{9D8B030D-6E8A-4147-A177-3AD203B41FA5}">
                      <a16:colId xmlns:a16="http://schemas.microsoft.com/office/drawing/2014/main" val="2876052638"/>
                    </a:ext>
                  </a:extLst>
                </a:gridCol>
                <a:gridCol w="1705534">
                  <a:extLst>
                    <a:ext uri="{9D8B030D-6E8A-4147-A177-3AD203B41FA5}">
                      <a16:colId xmlns:a16="http://schemas.microsoft.com/office/drawing/2014/main" val="146485060"/>
                    </a:ext>
                  </a:extLst>
                </a:gridCol>
                <a:gridCol w="1550882">
                  <a:extLst>
                    <a:ext uri="{9D8B030D-6E8A-4147-A177-3AD203B41FA5}">
                      <a16:colId xmlns:a16="http://schemas.microsoft.com/office/drawing/2014/main" val="1338458227"/>
                    </a:ext>
                  </a:extLst>
                </a:gridCol>
                <a:gridCol w="1550882">
                  <a:extLst>
                    <a:ext uri="{9D8B030D-6E8A-4147-A177-3AD203B41FA5}">
                      <a16:colId xmlns:a16="http://schemas.microsoft.com/office/drawing/2014/main" val="3741566243"/>
                    </a:ext>
                  </a:extLst>
                </a:gridCol>
                <a:gridCol w="1550882">
                  <a:extLst>
                    <a:ext uri="{9D8B030D-6E8A-4147-A177-3AD203B41FA5}">
                      <a16:colId xmlns:a16="http://schemas.microsoft.com/office/drawing/2014/main" val="900316642"/>
                    </a:ext>
                  </a:extLst>
                </a:gridCol>
                <a:gridCol w="1358110">
                  <a:extLst>
                    <a:ext uri="{9D8B030D-6E8A-4147-A177-3AD203B41FA5}">
                      <a16:colId xmlns:a16="http://schemas.microsoft.com/office/drawing/2014/main" val="1861119290"/>
                    </a:ext>
                  </a:extLst>
                </a:gridCol>
              </a:tblGrid>
              <a:tr h="428212">
                <a:tc rowSpan="2">
                  <a:txBody>
                    <a:bodyPr/>
                    <a:lstStyle/>
                    <a:p>
                      <a:pPr indent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Группы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indent="457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 эксперимента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16002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 эксперимента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4162566"/>
                  </a:ext>
                </a:extLst>
              </a:tr>
              <a:tr h="5134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Низкий уровень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1153075"/>
                  </a:ext>
                </a:extLst>
              </a:tr>
              <a:tr h="1308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ЭГ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«Капитошка»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(15 детей)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(13,3%)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(26,6%)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(60%)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(40%)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(40%)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(20%)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797496"/>
                  </a:ext>
                </a:extLst>
              </a:tr>
              <a:tr h="13087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КГ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«Звездочка»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(15 детей)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(13,3%)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(40%)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(46,6%)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(13,3%)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(46,6%)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(40%)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1983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7772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A6E1CA3-2298-4CE3-BFEB-0D48174F5CA2}"/>
              </a:ext>
            </a:extLst>
          </p:cNvPr>
          <p:cNvSpPr txBox="1">
            <a:spLocks/>
          </p:cNvSpPr>
          <p:nvPr/>
        </p:nvSpPr>
        <p:spPr>
          <a:xfrm>
            <a:off x="940525" y="477028"/>
            <a:ext cx="10691446" cy="1392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уровни сформированности нравственных чувств на контрольном этапе эксперимента 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EFF762FA-6C8E-4D49-970F-0DDD93CD47F2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-304860" y="3024552"/>
            <a:ext cx="17012463" cy="5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6BFCE2A5-3097-4BDD-AA62-986D3FAFCD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7887537"/>
              </p:ext>
            </p:extLst>
          </p:nvPr>
        </p:nvGraphicFramePr>
        <p:xfrm>
          <a:off x="2206171" y="2275126"/>
          <a:ext cx="6606566" cy="37773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Chart" r:id="rId3" imgW="4171889" imgH="2390638" progId="MSGraph.Chart.8">
                  <p:embed/>
                </p:oleObj>
              </mc:Choice>
              <mc:Fallback>
                <p:oleObj name="Chart" r:id="rId3" imgW="4171889" imgH="2390638" progId="MSGraph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6171" y="2275126"/>
                        <a:ext cx="6606566" cy="37773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52305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1232106816432039_1">
            <a:extLst>
              <a:ext uri="{FF2B5EF4-FFF2-40B4-BE49-F238E27FC236}">
                <a16:creationId xmlns:a16="http://schemas.microsoft.com/office/drawing/2014/main" id="{525D82D4-0057-4121-AF53-BD8AEA703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970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19BED90-FF76-4E0F-9B53-B220228E1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8332" y="1622475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60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6000"/>
    </mc:Choice>
    <mc:Fallback xmlns="">
      <p:transition spd="slow" advClick="0" advTm="16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313880F0-6988-46FD-83E1-F89A3A086C40}"/>
              </a:ext>
            </a:extLst>
          </p:cNvPr>
          <p:cNvSpPr txBox="1">
            <a:spLocks/>
          </p:cNvSpPr>
          <p:nvPr/>
        </p:nvSpPr>
        <p:spPr>
          <a:xfrm>
            <a:off x="731520" y="1077611"/>
            <a:ext cx="11065999" cy="5393527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Объект исследования: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процесс нравственного воспитания детей дошкольного возраста.</a:t>
            </a:r>
          </a:p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Предмет исследования: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средства, содержание, формы и методы воспитания нравственных чувств дошкольников средствами русских народных сказок.</a:t>
            </a:r>
          </a:p>
          <a:p>
            <a:pPr marL="360000" lvl="0" indent="3600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48312"/>
              </a:buClr>
              <a:buFont typeface="Wingdings" panose="05000000000000000000" pitchFamily="2" charset="2"/>
              <a:buChar char="Ø"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 исследования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 основе теоретического анализа и экспериментального исследования научно обосновать и практически апробировать разработанную нами педагогическую модель воспитания нравственных чувств детей дошкольного возраста средствами русских народных сказок.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79889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179DA2-05E7-4CDE-8054-EA6DE6EA1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3023" y="623307"/>
            <a:ext cx="8596668" cy="1106659"/>
          </a:xfrm>
        </p:spPr>
        <p:txBody>
          <a:bodyPr>
            <a:normAutofit/>
          </a:bodyPr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</a:t>
            </a:r>
          </a:p>
        </p:txBody>
      </p:sp>
      <p:sp>
        <p:nvSpPr>
          <p:cNvPr id="3" name="Заголовок 6">
            <a:extLst>
              <a:ext uri="{FF2B5EF4-FFF2-40B4-BE49-F238E27FC236}">
                <a16:creationId xmlns:a16="http://schemas.microsoft.com/office/drawing/2014/main" id="{88F6095D-70A4-49A6-9CA2-DC84AD76EAA4}"/>
              </a:ext>
            </a:extLst>
          </p:cNvPr>
          <p:cNvSpPr txBox="1">
            <a:spLocks/>
          </p:cNvSpPr>
          <p:nvPr/>
        </p:nvSpPr>
        <p:spPr>
          <a:xfrm>
            <a:off x="7577160" y="316480"/>
            <a:ext cx="4870938" cy="44875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9DA91F13-1EA6-46D3-951E-7B9F24C4B0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3493781"/>
              </p:ext>
            </p:extLst>
          </p:nvPr>
        </p:nvGraphicFramePr>
        <p:xfrm>
          <a:off x="1683023" y="1519312"/>
          <a:ext cx="9880620" cy="4747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5353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42599-F68A-41D7-A589-C10E55A5D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Задачи исследования: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F35303-1A17-42A0-ACD5-B3197F956F33}"/>
              </a:ext>
            </a:extLst>
          </p:cNvPr>
          <p:cNvSpPr/>
          <p:nvPr/>
        </p:nvSpPr>
        <p:spPr>
          <a:xfrm>
            <a:off x="1530903" y="1401798"/>
            <a:ext cx="1010307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1) теоретически обосновать проблему исследования;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2) определить роль нравственных чувств в структуре нравственного сознания личности;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3) осуществить анализ русских народных сказок как средство нравственного воспитания детей;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4) выявить критерии и их показатели, определить уровни воспитанности нравственных чувств детей дошкольного возраста на разных этапах экспериментального исследования;</a:t>
            </a:r>
          </a:p>
          <a:p>
            <a:pPr indent="450000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5) разработать и обосновать педагогические условия воспитания нравственных чувств детей дошкольного возраста средствами русских народных сказок.</a:t>
            </a:r>
          </a:p>
        </p:txBody>
      </p:sp>
    </p:spTree>
    <p:extLst>
      <p:ext uri="{BB962C8B-B14F-4D97-AF65-F5344CB8AC3E}">
        <p14:creationId xmlns:p14="http://schemas.microsoft.com/office/powerpoint/2010/main" val="213913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6ADE4-F465-4964-9295-269199D5A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921" y="283457"/>
            <a:ext cx="10211061" cy="1500555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	Теоретически обосновать проблему исследования.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79A74E8-B8FA-4E39-AEFA-B0F1A080BE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6604700"/>
              </p:ext>
            </p:extLst>
          </p:nvPr>
        </p:nvGraphicFramePr>
        <p:xfrm>
          <a:off x="3514320" y="968403"/>
          <a:ext cx="10211060" cy="523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92328A-6979-4150-86D1-722A7B177009}"/>
              </a:ext>
            </a:extLst>
          </p:cNvPr>
          <p:cNvSpPr/>
          <p:nvPr/>
        </p:nvSpPr>
        <p:spPr>
          <a:xfrm>
            <a:off x="1268176" y="4258381"/>
            <a:ext cx="5498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Нравственное воспитание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32000" algn="just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определенный процесс воспитания, направленный на приобщение дошкольников к моральным качествам общества в определенном мире</a:t>
            </a:r>
          </a:p>
        </p:txBody>
      </p:sp>
    </p:spTree>
    <p:extLst>
      <p:ext uri="{BB962C8B-B14F-4D97-AF65-F5344CB8AC3E}">
        <p14:creationId xmlns:p14="http://schemas.microsoft.com/office/powerpoint/2010/main" val="1257294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E833E-283E-47AF-9443-4602027C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5920" y="199291"/>
            <a:ext cx="11971606" cy="196479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	Определить роль нравственных чувств в структуре нравственного сознания личности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920A0A73-7426-4499-B8D5-4B6C995503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40760307"/>
              </p:ext>
            </p:extLst>
          </p:nvPr>
        </p:nvGraphicFramePr>
        <p:xfrm>
          <a:off x="2720040" y="1291883"/>
          <a:ext cx="7991725" cy="5254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9276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E833E-283E-47AF-9443-4602027C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7781" y="309695"/>
            <a:ext cx="9959935" cy="106957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	</a:t>
            </a:r>
            <a:r>
              <a:rPr lang="ru-RU" sz="3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Осуществить анализ русских народных сказок как средство нравственного воспитания детей;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728BAB9-CDCC-4AA9-AD44-002A1B476C81}"/>
              </a:ext>
            </a:extLst>
          </p:cNvPr>
          <p:cNvSpPr/>
          <p:nvPr/>
        </p:nvSpPr>
        <p:spPr>
          <a:xfrm>
            <a:off x="1842859" y="1554257"/>
            <a:ext cx="101547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исследования показал, что русские народные сказки оказывают огромную роль в воспитании детей: </a:t>
            </a:r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1764BEA4-136A-467D-8D62-7201BFDE3BE6}"/>
              </a:ext>
            </a:extLst>
          </p:cNvPr>
          <p:cNvSpPr/>
          <p:nvPr/>
        </p:nvSpPr>
        <p:spPr>
          <a:xfrm>
            <a:off x="562703" y="2497144"/>
            <a:ext cx="1055077" cy="566796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6879DC8C-334A-4874-865C-2D0234B1F772}"/>
              </a:ext>
            </a:extLst>
          </p:cNvPr>
          <p:cNvSpPr/>
          <p:nvPr/>
        </p:nvSpPr>
        <p:spPr>
          <a:xfrm>
            <a:off x="1842863" y="2425205"/>
            <a:ext cx="9931795" cy="685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 – воспитывают в ребёнке мужество, решимость, героизм и улучшают положительные качества;</a:t>
            </a:r>
          </a:p>
        </p:txBody>
      </p:sp>
      <p:sp>
        <p:nvSpPr>
          <p:cNvPr id="9" name="Стрелка: вправо 8">
            <a:extLst>
              <a:ext uri="{FF2B5EF4-FFF2-40B4-BE49-F238E27FC236}">
                <a16:creationId xmlns:a16="http://schemas.microsoft.com/office/drawing/2014/main" id="{BC5DE141-3FFB-4F4D-8BCA-F5E2DE51CE00}"/>
              </a:ext>
            </a:extLst>
          </p:cNvPr>
          <p:cNvSpPr/>
          <p:nvPr/>
        </p:nvSpPr>
        <p:spPr>
          <a:xfrm>
            <a:off x="562703" y="3442364"/>
            <a:ext cx="1055077" cy="566796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Прямоугольник: скругленные противолежащие углы 9">
            <a:extLst>
              <a:ext uri="{FF2B5EF4-FFF2-40B4-BE49-F238E27FC236}">
                <a16:creationId xmlns:a16="http://schemas.microsoft.com/office/drawing/2014/main" id="{E5EFFEEA-2618-4BB0-9CDE-260C77E8664B}"/>
              </a:ext>
            </a:extLst>
          </p:cNvPr>
          <p:cNvSpPr/>
          <p:nvPr/>
        </p:nvSpPr>
        <p:spPr>
          <a:xfrm>
            <a:off x="1842859" y="3442364"/>
            <a:ext cx="9931795" cy="685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 – вырабатывают бережное отношение к природе, прививает любовь к Родине;</a:t>
            </a:r>
          </a:p>
        </p:txBody>
      </p:sp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7E922119-0307-492A-BBF9-3808A7D1E913}"/>
              </a:ext>
            </a:extLst>
          </p:cNvPr>
          <p:cNvSpPr/>
          <p:nvPr/>
        </p:nvSpPr>
        <p:spPr>
          <a:xfrm>
            <a:off x="562703" y="4387584"/>
            <a:ext cx="1055077" cy="566796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: скругленные противолежащие углы 11">
            <a:extLst>
              <a:ext uri="{FF2B5EF4-FFF2-40B4-BE49-F238E27FC236}">
                <a16:creationId xmlns:a16="http://schemas.microsoft.com/office/drawing/2014/main" id="{85362BD0-DA84-45B3-8ADC-FDC2D9F38704}"/>
              </a:ext>
            </a:extLst>
          </p:cNvPr>
          <p:cNvSpPr/>
          <p:nvPr/>
        </p:nvSpPr>
        <p:spPr>
          <a:xfrm>
            <a:off x="1842859" y="4396295"/>
            <a:ext cx="9931795" cy="685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 – развивают любовь к ближнему; в-четвертых – воспитывают в ребёнке терпение, усидчивость, целеустремленность.</a:t>
            </a:r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1C35647C-CFCC-4CFB-BBDE-A91C394A83DD}"/>
              </a:ext>
            </a:extLst>
          </p:cNvPr>
          <p:cNvSpPr/>
          <p:nvPr/>
        </p:nvSpPr>
        <p:spPr>
          <a:xfrm>
            <a:off x="562703" y="5418408"/>
            <a:ext cx="1055077" cy="566796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Прямоугольник: скругленные противолежащие углы 13">
            <a:extLst>
              <a:ext uri="{FF2B5EF4-FFF2-40B4-BE49-F238E27FC236}">
                <a16:creationId xmlns:a16="http://schemas.microsoft.com/office/drawing/2014/main" id="{28D6DC8C-EC7F-4DB5-BE0F-41087876B10D}"/>
              </a:ext>
            </a:extLst>
          </p:cNvPr>
          <p:cNvSpPr/>
          <p:nvPr/>
        </p:nvSpPr>
        <p:spPr>
          <a:xfrm>
            <a:off x="1842859" y="5407086"/>
            <a:ext cx="9931795" cy="6858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самое главное – формируются чувства самостоятельности у детей. </a:t>
            </a:r>
          </a:p>
        </p:txBody>
      </p:sp>
    </p:spTree>
    <p:extLst>
      <p:ext uri="{BB962C8B-B14F-4D97-AF65-F5344CB8AC3E}">
        <p14:creationId xmlns:p14="http://schemas.microsoft.com/office/powerpoint/2010/main" val="3079217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043E6-E642-449D-8EAE-471710A8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52" y="439613"/>
            <a:ext cx="10680896" cy="154040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	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 критерии и их показатели, определить уровни воспитанности нравственных чувств детей дошкольного возраста на разных этапах экспериментального исследования</a:t>
            </a:r>
            <a:endParaRPr lang="ru-RU" dirty="0"/>
          </a:p>
        </p:txBody>
      </p:sp>
      <p:sp>
        <p:nvSpPr>
          <p:cNvPr id="3" name="Выноска: стрелка вниз 2">
            <a:extLst>
              <a:ext uri="{FF2B5EF4-FFF2-40B4-BE49-F238E27FC236}">
                <a16:creationId xmlns:a16="http://schemas.microsoft.com/office/drawing/2014/main" id="{D536E201-3552-49E5-91A5-2906986EDB1D}"/>
              </a:ext>
            </a:extLst>
          </p:cNvPr>
          <p:cNvSpPr/>
          <p:nvPr/>
        </p:nvSpPr>
        <p:spPr>
          <a:xfrm>
            <a:off x="358137" y="2525142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Понятийный</a:t>
            </a:r>
          </a:p>
        </p:txBody>
      </p:sp>
      <p:sp>
        <p:nvSpPr>
          <p:cNvPr id="4" name="Выноска: стрелка вниз 3">
            <a:extLst>
              <a:ext uri="{FF2B5EF4-FFF2-40B4-BE49-F238E27FC236}">
                <a16:creationId xmlns:a16="http://schemas.microsoft.com/office/drawing/2014/main" id="{DAF0B91C-8E4D-45A8-9BAD-3BC3F32ECC99}"/>
              </a:ext>
            </a:extLst>
          </p:cNvPr>
          <p:cNvSpPr/>
          <p:nvPr/>
        </p:nvSpPr>
        <p:spPr>
          <a:xfrm>
            <a:off x="3242603" y="2525141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Эмоционально-оценочный</a:t>
            </a:r>
          </a:p>
        </p:txBody>
      </p:sp>
      <p:sp>
        <p:nvSpPr>
          <p:cNvPr id="5" name="Выноска: стрелка вниз 4">
            <a:extLst>
              <a:ext uri="{FF2B5EF4-FFF2-40B4-BE49-F238E27FC236}">
                <a16:creationId xmlns:a16="http://schemas.microsoft.com/office/drawing/2014/main" id="{85013250-AA18-4BEE-A4B6-A1BB25A3C413}"/>
              </a:ext>
            </a:extLst>
          </p:cNvPr>
          <p:cNvSpPr/>
          <p:nvPr/>
        </p:nvSpPr>
        <p:spPr>
          <a:xfrm>
            <a:off x="6096000" y="2525142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Эмоционально-регулятивный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id="{3892420A-8FB8-42BC-AAEC-DBE717A0B232}"/>
              </a:ext>
            </a:extLst>
          </p:cNvPr>
          <p:cNvSpPr/>
          <p:nvPr/>
        </p:nvSpPr>
        <p:spPr>
          <a:xfrm>
            <a:off x="358137" y="4128866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уровня воспитанности нравственных качеств у детей</a:t>
            </a: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173C5664-34A2-431C-B1CC-4182D1FED014}"/>
              </a:ext>
            </a:extLst>
          </p:cNvPr>
          <p:cNvSpPr/>
          <p:nvPr/>
        </p:nvSpPr>
        <p:spPr>
          <a:xfrm>
            <a:off x="3276013" y="4128865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нравственной воспитанности; нравственных чувств</a:t>
            </a: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96B54B4F-5268-4483-BB7E-627884A91304}"/>
              </a:ext>
            </a:extLst>
          </p:cNvPr>
          <p:cNvSpPr/>
          <p:nvPr/>
        </p:nvSpPr>
        <p:spPr>
          <a:xfrm>
            <a:off x="6193889" y="4128864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индивидуальных особенностей ребят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Выноска: стрелка вниз 8">
            <a:extLst>
              <a:ext uri="{FF2B5EF4-FFF2-40B4-BE49-F238E27FC236}">
                <a16:creationId xmlns:a16="http://schemas.microsoft.com/office/drawing/2014/main" id="{07FBA7F2-84D8-4451-B28B-0DD9731ECEC1}"/>
              </a:ext>
            </a:extLst>
          </p:cNvPr>
          <p:cNvSpPr/>
          <p:nvPr/>
        </p:nvSpPr>
        <p:spPr>
          <a:xfrm>
            <a:off x="8949397" y="2525141"/>
            <a:ext cx="2532184" cy="1420837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: скругленные противолежащие углы 9">
            <a:extLst>
              <a:ext uri="{FF2B5EF4-FFF2-40B4-BE49-F238E27FC236}">
                <a16:creationId xmlns:a16="http://schemas.microsoft.com/office/drawing/2014/main" id="{FB2C9717-71B1-456C-ADCE-B69C4CACC620}"/>
              </a:ext>
            </a:extLst>
          </p:cNvPr>
          <p:cNvSpPr/>
          <p:nvPr/>
        </p:nvSpPr>
        <p:spPr>
          <a:xfrm>
            <a:off x="9111765" y="4128863"/>
            <a:ext cx="2630658" cy="2096087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выявления действий и поступков, которые свидетельствуют о проявлении гуманных чувств в общении со взрослыми и детьми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111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4AA5-9201-4638-9E39-D7A1A93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206" y="520506"/>
            <a:ext cx="9340947" cy="1294227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констатирующего этапа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4F44089-3E2D-43CB-8CB7-861B528F94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222045"/>
              </p:ext>
            </p:extLst>
          </p:nvPr>
        </p:nvGraphicFramePr>
        <p:xfrm>
          <a:off x="602565" y="1617786"/>
          <a:ext cx="10986869" cy="4557235"/>
        </p:xfrm>
        <a:graphic>
          <a:graphicData uri="http://schemas.openxmlformats.org/drawingml/2006/table">
            <a:tbl>
              <a:tblPr firstRow="1" firstCol="1" bandRow="1"/>
              <a:tblGrid>
                <a:gridCol w="2041133">
                  <a:extLst>
                    <a:ext uri="{9D8B030D-6E8A-4147-A177-3AD203B41FA5}">
                      <a16:colId xmlns:a16="http://schemas.microsoft.com/office/drawing/2014/main" val="3109070337"/>
                    </a:ext>
                  </a:extLst>
                </a:gridCol>
                <a:gridCol w="2313140">
                  <a:extLst>
                    <a:ext uri="{9D8B030D-6E8A-4147-A177-3AD203B41FA5}">
                      <a16:colId xmlns:a16="http://schemas.microsoft.com/office/drawing/2014/main" val="1565236056"/>
                    </a:ext>
                  </a:extLst>
                </a:gridCol>
                <a:gridCol w="2313140">
                  <a:extLst>
                    <a:ext uri="{9D8B030D-6E8A-4147-A177-3AD203B41FA5}">
                      <a16:colId xmlns:a16="http://schemas.microsoft.com/office/drawing/2014/main" val="861427298"/>
                    </a:ext>
                  </a:extLst>
                </a:gridCol>
                <a:gridCol w="2159728">
                  <a:extLst>
                    <a:ext uri="{9D8B030D-6E8A-4147-A177-3AD203B41FA5}">
                      <a16:colId xmlns:a16="http://schemas.microsoft.com/office/drawing/2014/main" val="3196613457"/>
                    </a:ext>
                  </a:extLst>
                </a:gridCol>
                <a:gridCol w="2159728">
                  <a:extLst>
                    <a:ext uri="{9D8B030D-6E8A-4147-A177-3AD203B41FA5}">
                      <a16:colId xmlns:a16="http://schemas.microsoft.com/office/drawing/2014/main" val="799420167"/>
                    </a:ext>
                  </a:extLst>
                </a:gridCol>
              </a:tblGrid>
              <a:tr h="1006995">
                <a:tc rowSpan="2">
                  <a:txBody>
                    <a:bodyPr/>
                    <a:lstStyle/>
                    <a:p>
                      <a:pPr marR="88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Капитошка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» (ЭГ)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«Звездочка» (КГ)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1588505"/>
                  </a:ext>
                </a:extLst>
              </a:tr>
              <a:tr h="8666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детей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Кол-во детей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264340"/>
                  </a:ext>
                </a:extLst>
              </a:tr>
              <a:tr h="866633">
                <a:tc>
                  <a:txBody>
                    <a:bodyPr/>
                    <a:lstStyle/>
                    <a:p>
                      <a:pPr marR="88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19,97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16,65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224112"/>
                  </a:ext>
                </a:extLst>
              </a:tr>
              <a:tr h="866633">
                <a:tc>
                  <a:txBody>
                    <a:bodyPr/>
                    <a:lstStyle/>
                    <a:p>
                      <a:pPr marR="88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31,67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5705314"/>
                  </a:ext>
                </a:extLst>
              </a:tr>
              <a:tr h="866633">
                <a:tc>
                  <a:txBody>
                    <a:bodyPr/>
                    <a:lstStyle/>
                    <a:p>
                      <a:pPr marR="8890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Низкий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54,97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8890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51,67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80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89731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969</TotalTime>
  <Words>722</Words>
  <Application>Microsoft Office PowerPoint</Application>
  <PresentationFormat>Широкоэкранный</PresentationFormat>
  <Paragraphs>129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</vt:lpstr>
      <vt:lpstr>Wingdings 3</vt:lpstr>
      <vt:lpstr>Легкий дым</vt:lpstr>
      <vt:lpstr>Chart</vt:lpstr>
      <vt:lpstr>ВОСПИТАНИЕ НРАВСТВЕННЫХ ЧУВСТВ ДЕТЕЙ ДОШКОЛЬНОГО ВОЗРАСТА СРЕДСТВАМИ РУССКИХ НАРОДНЫХ СКАЗОК    </vt:lpstr>
      <vt:lpstr>Презентация PowerPoint</vt:lpstr>
      <vt:lpstr>Педагогические условия</vt:lpstr>
      <vt:lpstr>Задачи исследования:</vt:lpstr>
      <vt:lpstr>1) Теоретически обосновать проблему исследования.  </vt:lpstr>
      <vt:lpstr>2) Определить роль нравственных чувств в структуре нравственного сознания личности  </vt:lpstr>
      <vt:lpstr>3) Осуществить анализ русских народных сказок как средство нравственного воспитания детей; . </vt:lpstr>
      <vt:lpstr>4) выявить критерии и их показатели, определить уровни воспитанности нравственных чувств детей дошкольного возраста на разных этапах экспериментального исследования</vt:lpstr>
      <vt:lpstr>Результаты констатирующего этапа</vt:lpstr>
      <vt:lpstr>5. разработать и обосновать педагогические условия воспитания нравственных чувств детей дошкольного возраста средствами русских народных сказок.</vt:lpstr>
      <vt:lpstr>Презентация PowerPoint</vt:lpstr>
      <vt:lpstr>Для создания фона оптимизма как эффективного педагогического условия в работе с русскими народными сказками необходимо использовать разнообразные методы и приёмы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сказки в жизни дошкольника «Сказка - ложь, да в ней намёк...»</dc:title>
  <dc:creator>ербол</dc:creator>
  <cp:lastModifiedBy>Пользователь</cp:lastModifiedBy>
  <cp:revision>103</cp:revision>
  <dcterms:created xsi:type="dcterms:W3CDTF">2015-12-01T08:14:19Z</dcterms:created>
  <dcterms:modified xsi:type="dcterms:W3CDTF">2024-02-12T09:50:08Z</dcterms:modified>
</cp:coreProperties>
</file>