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C20F24-6AB3-48B0-A26C-9D68C76B5F15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6AC18E4B-1D31-472A-B3A1-A7CD0D717029}">
      <dgm:prSet phldrT="[Текст]"/>
      <dgm:spPr/>
      <dgm:t>
        <a:bodyPr/>
        <a:lstStyle/>
        <a:p>
          <a:r>
            <a:rPr lang="ru-RU" dirty="0" smtClean="0"/>
            <a:t>18ч</a:t>
          </a:r>
          <a:endParaRPr lang="ru-RU" dirty="0"/>
        </a:p>
      </dgm:t>
    </dgm:pt>
    <dgm:pt modelId="{6CAFD84D-C379-4303-B7FA-B1A58AF4FDD7}" type="parTrans" cxnId="{917B713E-3E6D-4897-9AAE-11B97FFB5B7F}">
      <dgm:prSet/>
      <dgm:spPr/>
      <dgm:t>
        <a:bodyPr/>
        <a:lstStyle/>
        <a:p>
          <a:endParaRPr lang="ru-RU"/>
        </a:p>
      </dgm:t>
    </dgm:pt>
    <dgm:pt modelId="{16A5CEF0-07A5-4F37-8D06-F08A69F3CC76}" type="sibTrans" cxnId="{917B713E-3E6D-4897-9AAE-11B97FFB5B7F}">
      <dgm:prSet/>
      <dgm:spPr/>
      <dgm:t>
        <a:bodyPr/>
        <a:lstStyle/>
        <a:p>
          <a:endParaRPr lang="ru-RU"/>
        </a:p>
      </dgm:t>
    </dgm:pt>
    <dgm:pt modelId="{C59EA41F-46B1-4544-B475-8FB9BED4F618}">
      <dgm:prSet phldrT="[Текст]"/>
      <dgm:spPr/>
      <dgm:t>
        <a:bodyPr/>
        <a:lstStyle/>
        <a:p>
          <a:r>
            <a:rPr lang="ru-RU" dirty="0" smtClean="0"/>
            <a:t>2ч</a:t>
          </a:r>
          <a:endParaRPr lang="ru-RU" dirty="0"/>
        </a:p>
      </dgm:t>
    </dgm:pt>
    <dgm:pt modelId="{3B66F4B9-68D6-4758-9219-61F921CC0476}" type="parTrans" cxnId="{63091C34-C5CA-4DD0-99A3-2944B63C5BA4}">
      <dgm:prSet/>
      <dgm:spPr/>
      <dgm:t>
        <a:bodyPr/>
        <a:lstStyle/>
        <a:p>
          <a:endParaRPr lang="ru-RU"/>
        </a:p>
      </dgm:t>
    </dgm:pt>
    <dgm:pt modelId="{604CDF1F-CD21-4F0B-84AC-67CAD9748258}" type="sibTrans" cxnId="{63091C34-C5CA-4DD0-99A3-2944B63C5BA4}">
      <dgm:prSet/>
      <dgm:spPr/>
      <dgm:t>
        <a:bodyPr/>
        <a:lstStyle/>
        <a:p>
          <a:endParaRPr lang="ru-RU"/>
        </a:p>
      </dgm:t>
    </dgm:pt>
    <dgm:pt modelId="{5C15FC8A-4CBC-4D7A-8AF4-B0F6C8BF441C}">
      <dgm:prSet phldrT="[Текст]"/>
      <dgm:spPr/>
      <dgm:t>
        <a:bodyPr/>
        <a:lstStyle/>
        <a:p>
          <a:r>
            <a:rPr lang="ru-RU" dirty="0" smtClean="0"/>
            <a:t>20ч</a:t>
          </a:r>
          <a:endParaRPr lang="ru-RU" dirty="0"/>
        </a:p>
      </dgm:t>
    </dgm:pt>
    <dgm:pt modelId="{1514394B-15AD-4894-A294-3145BB1FB514}" type="parTrans" cxnId="{2ED3E795-554F-4610-AE38-F7E4CF78AD86}">
      <dgm:prSet/>
      <dgm:spPr/>
      <dgm:t>
        <a:bodyPr/>
        <a:lstStyle/>
        <a:p>
          <a:endParaRPr lang="ru-RU"/>
        </a:p>
      </dgm:t>
    </dgm:pt>
    <dgm:pt modelId="{C4DF16C2-E057-48E6-984D-774F851C49B3}" type="sibTrans" cxnId="{2ED3E795-554F-4610-AE38-F7E4CF78AD86}">
      <dgm:prSet/>
      <dgm:spPr/>
      <dgm:t>
        <a:bodyPr/>
        <a:lstStyle/>
        <a:p>
          <a:endParaRPr lang="ru-RU"/>
        </a:p>
      </dgm:t>
    </dgm:pt>
    <dgm:pt modelId="{D2701B0C-DA91-4CA5-9690-CC5031A5FB45}" type="pres">
      <dgm:prSet presAssocID="{BDC20F24-6AB3-48B0-A26C-9D68C76B5F15}" presName="linearFlow" presStyleCnt="0">
        <dgm:presLayoutVars>
          <dgm:dir/>
          <dgm:resizeHandles val="exact"/>
        </dgm:presLayoutVars>
      </dgm:prSet>
      <dgm:spPr/>
    </dgm:pt>
    <dgm:pt modelId="{47E9F5B0-3D14-4D7E-9C88-E1923D3D5FE3}" type="pres">
      <dgm:prSet presAssocID="{6AC18E4B-1D31-472A-B3A1-A7CD0D71702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3263F8-F984-4C48-BAF5-6F6D6ABCD167}" type="pres">
      <dgm:prSet presAssocID="{16A5CEF0-07A5-4F37-8D06-F08A69F3CC76}" presName="spacerL" presStyleCnt="0"/>
      <dgm:spPr/>
    </dgm:pt>
    <dgm:pt modelId="{5B8DF403-87B2-4264-B399-77F5B3C0D5AB}" type="pres">
      <dgm:prSet presAssocID="{16A5CEF0-07A5-4F37-8D06-F08A69F3CC76}" presName="sibTrans" presStyleLbl="sibTrans2D1" presStyleIdx="0" presStyleCnt="2"/>
      <dgm:spPr/>
      <dgm:t>
        <a:bodyPr/>
        <a:lstStyle/>
        <a:p>
          <a:endParaRPr lang="ru-RU"/>
        </a:p>
      </dgm:t>
    </dgm:pt>
    <dgm:pt modelId="{7CB23DE5-DA41-4FC0-9534-41BBAA1072A5}" type="pres">
      <dgm:prSet presAssocID="{16A5CEF0-07A5-4F37-8D06-F08A69F3CC76}" presName="spacerR" presStyleCnt="0"/>
      <dgm:spPr/>
    </dgm:pt>
    <dgm:pt modelId="{0BDC183D-DCCE-453C-8FC6-3831F7EDF10B}" type="pres">
      <dgm:prSet presAssocID="{C59EA41F-46B1-4544-B475-8FB9BED4F61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5904B7-AED9-4F69-888D-80969BC065CC}" type="pres">
      <dgm:prSet presAssocID="{604CDF1F-CD21-4F0B-84AC-67CAD9748258}" presName="spacerL" presStyleCnt="0"/>
      <dgm:spPr/>
    </dgm:pt>
    <dgm:pt modelId="{D101B2F6-F5AD-406B-9B0C-4428CDAD1926}" type="pres">
      <dgm:prSet presAssocID="{604CDF1F-CD21-4F0B-84AC-67CAD9748258}" presName="sibTrans" presStyleLbl="sibTrans2D1" presStyleIdx="1" presStyleCnt="2"/>
      <dgm:spPr/>
      <dgm:t>
        <a:bodyPr/>
        <a:lstStyle/>
        <a:p>
          <a:endParaRPr lang="ru-RU"/>
        </a:p>
      </dgm:t>
    </dgm:pt>
    <dgm:pt modelId="{B374F2AD-32FC-4AD7-BD70-3D08E61F2403}" type="pres">
      <dgm:prSet presAssocID="{604CDF1F-CD21-4F0B-84AC-67CAD9748258}" presName="spacerR" presStyleCnt="0"/>
      <dgm:spPr/>
    </dgm:pt>
    <dgm:pt modelId="{CCC9F9A3-2409-437C-847F-D9B7F0DB5D78}" type="pres">
      <dgm:prSet presAssocID="{5C15FC8A-4CBC-4D7A-8AF4-B0F6C8BF441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3091C34-C5CA-4DD0-99A3-2944B63C5BA4}" srcId="{BDC20F24-6AB3-48B0-A26C-9D68C76B5F15}" destId="{C59EA41F-46B1-4544-B475-8FB9BED4F618}" srcOrd="1" destOrd="0" parTransId="{3B66F4B9-68D6-4758-9219-61F921CC0476}" sibTransId="{604CDF1F-CD21-4F0B-84AC-67CAD9748258}"/>
    <dgm:cxn modelId="{C6B5E93E-4A5D-48F1-BCB9-6CA351E8ABE3}" type="presOf" srcId="{C59EA41F-46B1-4544-B475-8FB9BED4F618}" destId="{0BDC183D-DCCE-453C-8FC6-3831F7EDF10B}" srcOrd="0" destOrd="0" presId="urn:microsoft.com/office/officeart/2005/8/layout/equation1"/>
    <dgm:cxn modelId="{917B713E-3E6D-4897-9AAE-11B97FFB5B7F}" srcId="{BDC20F24-6AB3-48B0-A26C-9D68C76B5F15}" destId="{6AC18E4B-1D31-472A-B3A1-A7CD0D717029}" srcOrd="0" destOrd="0" parTransId="{6CAFD84D-C379-4303-B7FA-B1A58AF4FDD7}" sibTransId="{16A5CEF0-07A5-4F37-8D06-F08A69F3CC76}"/>
    <dgm:cxn modelId="{FB621330-7609-4BA5-BF06-FD722AB3EA21}" type="presOf" srcId="{6AC18E4B-1D31-472A-B3A1-A7CD0D717029}" destId="{47E9F5B0-3D14-4D7E-9C88-E1923D3D5FE3}" srcOrd="0" destOrd="0" presId="urn:microsoft.com/office/officeart/2005/8/layout/equation1"/>
    <dgm:cxn modelId="{6E1B2CF7-C386-4089-9DA7-6378D86F2BCB}" type="presOf" srcId="{16A5CEF0-07A5-4F37-8D06-F08A69F3CC76}" destId="{5B8DF403-87B2-4264-B399-77F5B3C0D5AB}" srcOrd="0" destOrd="0" presId="urn:microsoft.com/office/officeart/2005/8/layout/equation1"/>
    <dgm:cxn modelId="{2A64DA11-BF63-47A7-A21B-4B2B2BC00CA1}" type="presOf" srcId="{604CDF1F-CD21-4F0B-84AC-67CAD9748258}" destId="{D101B2F6-F5AD-406B-9B0C-4428CDAD1926}" srcOrd="0" destOrd="0" presId="urn:microsoft.com/office/officeart/2005/8/layout/equation1"/>
    <dgm:cxn modelId="{2ED3E795-554F-4610-AE38-F7E4CF78AD86}" srcId="{BDC20F24-6AB3-48B0-A26C-9D68C76B5F15}" destId="{5C15FC8A-4CBC-4D7A-8AF4-B0F6C8BF441C}" srcOrd="2" destOrd="0" parTransId="{1514394B-15AD-4894-A294-3145BB1FB514}" sibTransId="{C4DF16C2-E057-48E6-984D-774F851C49B3}"/>
    <dgm:cxn modelId="{17868A58-20AE-4C36-BC7B-EB403E8C595B}" type="presOf" srcId="{5C15FC8A-4CBC-4D7A-8AF4-B0F6C8BF441C}" destId="{CCC9F9A3-2409-437C-847F-D9B7F0DB5D78}" srcOrd="0" destOrd="0" presId="urn:microsoft.com/office/officeart/2005/8/layout/equation1"/>
    <dgm:cxn modelId="{DF3FF5FE-5D5F-40C9-9A98-73144454685D}" type="presOf" srcId="{BDC20F24-6AB3-48B0-A26C-9D68C76B5F15}" destId="{D2701B0C-DA91-4CA5-9690-CC5031A5FB45}" srcOrd="0" destOrd="0" presId="urn:microsoft.com/office/officeart/2005/8/layout/equation1"/>
    <dgm:cxn modelId="{AD82DB4A-664C-4AEE-B2DF-F36E523B785E}" type="presParOf" srcId="{D2701B0C-DA91-4CA5-9690-CC5031A5FB45}" destId="{47E9F5B0-3D14-4D7E-9C88-E1923D3D5FE3}" srcOrd="0" destOrd="0" presId="urn:microsoft.com/office/officeart/2005/8/layout/equation1"/>
    <dgm:cxn modelId="{B8207E1B-3FA8-4628-8333-0F9E89538CF4}" type="presParOf" srcId="{D2701B0C-DA91-4CA5-9690-CC5031A5FB45}" destId="{803263F8-F984-4C48-BAF5-6F6D6ABCD167}" srcOrd="1" destOrd="0" presId="urn:microsoft.com/office/officeart/2005/8/layout/equation1"/>
    <dgm:cxn modelId="{3244D54F-055E-4CE3-A148-BDD1D0B71598}" type="presParOf" srcId="{D2701B0C-DA91-4CA5-9690-CC5031A5FB45}" destId="{5B8DF403-87B2-4264-B399-77F5B3C0D5AB}" srcOrd="2" destOrd="0" presId="urn:microsoft.com/office/officeart/2005/8/layout/equation1"/>
    <dgm:cxn modelId="{21C50DBD-6EA7-4BAD-A986-249B76F9ACA2}" type="presParOf" srcId="{D2701B0C-DA91-4CA5-9690-CC5031A5FB45}" destId="{7CB23DE5-DA41-4FC0-9534-41BBAA1072A5}" srcOrd="3" destOrd="0" presId="urn:microsoft.com/office/officeart/2005/8/layout/equation1"/>
    <dgm:cxn modelId="{5F70EBF5-4E2D-45B0-8207-1A3140A3181C}" type="presParOf" srcId="{D2701B0C-DA91-4CA5-9690-CC5031A5FB45}" destId="{0BDC183D-DCCE-453C-8FC6-3831F7EDF10B}" srcOrd="4" destOrd="0" presId="urn:microsoft.com/office/officeart/2005/8/layout/equation1"/>
    <dgm:cxn modelId="{C1B3F04B-7B2E-4E7A-8A7F-B58B2490D9D7}" type="presParOf" srcId="{D2701B0C-DA91-4CA5-9690-CC5031A5FB45}" destId="{625904B7-AED9-4F69-888D-80969BC065CC}" srcOrd="5" destOrd="0" presId="urn:microsoft.com/office/officeart/2005/8/layout/equation1"/>
    <dgm:cxn modelId="{E472DCD9-2151-4B2E-AB5B-B560734136EC}" type="presParOf" srcId="{D2701B0C-DA91-4CA5-9690-CC5031A5FB45}" destId="{D101B2F6-F5AD-406B-9B0C-4428CDAD1926}" srcOrd="6" destOrd="0" presId="urn:microsoft.com/office/officeart/2005/8/layout/equation1"/>
    <dgm:cxn modelId="{35DD4C87-2DD6-4DE7-B2E9-9DE25A516D49}" type="presParOf" srcId="{D2701B0C-DA91-4CA5-9690-CC5031A5FB45}" destId="{B374F2AD-32FC-4AD7-BD70-3D08E61F2403}" srcOrd="7" destOrd="0" presId="urn:microsoft.com/office/officeart/2005/8/layout/equation1"/>
    <dgm:cxn modelId="{8129BE30-EA2C-4023-8F2B-609285CC584D}" type="presParOf" srcId="{D2701B0C-DA91-4CA5-9690-CC5031A5FB45}" destId="{CCC9F9A3-2409-437C-847F-D9B7F0DB5D78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EB6B23-B55B-473A-B365-8B4A24204CAC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F49942B-951B-455E-8DA9-BB1281B735E1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FFFF00"/>
              </a:solidFill>
            </a:rPr>
            <a:t>Консультативная</a:t>
          </a:r>
        </a:p>
        <a:p>
          <a:r>
            <a:rPr lang="ru-RU" sz="2000" dirty="0" smtClean="0">
              <a:solidFill>
                <a:srgbClr val="FFFF00"/>
              </a:solidFill>
            </a:rPr>
            <a:t>деятельность</a:t>
          </a:r>
          <a:endParaRPr lang="ru-RU" sz="2000" dirty="0">
            <a:solidFill>
              <a:srgbClr val="FFFF00"/>
            </a:solidFill>
          </a:endParaRPr>
        </a:p>
      </dgm:t>
    </dgm:pt>
    <dgm:pt modelId="{57013F39-46A6-4DD7-BB5F-A29A4A988BD5}" type="parTrans" cxnId="{475EC3EF-64BC-44F1-890A-2FEB39F47EEA}">
      <dgm:prSet/>
      <dgm:spPr/>
      <dgm:t>
        <a:bodyPr/>
        <a:lstStyle/>
        <a:p>
          <a:endParaRPr lang="ru-RU"/>
        </a:p>
      </dgm:t>
    </dgm:pt>
    <dgm:pt modelId="{B11E5A27-AE78-4194-B493-A56CE470F1F5}" type="sibTrans" cxnId="{475EC3EF-64BC-44F1-890A-2FEB39F47EEA}">
      <dgm:prSet/>
      <dgm:spPr/>
      <dgm:t>
        <a:bodyPr/>
        <a:lstStyle/>
        <a:p>
          <a:endParaRPr lang="ru-RU"/>
        </a:p>
      </dgm:t>
    </dgm:pt>
    <dgm:pt modelId="{A81D7C2A-7B0F-46B3-90C2-A9CE118F1584}">
      <dgm:prSet phldrT="[Текст]" custT="1"/>
      <dgm:spPr/>
      <dgm:t>
        <a:bodyPr/>
        <a:lstStyle/>
        <a:p>
          <a:r>
            <a:rPr lang="ru-RU" sz="1600" dirty="0" smtClean="0"/>
            <a:t>Консультативная служба </a:t>
          </a:r>
        </a:p>
        <a:p>
          <a:r>
            <a:rPr lang="ru-RU" sz="1400" dirty="0" smtClean="0"/>
            <a:t>(при наличии)</a:t>
          </a:r>
          <a:endParaRPr lang="ru-RU" sz="1400" dirty="0"/>
        </a:p>
      </dgm:t>
    </dgm:pt>
    <dgm:pt modelId="{24D3EAAB-ED7F-4100-9432-E5A28C2AB186}" type="parTrans" cxnId="{5E849A1B-BE59-45EC-8C8A-FBB9A951781C}">
      <dgm:prSet/>
      <dgm:spPr/>
      <dgm:t>
        <a:bodyPr/>
        <a:lstStyle/>
        <a:p>
          <a:endParaRPr lang="ru-RU"/>
        </a:p>
      </dgm:t>
    </dgm:pt>
    <dgm:pt modelId="{EACE2DE9-9386-4549-B86F-E433912FB984}" type="sibTrans" cxnId="{5E849A1B-BE59-45EC-8C8A-FBB9A951781C}">
      <dgm:prSet/>
      <dgm:spPr/>
      <dgm:t>
        <a:bodyPr/>
        <a:lstStyle/>
        <a:p>
          <a:endParaRPr lang="ru-RU"/>
        </a:p>
      </dgm:t>
    </dgm:pt>
    <dgm:pt modelId="{AE26B035-32C3-4D34-BA74-5C76A3A80DEB}">
      <dgm:prSet phldrT="[Текст]" custT="1"/>
      <dgm:spPr/>
      <dgm:t>
        <a:bodyPr/>
        <a:lstStyle/>
        <a:p>
          <a:r>
            <a:rPr lang="ru-RU" sz="1600" dirty="0" smtClean="0"/>
            <a:t>Групповое </a:t>
          </a:r>
        </a:p>
        <a:p>
          <a:r>
            <a:rPr lang="ru-RU" sz="1600" dirty="0" err="1" smtClean="0"/>
            <a:t>Консультир-ие</a:t>
          </a:r>
          <a:endParaRPr lang="ru-RU" sz="1600" dirty="0"/>
        </a:p>
      </dgm:t>
    </dgm:pt>
    <dgm:pt modelId="{8167422F-01FC-4D85-AD0E-12EBBBA73465}" type="parTrans" cxnId="{957F4EBA-3BE2-4BE7-8B00-BD478F7D57FC}">
      <dgm:prSet/>
      <dgm:spPr/>
      <dgm:t>
        <a:bodyPr/>
        <a:lstStyle/>
        <a:p>
          <a:endParaRPr lang="ru-RU"/>
        </a:p>
      </dgm:t>
    </dgm:pt>
    <dgm:pt modelId="{641E1E4C-03E0-41AB-8986-64CACA5BFAE4}" type="sibTrans" cxnId="{957F4EBA-3BE2-4BE7-8B00-BD478F7D57FC}">
      <dgm:prSet/>
      <dgm:spPr/>
      <dgm:t>
        <a:bodyPr/>
        <a:lstStyle/>
        <a:p>
          <a:endParaRPr lang="ru-RU"/>
        </a:p>
      </dgm:t>
    </dgm:pt>
    <dgm:pt modelId="{78BCB7D0-5E2A-471E-A510-CEF1C53C95E6}">
      <dgm:prSet phldrT="[Текст]" custT="1"/>
      <dgm:spPr/>
      <dgm:t>
        <a:bodyPr/>
        <a:lstStyle/>
        <a:p>
          <a:r>
            <a:rPr lang="ru-RU" sz="1600" dirty="0" smtClean="0"/>
            <a:t>Информационные стенды</a:t>
          </a:r>
          <a:endParaRPr lang="ru-RU" sz="1600" dirty="0"/>
        </a:p>
      </dgm:t>
    </dgm:pt>
    <dgm:pt modelId="{1AEBE714-49DC-4EFE-B88A-652322EA2D85}" type="parTrans" cxnId="{FC51C5D6-873C-4C98-A3CF-FA2D74514928}">
      <dgm:prSet/>
      <dgm:spPr/>
      <dgm:t>
        <a:bodyPr/>
        <a:lstStyle/>
        <a:p>
          <a:endParaRPr lang="ru-RU"/>
        </a:p>
      </dgm:t>
    </dgm:pt>
    <dgm:pt modelId="{0A53C3F6-0226-444F-AEBF-90C0518A4AB3}" type="sibTrans" cxnId="{FC51C5D6-873C-4C98-A3CF-FA2D74514928}">
      <dgm:prSet/>
      <dgm:spPr/>
      <dgm:t>
        <a:bodyPr/>
        <a:lstStyle/>
        <a:p>
          <a:endParaRPr lang="ru-RU"/>
        </a:p>
      </dgm:t>
    </dgm:pt>
    <dgm:pt modelId="{3FF97038-37BA-4711-8479-816B1E046748}">
      <dgm:prSet phldrT="[Текст]" custT="1"/>
      <dgm:spPr/>
      <dgm:t>
        <a:bodyPr/>
        <a:lstStyle/>
        <a:p>
          <a:r>
            <a:rPr lang="ru-RU" sz="1600" dirty="0" smtClean="0"/>
            <a:t>Индивидуальное </a:t>
          </a:r>
          <a:r>
            <a:rPr lang="ru-RU" sz="1600" dirty="0" err="1" smtClean="0"/>
            <a:t>консультир-ие</a:t>
          </a:r>
          <a:endParaRPr lang="ru-RU" sz="1600" dirty="0"/>
        </a:p>
      </dgm:t>
    </dgm:pt>
    <dgm:pt modelId="{97E810DA-3255-4933-8DB5-23B63F15A936}" type="parTrans" cxnId="{09D5553B-38B2-457A-8BC6-FBA6083B97CB}">
      <dgm:prSet/>
      <dgm:spPr/>
      <dgm:t>
        <a:bodyPr/>
        <a:lstStyle/>
        <a:p>
          <a:endParaRPr lang="ru-RU"/>
        </a:p>
      </dgm:t>
    </dgm:pt>
    <dgm:pt modelId="{EEEE91C2-2658-43FB-A736-4E7DC783F787}" type="sibTrans" cxnId="{09D5553B-38B2-457A-8BC6-FBA6083B97CB}">
      <dgm:prSet/>
      <dgm:spPr/>
      <dgm:t>
        <a:bodyPr/>
        <a:lstStyle/>
        <a:p>
          <a:endParaRPr lang="ru-RU"/>
        </a:p>
      </dgm:t>
    </dgm:pt>
    <dgm:pt modelId="{F246EA04-2C41-4E99-82CC-B052F1423F95}" type="pres">
      <dgm:prSet presAssocID="{40EB6B23-B55B-473A-B365-8B4A24204CA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2686563-BE21-45A0-8630-27A4304810FD}" type="pres">
      <dgm:prSet presAssocID="{4F49942B-951B-455E-8DA9-BB1281B735E1}" presName="centerShape" presStyleLbl="node0" presStyleIdx="0" presStyleCnt="1" custScaleX="144747"/>
      <dgm:spPr/>
      <dgm:t>
        <a:bodyPr/>
        <a:lstStyle/>
        <a:p>
          <a:endParaRPr lang="ru-RU"/>
        </a:p>
      </dgm:t>
    </dgm:pt>
    <dgm:pt modelId="{17F44881-FF31-40B2-A58C-ECC7585CF1BA}" type="pres">
      <dgm:prSet presAssocID="{A81D7C2A-7B0F-46B3-90C2-A9CE118F1584}" presName="node" presStyleLbl="node1" presStyleIdx="0" presStyleCnt="4" custScaleX="1555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D0055F-CC27-4050-9035-CCD11DD506B8}" type="pres">
      <dgm:prSet presAssocID="{A81D7C2A-7B0F-46B3-90C2-A9CE118F1584}" presName="dummy" presStyleCnt="0"/>
      <dgm:spPr/>
    </dgm:pt>
    <dgm:pt modelId="{6D138685-6B0F-4D1B-A163-0B04206F9C03}" type="pres">
      <dgm:prSet presAssocID="{EACE2DE9-9386-4549-B86F-E433912FB984}" presName="sibTrans" presStyleLbl="sibTrans2D1" presStyleIdx="0" presStyleCnt="4"/>
      <dgm:spPr/>
      <dgm:t>
        <a:bodyPr/>
        <a:lstStyle/>
        <a:p>
          <a:endParaRPr lang="ru-RU"/>
        </a:p>
      </dgm:t>
    </dgm:pt>
    <dgm:pt modelId="{B0C46D0C-8F9C-45F3-8F36-70E2FF83BB7E}" type="pres">
      <dgm:prSet presAssocID="{AE26B035-32C3-4D34-BA74-5C76A3A80DEB}" presName="node" presStyleLbl="node1" presStyleIdx="1" presStyleCnt="4" custScaleX="1570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33E924-AB8F-41E9-8747-D798D7CCE951}" type="pres">
      <dgm:prSet presAssocID="{AE26B035-32C3-4D34-BA74-5C76A3A80DEB}" presName="dummy" presStyleCnt="0"/>
      <dgm:spPr/>
    </dgm:pt>
    <dgm:pt modelId="{17989443-08F1-4319-9222-E7DF1C618400}" type="pres">
      <dgm:prSet presAssocID="{641E1E4C-03E0-41AB-8986-64CACA5BFAE4}" presName="sibTrans" presStyleLbl="sibTrans2D1" presStyleIdx="1" presStyleCnt="4"/>
      <dgm:spPr/>
      <dgm:t>
        <a:bodyPr/>
        <a:lstStyle/>
        <a:p>
          <a:endParaRPr lang="ru-RU"/>
        </a:p>
      </dgm:t>
    </dgm:pt>
    <dgm:pt modelId="{6D2C4BED-C672-4804-8077-1A4274DE63DD}" type="pres">
      <dgm:prSet presAssocID="{78BCB7D0-5E2A-471E-A510-CEF1C53C95E6}" presName="node" presStyleLbl="node1" presStyleIdx="2" presStyleCnt="4" custScaleX="1654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6081F8-E2A6-4CA3-B510-365CED94F75E}" type="pres">
      <dgm:prSet presAssocID="{78BCB7D0-5E2A-471E-A510-CEF1C53C95E6}" presName="dummy" presStyleCnt="0"/>
      <dgm:spPr/>
    </dgm:pt>
    <dgm:pt modelId="{40178BD3-B20D-46E7-8D73-287F596C1A5F}" type="pres">
      <dgm:prSet presAssocID="{0A53C3F6-0226-444F-AEBF-90C0518A4AB3}" presName="sibTrans" presStyleLbl="sibTrans2D1" presStyleIdx="2" presStyleCnt="4"/>
      <dgm:spPr/>
      <dgm:t>
        <a:bodyPr/>
        <a:lstStyle/>
        <a:p>
          <a:endParaRPr lang="ru-RU"/>
        </a:p>
      </dgm:t>
    </dgm:pt>
    <dgm:pt modelId="{334B4130-4F83-4003-B7E8-4273D28667F6}" type="pres">
      <dgm:prSet presAssocID="{3FF97038-37BA-4711-8479-816B1E046748}" presName="node" presStyleLbl="node1" presStyleIdx="3" presStyleCnt="4" custScaleX="1575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058170-E768-4F15-AB2C-A1FD81AB9C69}" type="pres">
      <dgm:prSet presAssocID="{3FF97038-37BA-4711-8479-816B1E046748}" presName="dummy" presStyleCnt="0"/>
      <dgm:spPr/>
    </dgm:pt>
    <dgm:pt modelId="{512B6161-8DBF-4C1C-81C8-6714DDC676D4}" type="pres">
      <dgm:prSet presAssocID="{EEEE91C2-2658-43FB-A736-4E7DC783F787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D150A862-E022-4DB5-95D3-A0CDD4C4F21E}" type="presOf" srcId="{EACE2DE9-9386-4549-B86F-E433912FB984}" destId="{6D138685-6B0F-4D1B-A163-0B04206F9C03}" srcOrd="0" destOrd="0" presId="urn:microsoft.com/office/officeart/2005/8/layout/radial6"/>
    <dgm:cxn modelId="{475EC3EF-64BC-44F1-890A-2FEB39F47EEA}" srcId="{40EB6B23-B55B-473A-B365-8B4A24204CAC}" destId="{4F49942B-951B-455E-8DA9-BB1281B735E1}" srcOrd="0" destOrd="0" parTransId="{57013F39-46A6-4DD7-BB5F-A29A4A988BD5}" sibTransId="{B11E5A27-AE78-4194-B493-A56CE470F1F5}"/>
    <dgm:cxn modelId="{48EE8516-E445-4523-9384-3264367085A0}" type="presOf" srcId="{641E1E4C-03E0-41AB-8986-64CACA5BFAE4}" destId="{17989443-08F1-4319-9222-E7DF1C618400}" srcOrd="0" destOrd="0" presId="urn:microsoft.com/office/officeart/2005/8/layout/radial6"/>
    <dgm:cxn modelId="{B16E9CDA-985C-433F-973C-74E6DB3CDC19}" type="presOf" srcId="{AE26B035-32C3-4D34-BA74-5C76A3A80DEB}" destId="{B0C46D0C-8F9C-45F3-8F36-70E2FF83BB7E}" srcOrd="0" destOrd="0" presId="urn:microsoft.com/office/officeart/2005/8/layout/radial6"/>
    <dgm:cxn modelId="{5E849A1B-BE59-45EC-8C8A-FBB9A951781C}" srcId="{4F49942B-951B-455E-8DA9-BB1281B735E1}" destId="{A81D7C2A-7B0F-46B3-90C2-A9CE118F1584}" srcOrd="0" destOrd="0" parTransId="{24D3EAAB-ED7F-4100-9432-E5A28C2AB186}" sibTransId="{EACE2DE9-9386-4549-B86F-E433912FB984}"/>
    <dgm:cxn modelId="{800C6BAF-F3F3-4516-A544-0D503CC7B013}" type="presOf" srcId="{78BCB7D0-5E2A-471E-A510-CEF1C53C95E6}" destId="{6D2C4BED-C672-4804-8077-1A4274DE63DD}" srcOrd="0" destOrd="0" presId="urn:microsoft.com/office/officeart/2005/8/layout/radial6"/>
    <dgm:cxn modelId="{254D19B8-5EC3-483D-8171-30FB97EDBF6B}" type="presOf" srcId="{4F49942B-951B-455E-8DA9-BB1281B735E1}" destId="{22686563-BE21-45A0-8630-27A4304810FD}" srcOrd="0" destOrd="0" presId="urn:microsoft.com/office/officeart/2005/8/layout/radial6"/>
    <dgm:cxn modelId="{FC51C5D6-873C-4C98-A3CF-FA2D74514928}" srcId="{4F49942B-951B-455E-8DA9-BB1281B735E1}" destId="{78BCB7D0-5E2A-471E-A510-CEF1C53C95E6}" srcOrd="2" destOrd="0" parTransId="{1AEBE714-49DC-4EFE-B88A-652322EA2D85}" sibTransId="{0A53C3F6-0226-444F-AEBF-90C0518A4AB3}"/>
    <dgm:cxn modelId="{09D5553B-38B2-457A-8BC6-FBA6083B97CB}" srcId="{4F49942B-951B-455E-8DA9-BB1281B735E1}" destId="{3FF97038-37BA-4711-8479-816B1E046748}" srcOrd="3" destOrd="0" parTransId="{97E810DA-3255-4933-8DB5-23B63F15A936}" sibTransId="{EEEE91C2-2658-43FB-A736-4E7DC783F787}"/>
    <dgm:cxn modelId="{31483BF8-4C9A-4166-A0D0-FFE211BFFC1F}" type="presOf" srcId="{40EB6B23-B55B-473A-B365-8B4A24204CAC}" destId="{F246EA04-2C41-4E99-82CC-B052F1423F95}" srcOrd="0" destOrd="0" presId="urn:microsoft.com/office/officeart/2005/8/layout/radial6"/>
    <dgm:cxn modelId="{B4AF305A-FC0A-4D7C-8EA9-51372E8E97C8}" type="presOf" srcId="{0A53C3F6-0226-444F-AEBF-90C0518A4AB3}" destId="{40178BD3-B20D-46E7-8D73-287F596C1A5F}" srcOrd="0" destOrd="0" presId="urn:microsoft.com/office/officeart/2005/8/layout/radial6"/>
    <dgm:cxn modelId="{FB23AE8E-3568-402F-9C7C-0883F405F1BD}" type="presOf" srcId="{EEEE91C2-2658-43FB-A736-4E7DC783F787}" destId="{512B6161-8DBF-4C1C-81C8-6714DDC676D4}" srcOrd="0" destOrd="0" presId="urn:microsoft.com/office/officeart/2005/8/layout/radial6"/>
    <dgm:cxn modelId="{957F4EBA-3BE2-4BE7-8B00-BD478F7D57FC}" srcId="{4F49942B-951B-455E-8DA9-BB1281B735E1}" destId="{AE26B035-32C3-4D34-BA74-5C76A3A80DEB}" srcOrd="1" destOrd="0" parTransId="{8167422F-01FC-4D85-AD0E-12EBBBA73465}" sibTransId="{641E1E4C-03E0-41AB-8986-64CACA5BFAE4}"/>
    <dgm:cxn modelId="{D30BA348-5078-4438-81E9-3CCA9767D55B}" type="presOf" srcId="{3FF97038-37BA-4711-8479-816B1E046748}" destId="{334B4130-4F83-4003-B7E8-4273D28667F6}" srcOrd="0" destOrd="0" presId="urn:microsoft.com/office/officeart/2005/8/layout/radial6"/>
    <dgm:cxn modelId="{F35A6E25-C885-4D02-9064-2FABFCB14223}" type="presOf" srcId="{A81D7C2A-7B0F-46B3-90C2-A9CE118F1584}" destId="{17F44881-FF31-40B2-A58C-ECC7585CF1BA}" srcOrd="0" destOrd="0" presId="urn:microsoft.com/office/officeart/2005/8/layout/radial6"/>
    <dgm:cxn modelId="{6898EA20-E523-4813-93D0-6636868E7D66}" type="presParOf" srcId="{F246EA04-2C41-4E99-82CC-B052F1423F95}" destId="{22686563-BE21-45A0-8630-27A4304810FD}" srcOrd="0" destOrd="0" presId="urn:microsoft.com/office/officeart/2005/8/layout/radial6"/>
    <dgm:cxn modelId="{B8C1677E-EE7B-49B2-B7C1-436CB2F45233}" type="presParOf" srcId="{F246EA04-2C41-4E99-82CC-B052F1423F95}" destId="{17F44881-FF31-40B2-A58C-ECC7585CF1BA}" srcOrd="1" destOrd="0" presId="urn:microsoft.com/office/officeart/2005/8/layout/radial6"/>
    <dgm:cxn modelId="{224B759D-B2F2-46B8-A8A8-7B23237A79CB}" type="presParOf" srcId="{F246EA04-2C41-4E99-82CC-B052F1423F95}" destId="{BDD0055F-CC27-4050-9035-CCD11DD506B8}" srcOrd="2" destOrd="0" presId="urn:microsoft.com/office/officeart/2005/8/layout/radial6"/>
    <dgm:cxn modelId="{01799319-5937-409B-B865-09883EA578E6}" type="presParOf" srcId="{F246EA04-2C41-4E99-82CC-B052F1423F95}" destId="{6D138685-6B0F-4D1B-A163-0B04206F9C03}" srcOrd="3" destOrd="0" presId="urn:microsoft.com/office/officeart/2005/8/layout/radial6"/>
    <dgm:cxn modelId="{003FE02A-557E-47E0-A423-066E88B048EF}" type="presParOf" srcId="{F246EA04-2C41-4E99-82CC-B052F1423F95}" destId="{B0C46D0C-8F9C-45F3-8F36-70E2FF83BB7E}" srcOrd="4" destOrd="0" presId="urn:microsoft.com/office/officeart/2005/8/layout/radial6"/>
    <dgm:cxn modelId="{5F8D214B-4200-4B44-B64D-F4A46D4B3D84}" type="presParOf" srcId="{F246EA04-2C41-4E99-82CC-B052F1423F95}" destId="{9A33E924-AB8F-41E9-8747-D798D7CCE951}" srcOrd="5" destOrd="0" presId="urn:microsoft.com/office/officeart/2005/8/layout/radial6"/>
    <dgm:cxn modelId="{3728CFC1-4D31-417F-920A-CB76271F80DF}" type="presParOf" srcId="{F246EA04-2C41-4E99-82CC-B052F1423F95}" destId="{17989443-08F1-4319-9222-E7DF1C618400}" srcOrd="6" destOrd="0" presId="urn:microsoft.com/office/officeart/2005/8/layout/radial6"/>
    <dgm:cxn modelId="{F54653C9-3AC0-4888-B1DC-4B675E8A8FFF}" type="presParOf" srcId="{F246EA04-2C41-4E99-82CC-B052F1423F95}" destId="{6D2C4BED-C672-4804-8077-1A4274DE63DD}" srcOrd="7" destOrd="0" presId="urn:microsoft.com/office/officeart/2005/8/layout/radial6"/>
    <dgm:cxn modelId="{B6F8318E-7409-4BC1-A71E-ED11E3CF0265}" type="presParOf" srcId="{F246EA04-2C41-4E99-82CC-B052F1423F95}" destId="{E66081F8-E2A6-4CA3-B510-365CED94F75E}" srcOrd="8" destOrd="0" presId="urn:microsoft.com/office/officeart/2005/8/layout/radial6"/>
    <dgm:cxn modelId="{A05065C2-805B-403B-9F55-E5779E4517D9}" type="presParOf" srcId="{F246EA04-2C41-4E99-82CC-B052F1423F95}" destId="{40178BD3-B20D-46E7-8D73-287F596C1A5F}" srcOrd="9" destOrd="0" presId="urn:microsoft.com/office/officeart/2005/8/layout/radial6"/>
    <dgm:cxn modelId="{280D3D59-0303-432B-AEB6-38C719C4D8B3}" type="presParOf" srcId="{F246EA04-2C41-4E99-82CC-B052F1423F95}" destId="{334B4130-4F83-4003-B7E8-4273D28667F6}" srcOrd="10" destOrd="0" presId="urn:microsoft.com/office/officeart/2005/8/layout/radial6"/>
    <dgm:cxn modelId="{FADB40C3-8D03-498E-9A51-9451328274D8}" type="presParOf" srcId="{F246EA04-2C41-4E99-82CC-B052F1423F95}" destId="{DF058170-E768-4F15-AB2C-A1FD81AB9C69}" srcOrd="11" destOrd="0" presId="urn:microsoft.com/office/officeart/2005/8/layout/radial6"/>
    <dgm:cxn modelId="{5D410675-E516-44C1-9789-D7627AB4DDB1}" type="presParOf" srcId="{F246EA04-2C41-4E99-82CC-B052F1423F95}" destId="{512B6161-8DBF-4C1C-81C8-6714DDC676D4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E9F5B0-3D14-4D7E-9C88-E1923D3D5FE3}">
      <dsp:nvSpPr>
        <dsp:cNvPr id="0" name=""/>
        <dsp:cNvSpPr/>
      </dsp:nvSpPr>
      <dsp:spPr>
        <a:xfrm>
          <a:off x="1025" y="523031"/>
          <a:ext cx="1358800" cy="13588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18ч</a:t>
          </a:r>
          <a:endParaRPr lang="ru-RU" sz="4400" kern="1200" dirty="0"/>
        </a:p>
      </dsp:txBody>
      <dsp:txXfrm>
        <a:off x="200017" y="722023"/>
        <a:ext cx="960816" cy="960816"/>
      </dsp:txXfrm>
    </dsp:sp>
    <dsp:sp modelId="{5B8DF403-87B2-4264-B399-77F5B3C0D5AB}">
      <dsp:nvSpPr>
        <dsp:cNvPr id="0" name=""/>
        <dsp:cNvSpPr/>
      </dsp:nvSpPr>
      <dsp:spPr>
        <a:xfrm>
          <a:off x="1470160" y="808379"/>
          <a:ext cx="788104" cy="788104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/>
        </a:p>
      </dsp:txBody>
      <dsp:txXfrm>
        <a:off x="1574623" y="1109750"/>
        <a:ext cx="579178" cy="185362"/>
      </dsp:txXfrm>
    </dsp:sp>
    <dsp:sp modelId="{0BDC183D-DCCE-453C-8FC6-3831F7EDF10B}">
      <dsp:nvSpPr>
        <dsp:cNvPr id="0" name=""/>
        <dsp:cNvSpPr/>
      </dsp:nvSpPr>
      <dsp:spPr>
        <a:xfrm>
          <a:off x="2368599" y="523031"/>
          <a:ext cx="1358800" cy="13588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2ч</a:t>
          </a:r>
          <a:endParaRPr lang="ru-RU" sz="4400" kern="1200" dirty="0"/>
        </a:p>
      </dsp:txBody>
      <dsp:txXfrm>
        <a:off x="2567591" y="722023"/>
        <a:ext cx="960816" cy="960816"/>
      </dsp:txXfrm>
    </dsp:sp>
    <dsp:sp modelId="{D101B2F6-F5AD-406B-9B0C-4428CDAD1926}">
      <dsp:nvSpPr>
        <dsp:cNvPr id="0" name=""/>
        <dsp:cNvSpPr/>
      </dsp:nvSpPr>
      <dsp:spPr>
        <a:xfrm>
          <a:off x="3837735" y="808379"/>
          <a:ext cx="788104" cy="788104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300" kern="1200"/>
        </a:p>
      </dsp:txBody>
      <dsp:txXfrm>
        <a:off x="3942198" y="970728"/>
        <a:ext cx="579178" cy="463406"/>
      </dsp:txXfrm>
    </dsp:sp>
    <dsp:sp modelId="{CCC9F9A3-2409-437C-847F-D9B7F0DB5D78}">
      <dsp:nvSpPr>
        <dsp:cNvPr id="0" name=""/>
        <dsp:cNvSpPr/>
      </dsp:nvSpPr>
      <dsp:spPr>
        <a:xfrm>
          <a:off x="4736174" y="523031"/>
          <a:ext cx="1358800" cy="13588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20ч</a:t>
          </a:r>
          <a:endParaRPr lang="ru-RU" sz="4400" kern="1200" dirty="0"/>
        </a:p>
      </dsp:txBody>
      <dsp:txXfrm>
        <a:off x="4935166" y="722023"/>
        <a:ext cx="960816" cy="9608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2B6161-8DBF-4C1C-81C8-6714DDC676D4}">
      <dsp:nvSpPr>
        <dsp:cNvPr id="0" name=""/>
        <dsp:cNvSpPr/>
      </dsp:nvSpPr>
      <dsp:spPr>
        <a:xfrm>
          <a:off x="1447609" y="689628"/>
          <a:ext cx="4597406" cy="4597406"/>
        </a:xfrm>
        <a:prstGeom prst="blockArc">
          <a:avLst>
            <a:gd name="adj1" fmla="val 10800000"/>
            <a:gd name="adj2" fmla="val 162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178BD3-B20D-46E7-8D73-287F596C1A5F}">
      <dsp:nvSpPr>
        <dsp:cNvPr id="0" name=""/>
        <dsp:cNvSpPr/>
      </dsp:nvSpPr>
      <dsp:spPr>
        <a:xfrm>
          <a:off x="1447609" y="689628"/>
          <a:ext cx="4597406" cy="4597406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989443-08F1-4319-9222-E7DF1C618400}">
      <dsp:nvSpPr>
        <dsp:cNvPr id="0" name=""/>
        <dsp:cNvSpPr/>
      </dsp:nvSpPr>
      <dsp:spPr>
        <a:xfrm>
          <a:off x="1447609" y="689628"/>
          <a:ext cx="4597406" cy="4597406"/>
        </a:xfrm>
        <a:prstGeom prst="blockArc">
          <a:avLst>
            <a:gd name="adj1" fmla="val 0"/>
            <a:gd name="adj2" fmla="val 540000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138685-6B0F-4D1B-A163-0B04206F9C03}">
      <dsp:nvSpPr>
        <dsp:cNvPr id="0" name=""/>
        <dsp:cNvSpPr/>
      </dsp:nvSpPr>
      <dsp:spPr>
        <a:xfrm>
          <a:off x="1447609" y="689628"/>
          <a:ext cx="4597406" cy="4597406"/>
        </a:xfrm>
        <a:prstGeom prst="blockArc">
          <a:avLst>
            <a:gd name="adj1" fmla="val 16200000"/>
            <a:gd name="adj2" fmla="val 0"/>
            <a:gd name="adj3" fmla="val 464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686563-BE21-45A0-8630-27A4304810FD}">
      <dsp:nvSpPr>
        <dsp:cNvPr id="0" name=""/>
        <dsp:cNvSpPr/>
      </dsp:nvSpPr>
      <dsp:spPr>
        <a:xfrm>
          <a:off x="2214018" y="1929730"/>
          <a:ext cx="3064589" cy="21172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FF00"/>
              </a:solidFill>
            </a:rPr>
            <a:t>Консультативная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FF00"/>
              </a:solidFill>
            </a:rPr>
            <a:t>деятельность</a:t>
          </a:r>
          <a:endParaRPr lang="ru-RU" sz="2000" kern="1200" dirty="0">
            <a:solidFill>
              <a:srgbClr val="FFFF00"/>
            </a:solidFill>
          </a:endParaRPr>
        </a:p>
      </dsp:txBody>
      <dsp:txXfrm>
        <a:off x="2662817" y="2239787"/>
        <a:ext cx="2166991" cy="1497089"/>
      </dsp:txXfrm>
    </dsp:sp>
    <dsp:sp modelId="{17F44881-FF31-40B2-A58C-ECC7585CF1BA}">
      <dsp:nvSpPr>
        <dsp:cNvPr id="0" name=""/>
        <dsp:cNvSpPr/>
      </dsp:nvSpPr>
      <dsp:spPr>
        <a:xfrm>
          <a:off x="2593713" y="1960"/>
          <a:ext cx="2305198" cy="14820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Консультативная служба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(при наличии)</a:t>
          </a:r>
          <a:endParaRPr lang="ru-RU" sz="1400" kern="1200" dirty="0"/>
        </a:p>
      </dsp:txBody>
      <dsp:txXfrm>
        <a:off x="2931301" y="219000"/>
        <a:ext cx="1630022" cy="1047962"/>
      </dsp:txXfrm>
    </dsp:sp>
    <dsp:sp modelId="{B0C46D0C-8F9C-45F3-8F36-70E2FF83BB7E}">
      <dsp:nvSpPr>
        <dsp:cNvPr id="0" name=""/>
        <dsp:cNvSpPr/>
      </dsp:nvSpPr>
      <dsp:spPr>
        <a:xfrm>
          <a:off x="4828207" y="2247310"/>
          <a:ext cx="2326910" cy="14820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Групповое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err="1" smtClean="0"/>
            <a:t>Консультир-ие</a:t>
          </a:r>
          <a:endParaRPr lang="ru-RU" sz="1600" kern="1200" dirty="0"/>
        </a:p>
      </dsp:txBody>
      <dsp:txXfrm>
        <a:off x="5168975" y="2464350"/>
        <a:ext cx="1645374" cy="1047962"/>
      </dsp:txXfrm>
    </dsp:sp>
    <dsp:sp modelId="{6D2C4BED-C672-4804-8077-1A4274DE63DD}">
      <dsp:nvSpPr>
        <dsp:cNvPr id="0" name=""/>
        <dsp:cNvSpPr/>
      </dsp:nvSpPr>
      <dsp:spPr>
        <a:xfrm>
          <a:off x="2520278" y="4492660"/>
          <a:ext cx="2452069" cy="14820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Информационные стенды</a:t>
          </a:r>
          <a:endParaRPr lang="ru-RU" sz="1600" kern="1200" dirty="0"/>
        </a:p>
      </dsp:txBody>
      <dsp:txXfrm>
        <a:off x="2879375" y="4709700"/>
        <a:ext cx="1733875" cy="1047962"/>
      </dsp:txXfrm>
    </dsp:sp>
    <dsp:sp modelId="{334B4130-4F83-4003-B7E8-4273D28667F6}">
      <dsp:nvSpPr>
        <dsp:cNvPr id="0" name=""/>
        <dsp:cNvSpPr/>
      </dsp:nvSpPr>
      <dsp:spPr>
        <a:xfrm>
          <a:off x="333713" y="2247310"/>
          <a:ext cx="2334498" cy="14820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Индивидуальное </a:t>
          </a:r>
          <a:r>
            <a:rPr lang="ru-RU" sz="1600" kern="1200" dirty="0" err="1" smtClean="0"/>
            <a:t>консультир-ие</a:t>
          </a:r>
          <a:endParaRPr lang="ru-RU" sz="1600" kern="1200" dirty="0"/>
        </a:p>
      </dsp:txBody>
      <dsp:txXfrm>
        <a:off x="675592" y="2464350"/>
        <a:ext cx="1650740" cy="10479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35DF-19DB-4ED8-926A-B323A92952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E506D-7BBE-4BCE-B8E3-10AB9FF27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640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35DF-19DB-4ED8-926A-B323A92952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E506D-7BBE-4BCE-B8E3-10AB9FF27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494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35DF-19DB-4ED8-926A-B323A92952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E506D-7BBE-4BCE-B8E3-10AB9FF27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877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35DF-19DB-4ED8-926A-B323A92952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E506D-7BBE-4BCE-B8E3-10AB9FF27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359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35DF-19DB-4ED8-926A-B323A92952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E506D-7BBE-4BCE-B8E3-10AB9FF27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768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35DF-19DB-4ED8-926A-B323A92952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E506D-7BBE-4BCE-B8E3-10AB9FF27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305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35DF-19DB-4ED8-926A-B323A92952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E506D-7BBE-4BCE-B8E3-10AB9FF27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621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35DF-19DB-4ED8-926A-B323A92952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E506D-7BBE-4BCE-B8E3-10AB9FF27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085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35DF-19DB-4ED8-926A-B323A92952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E506D-7BBE-4BCE-B8E3-10AB9FF27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521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35DF-19DB-4ED8-926A-B323A92952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E506D-7BBE-4BCE-B8E3-10AB9FF27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073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135DF-19DB-4ED8-926A-B323A92952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E506D-7BBE-4BCE-B8E3-10AB9FF27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584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135DF-19DB-4ED8-926A-B323A929528B}" type="datetimeFigureOut">
              <a:rPr lang="ru-RU" smtClean="0"/>
              <a:t>12.02.2024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E506D-7BBE-4BCE-B8E3-10AB9FF273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002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556792"/>
            <a:ext cx="5112568" cy="18002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Организация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логопедической работы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учителя-логопеда </a:t>
            </a:r>
            <a:r>
              <a:rPr lang="ru-RU" sz="3200" b="1" smtClean="0">
                <a:solidFill>
                  <a:srgbClr val="FF0000"/>
                </a:solidFill>
              </a:rPr>
              <a:t>в условиях ОУ</a:t>
            </a:r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4869160"/>
            <a:ext cx="6400800" cy="766936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Подготовила: учитель-логопед МБОУ «СОШ № 1»</a:t>
            </a:r>
          </a:p>
          <a:p>
            <a:r>
              <a:rPr lang="ru-RU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Криницкая Светлана Геннадьевна</a:t>
            </a:r>
            <a:endParaRPr lang="ru-RU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27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151098283"/>
              </p:ext>
            </p:extLst>
          </p:nvPr>
        </p:nvGraphicFramePr>
        <p:xfrm>
          <a:off x="611560" y="260648"/>
          <a:ext cx="7488832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226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Проведение логопедических занятий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36912"/>
            <a:ext cx="8229600" cy="31969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Не менее 3-х в неделю с детьми, имеющими ТНР;</a:t>
            </a:r>
          </a:p>
          <a:p>
            <a:r>
              <a:rPr lang="ru-RU" sz="2800" dirty="0" smtClean="0"/>
              <a:t>Не менее 1-2 в неделю для других категорий ОВЗ;</a:t>
            </a:r>
          </a:p>
          <a:p>
            <a:r>
              <a:rPr lang="ru-RU" sz="2800" dirty="0" smtClean="0"/>
              <a:t>Не менее 2-х в неделю для обучающихся с ТО;</a:t>
            </a:r>
          </a:p>
          <a:p>
            <a:r>
              <a:rPr lang="ru-RU" sz="2800" dirty="0" smtClean="0"/>
              <a:t>Для обучающихся группы риска – в соответствии с утвержденной программой ПП-сопровождения.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1246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Наполняемость групп: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Для обучающихся с ОВЗ – не более 6-8 человек (дошкольников – до 12);</a:t>
            </a:r>
          </a:p>
          <a:p>
            <a:r>
              <a:rPr lang="ru-RU" sz="2800" dirty="0" smtClean="0"/>
              <a:t>Для обучающихся  с ТО – не более 6-8 человек (дошкольников – до 12);</a:t>
            </a:r>
          </a:p>
          <a:p>
            <a:r>
              <a:rPr lang="ru-RU" sz="2800" dirty="0" smtClean="0"/>
              <a:t>Для обучающихся группы риска – в соответствии с утвержденной программой ПП-сопровождения.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9611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Продолжительность занятий: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Для детей 1,5- 3 лет –не более 10 минут;</a:t>
            </a:r>
          </a:p>
          <a:p>
            <a:r>
              <a:rPr lang="ru-RU" sz="2400" dirty="0" smtClean="0"/>
              <a:t>Для детей 3-4 лет  - не более 15 минут;</a:t>
            </a:r>
          </a:p>
          <a:p>
            <a:r>
              <a:rPr lang="ru-RU" sz="2400" dirty="0" smtClean="0"/>
              <a:t>Для детей 4-5 лет – не более 20 минут;</a:t>
            </a:r>
          </a:p>
          <a:p>
            <a:r>
              <a:rPr lang="ru-RU" sz="2400" dirty="0" smtClean="0"/>
              <a:t>Для детей 5-6 лет – не более 25 минут;</a:t>
            </a:r>
          </a:p>
          <a:p>
            <a:r>
              <a:rPr lang="ru-RU" sz="2400" dirty="0" smtClean="0"/>
              <a:t>Для детей 6-7 лет – не более 30 минут;</a:t>
            </a:r>
          </a:p>
          <a:p>
            <a:r>
              <a:rPr lang="ru-RU" sz="2400" dirty="0" smtClean="0"/>
              <a:t>Для 1 и 1(доп.) классов – 35-40 мин. (</a:t>
            </a:r>
            <a:r>
              <a:rPr lang="ru-RU" sz="2400" dirty="0" err="1" smtClean="0"/>
              <a:t>групп.занятие</a:t>
            </a:r>
            <a:r>
              <a:rPr lang="ru-RU" sz="2400" dirty="0" smtClean="0"/>
              <a:t>)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                        -20-40 мин. (</a:t>
            </a:r>
            <a:r>
              <a:rPr lang="ru-RU" sz="2400" dirty="0" err="1" smtClean="0"/>
              <a:t>инд.занятие</a:t>
            </a:r>
            <a:r>
              <a:rPr lang="ru-RU" sz="2400" dirty="0" smtClean="0"/>
              <a:t>);</a:t>
            </a:r>
          </a:p>
          <a:p>
            <a:r>
              <a:rPr lang="ru-RU" sz="2400" dirty="0" smtClean="0"/>
              <a:t>Для 2 – 11(12) классов  -  40-45 мин. (групповое)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                               - 20-45 мин. (индивидуальное).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60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Документация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Программы/планы  логопедической работы;</a:t>
            </a:r>
          </a:p>
          <a:p>
            <a:r>
              <a:rPr lang="ru-RU" sz="2400" dirty="0" smtClean="0"/>
              <a:t>Список обучающихся;</a:t>
            </a:r>
          </a:p>
          <a:p>
            <a:r>
              <a:rPr lang="ru-RU" sz="2400" dirty="0" smtClean="0"/>
              <a:t>Согласия/заявления родителей/представителей;</a:t>
            </a:r>
          </a:p>
          <a:p>
            <a:r>
              <a:rPr lang="ru-RU" sz="2400" dirty="0" smtClean="0"/>
              <a:t>Расписание занятий;</a:t>
            </a:r>
          </a:p>
          <a:p>
            <a:r>
              <a:rPr lang="ru-RU" sz="2400" dirty="0" smtClean="0"/>
              <a:t>Циклограмма работы;</a:t>
            </a:r>
          </a:p>
          <a:p>
            <a:r>
              <a:rPr lang="ru-RU" sz="2400" dirty="0" smtClean="0"/>
              <a:t>Речевые карты;</a:t>
            </a:r>
          </a:p>
          <a:p>
            <a:r>
              <a:rPr lang="ru-RU" sz="2400" dirty="0" smtClean="0"/>
              <a:t>Журнал учета посещаемости логопедических занятий;</a:t>
            </a:r>
          </a:p>
          <a:p>
            <a:r>
              <a:rPr lang="ru-RU" sz="2400" dirty="0" smtClean="0"/>
              <a:t>Журнал учета консультативной работы;</a:t>
            </a:r>
          </a:p>
          <a:p>
            <a:r>
              <a:rPr lang="ru-RU" sz="2400" dirty="0" smtClean="0"/>
              <a:t>Отчетная документация ( </a:t>
            </a:r>
            <a:r>
              <a:rPr lang="ru-RU" sz="2400" dirty="0" err="1" smtClean="0"/>
              <a:t>колич</a:t>
            </a:r>
            <a:r>
              <a:rPr lang="ru-RU" sz="2400" dirty="0" smtClean="0"/>
              <a:t>. и </a:t>
            </a:r>
            <a:r>
              <a:rPr lang="ru-RU" sz="2400" dirty="0" err="1" smtClean="0"/>
              <a:t>аналитич</a:t>
            </a:r>
            <a:r>
              <a:rPr lang="ru-RU" sz="2400" dirty="0" smtClean="0"/>
              <a:t>. отчеты)</a:t>
            </a:r>
          </a:p>
          <a:p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89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700808"/>
            <a:ext cx="496855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1. Диагностическая работа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Годовой план учителя-логопеда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30838" y="2420888"/>
            <a:ext cx="496855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2. Коррекционно-развивающая работа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3140968"/>
            <a:ext cx="497180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3.Профилактическая работа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3789040"/>
            <a:ext cx="497180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4.Консультативно-просветительская работа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4484065"/>
            <a:ext cx="497180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5.Организационно-методическая работа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30838" y="5122183"/>
            <a:ext cx="496855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6.Исследовательско-аналитическая работа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12160" y="1700807"/>
            <a:ext cx="1296144" cy="39254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Сроки </a:t>
            </a:r>
            <a:r>
              <a:rPr lang="ru-RU" sz="1600" dirty="0" err="1" smtClean="0"/>
              <a:t>выполн</a:t>
            </a:r>
            <a:r>
              <a:rPr lang="ru-RU" sz="1600" dirty="0" smtClean="0"/>
              <a:t>-я</a:t>
            </a:r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524328" y="1700808"/>
            <a:ext cx="1296144" cy="39254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Ответственный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894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951389"/>
              </p:ext>
            </p:extLst>
          </p:nvPr>
        </p:nvGraphicFramePr>
        <p:xfrm>
          <a:off x="1619672" y="260648"/>
          <a:ext cx="6096000" cy="4760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68003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Расписание работы учителя-логопеда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80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Понедельник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08.00 – 12.00</a:t>
                      </a:r>
                      <a:endParaRPr lang="ru-RU" dirty="0"/>
                    </a:p>
                  </a:txBody>
                  <a:tcPr/>
                </a:tc>
              </a:tr>
              <a:tr h="680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Вторник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08.00 – 12.00</a:t>
                      </a:r>
                      <a:endParaRPr lang="ru-RU" dirty="0"/>
                    </a:p>
                  </a:txBody>
                  <a:tcPr/>
                </a:tc>
              </a:tr>
              <a:tr h="6800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Среда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08.00-12.00</a:t>
                      </a:r>
                      <a:endParaRPr lang="ru-RU" dirty="0"/>
                    </a:p>
                  </a:txBody>
                  <a:tcPr/>
                </a:tc>
              </a:tr>
              <a:tr h="680030">
                <a:tc>
                  <a:txBody>
                    <a:bodyPr/>
                    <a:lstStyle/>
                    <a:p>
                      <a:r>
                        <a:rPr lang="ru-RU" dirty="0" smtClean="0"/>
                        <a:t>Четверг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09.00</a:t>
                      </a:r>
                      <a:r>
                        <a:rPr lang="ru-RU" baseline="0" dirty="0" smtClean="0"/>
                        <a:t> – 13.00</a:t>
                      </a:r>
                      <a:endParaRPr lang="ru-RU" dirty="0"/>
                    </a:p>
                  </a:txBody>
                  <a:tcPr/>
                </a:tc>
              </a:tr>
              <a:tr h="680030">
                <a:tc>
                  <a:txBody>
                    <a:bodyPr/>
                    <a:lstStyle/>
                    <a:p>
                      <a:r>
                        <a:rPr lang="ru-RU" dirty="0" smtClean="0"/>
                        <a:t>Пятница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09.00 – 13.00</a:t>
                      </a:r>
                      <a:endParaRPr lang="ru-RU" dirty="0"/>
                    </a:p>
                  </a:txBody>
                  <a:tcPr/>
                </a:tc>
              </a:tr>
              <a:tr h="680030"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 часов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971600" y="5229200"/>
            <a:ext cx="748883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Консультации: четверг, пятница 12.00 – 13.00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570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Циклограмма рабочего времени учителя-логопеда</a:t>
            </a:r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428124"/>
              </p:ext>
            </p:extLst>
          </p:nvPr>
        </p:nvGraphicFramePr>
        <p:xfrm>
          <a:off x="683568" y="1916832"/>
          <a:ext cx="7920877" cy="403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0"/>
                <a:gridCol w="1800200"/>
                <a:gridCol w="1152128"/>
                <a:gridCol w="1224136"/>
                <a:gridCol w="1296144"/>
                <a:gridCol w="144015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Понедельник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Вторник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Четверг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Пятница</a:t>
                      </a:r>
                      <a:endParaRPr lang="ru-RU" dirty="0"/>
                    </a:p>
                  </a:txBody>
                  <a:tcPr/>
                </a:tc>
              </a:tr>
              <a:tr h="581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08.00-08.40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Группа № 1  2А класс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Группа № 2</a:t>
                      </a:r>
                    </a:p>
                    <a:p>
                      <a:r>
                        <a:rPr lang="ru-RU" sz="1400" dirty="0" smtClean="0"/>
                        <a:t>2Б класс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Группа № 1  2А класс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09.00 – 09.40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Группа № 3  2В класс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Инд. Занятие Ф.И.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Группа № 3  2В класс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Группа №2</a:t>
                      </a:r>
                    </a:p>
                    <a:p>
                      <a:r>
                        <a:rPr lang="ru-RU" sz="1400" dirty="0" smtClean="0"/>
                        <a:t>2Б класс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Группа № 1  2А класс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10.00-10.40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Инд.занятие</a:t>
                      </a:r>
                      <a:r>
                        <a:rPr lang="ru-RU" sz="1400" dirty="0" smtClean="0"/>
                        <a:t> Ф.И.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Инд.занятие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ФИ.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Инд.занятие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Ф.И.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Инд.занятие</a:t>
                      </a:r>
                      <a:endParaRPr lang="ru-RU" sz="1400" dirty="0" smtClean="0"/>
                    </a:p>
                    <a:p>
                      <a:r>
                        <a:rPr lang="ru-RU" sz="1400" dirty="0" smtClean="0"/>
                        <a:t>Ф.И.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Группа № 3  2В класс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10.50-11.10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Инд.занятие</a:t>
                      </a:r>
                      <a:r>
                        <a:rPr lang="ru-RU" sz="1400" dirty="0" smtClean="0"/>
                        <a:t> Ф.И.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Инд.занятие</a:t>
                      </a:r>
                      <a:endParaRPr lang="ru-RU" sz="1400" dirty="0" smtClean="0"/>
                    </a:p>
                    <a:p>
                      <a:r>
                        <a:rPr lang="ru-RU" sz="1400" dirty="0" smtClean="0"/>
                        <a:t>Ф.И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Инд.занятие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Ф.И.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Инд.занятие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Ф.И.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Инд.занятие</a:t>
                      </a: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Ф.И.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11.20-12.00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Группа № 4  1Бкласс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Группа № 5  1Д класс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Группа № 4  1Бкласс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Группа № 5  1Д класс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Группа № 4  1Бкласс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12.00-13.00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Консультации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Консультации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379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Речевая карта обучающегося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052736"/>
            <a:ext cx="2232248" cy="540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С ОВЗ: </a:t>
            </a:r>
          </a:p>
          <a:p>
            <a:r>
              <a:rPr lang="ru-RU" dirty="0" smtClean="0"/>
              <a:t>ФИО</a:t>
            </a:r>
          </a:p>
          <a:p>
            <a:r>
              <a:rPr lang="ru-RU" dirty="0" smtClean="0"/>
              <a:t>Дата рождения</a:t>
            </a:r>
          </a:p>
          <a:p>
            <a:r>
              <a:rPr lang="ru-RU" dirty="0" smtClean="0"/>
              <a:t>Класс</a:t>
            </a:r>
          </a:p>
          <a:p>
            <a:r>
              <a:rPr lang="ru-RU" dirty="0" smtClean="0"/>
              <a:t>Программа АООП (вариант),</a:t>
            </a:r>
            <a:r>
              <a:rPr lang="ru-RU" dirty="0" err="1" smtClean="0"/>
              <a:t>ур.образ</a:t>
            </a:r>
            <a:r>
              <a:rPr lang="ru-RU" dirty="0" smtClean="0"/>
              <a:t>-я</a:t>
            </a:r>
          </a:p>
          <a:p>
            <a:r>
              <a:rPr lang="ru-RU" dirty="0" smtClean="0"/>
              <a:t>Заключение ПМПК: №…от…г.</a:t>
            </a:r>
          </a:p>
          <a:p>
            <a:r>
              <a:rPr lang="ru-RU" dirty="0" err="1" smtClean="0"/>
              <a:t>Психологопедагогич.помощь</a:t>
            </a:r>
            <a:r>
              <a:rPr lang="ru-RU" dirty="0" smtClean="0"/>
              <a:t> </a:t>
            </a:r>
            <a:r>
              <a:rPr lang="ru-RU" sz="1600" dirty="0" smtClean="0"/>
              <a:t>(указать рекомендованных специалистов)</a:t>
            </a:r>
          </a:p>
          <a:p>
            <a:r>
              <a:rPr lang="ru-RU" sz="1600" dirty="0" smtClean="0"/>
              <a:t>Результаты </a:t>
            </a:r>
            <a:r>
              <a:rPr lang="ru-RU" sz="1600" dirty="0" err="1" smtClean="0"/>
              <a:t>обслед</a:t>
            </a:r>
            <a:r>
              <a:rPr lang="ru-RU" sz="1600" dirty="0" smtClean="0"/>
              <a:t>-я</a:t>
            </a:r>
          </a:p>
          <a:p>
            <a:r>
              <a:rPr lang="ru-RU" sz="1600" dirty="0" smtClean="0"/>
              <a:t>…………………………………..</a:t>
            </a:r>
          </a:p>
          <a:p>
            <a:r>
              <a:rPr lang="ru-RU" sz="1600" dirty="0" smtClean="0"/>
              <a:t>Заключение</a:t>
            </a:r>
          </a:p>
          <a:p>
            <a:r>
              <a:rPr lang="ru-RU" sz="1600" dirty="0" smtClean="0"/>
              <a:t>Рекомендации</a:t>
            </a:r>
          </a:p>
          <a:p>
            <a:pPr algn="r"/>
            <a:r>
              <a:rPr lang="ru-RU" sz="1600" dirty="0" smtClean="0"/>
              <a:t>Дата</a:t>
            </a:r>
          </a:p>
          <a:p>
            <a:r>
              <a:rPr lang="ru-RU" sz="1600" dirty="0" smtClean="0"/>
              <a:t>Результаты коррекционной работы</a:t>
            </a:r>
          </a:p>
          <a:p>
            <a:pPr algn="r"/>
            <a:r>
              <a:rPr lang="ru-RU" sz="1600" dirty="0"/>
              <a:t>Д</a:t>
            </a:r>
            <a:r>
              <a:rPr lang="ru-RU" sz="1600" dirty="0" smtClean="0"/>
              <a:t>ата</a:t>
            </a: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1052736"/>
            <a:ext cx="2232248" cy="540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С трудностями в обучении (ТО):</a:t>
            </a:r>
          </a:p>
          <a:p>
            <a:pPr lvl="0"/>
            <a:r>
              <a:rPr lang="ru-RU" dirty="0">
                <a:solidFill>
                  <a:prstClr val="white"/>
                </a:solidFill>
              </a:rPr>
              <a:t>ФИО</a:t>
            </a:r>
          </a:p>
          <a:p>
            <a:pPr lvl="0"/>
            <a:r>
              <a:rPr lang="ru-RU" dirty="0">
                <a:solidFill>
                  <a:prstClr val="white"/>
                </a:solidFill>
              </a:rPr>
              <a:t>Дата рождения</a:t>
            </a:r>
          </a:p>
          <a:p>
            <a:pPr lvl="0"/>
            <a:r>
              <a:rPr lang="ru-RU" dirty="0">
                <a:solidFill>
                  <a:prstClr val="white"/>
                </a:solidFill>
              </a:rPr>
              <a:t>Класс</a:t>
            </a:r>
          </a:p>
          <a:p>
            <a:pPr lvl="0"/>
            <a:r>
              <a:rPr lang="ru-RU" dirty="0">
                <a:solidFill>
                  <a:prstClr val="white"/>
                </a:solidFill>
              </a:rPr>
              <a:t>Программа </a:t>
            </a:r>
            <a:r>
              <a:rPr lang="ru-RU" dirty="0" err="1" smtClean="0">
                <a:solidFill>
                  <a:prstClr val="white"/>
                </a:solidFill>
              </a:rPr>
              <a:t>ООП,ур.образ</a:t>
            </a:r>
            <a:r>
              <a:rPr lang="ru-RU" dirty="0" smtClean="0">
                <a:solidFill>
                  <a:prstClr val="white"/>
                </a:solidFill>
              </a:rPr>
              <a:t>-я </a:t>
            </a:r>
            <a:r>
              <a:rPr lang="ru-RU" dirty="0" err="1" smtClean="0">
                <a:solidFill>
                  <a:prstClr val="white"/>
                </a:solidFill>
              </a:rPr>
              <a:t>Психологопедагогич.помощь</a:t>
            </a:r>
            <a:r>
              <a:rPr lang="ru-RU" dirty="0" smtClean="0">
                <a:solidFill>
                  <a:prstClr val="white"/>
                </a:solidFill>
              </a:rPr>
              <a:t> </a:t>
            </a:r>
            <a:r>
              <a:rPr lang="ru-RU" sz="1600" dirty="0" smtClean="0">
                <a:solidFill>
                  <a:prstClr val="white"/>
                </a:solidFill>
              </a:rPr>
              <a:t>(получает/не получает)</a:t>
            </a:r>
            <a:endParaRPr lang="ru-RU" sz="1600" dirty="0">
              <a:solidFill>
                <a:prstClr val="white"/>
              </a:solidFill>
            </a:endParaRPr>
          </a:p>
          <a:p>
            <a:pPr lvl="0"/>
            <a:r>
              <a:rPr lang="ru-RU" sz="1600" dirty="0">
                <a:solidFill>
                  <a:prstClr val="white"/>
                </a:solidFill>
              </a:rPr>
              <a:t>Результаты </a:t>
            </a:r>
            <a:r>
              <a:rPr lang="ru-RU" sz="1600" dirty="0" err="1">
                <a:solidFill>
                  <a:prstClr val="white"/>
                </a:solidFill>
              </a:rPr>
              <a:t>обслед</a:t>
            </a:r>
            <a:r>
              <a:rPr lang="ru-RU" sz="1600" dirty="0">
                <a:solidFill>
                  <a:prstClr val="white"/>
                </a:solidFill>
              </a:rPr>
              <a:t>-я</a:t>
            </a:r>
          </a:p>
          <a:p>
            <a:pPr lvl="0"/>
            <a:r>
              <a:rPr lang="ru-RU" sz="1600" dirty="0">
                <a:solidFill>
                  <a:prstClr val="white"/>
                </a:solidFill>
              </a:rPr>
              <a:t>…………………………………..</a:t>
            </a:r>
          </a:p>
          <a:p>
            <a:pPr lvl="0"/>
            <a:r>
              <a:rPr lang="ru-RU" sz="1600" dirty="0">
                <a:solidFill>
                  <a:prstClr val="white"/>
                </a:solidFill>
              </a:rPr>
              <a:t>Заключение</a:t>
            </a:r>
          </a:p>
          <a:p>
            <a:pPr lvl="0"/>
            <a:r>
              <a:rPr lang="ru-RU" sz="1600" dirty="0">
                <a:solidFill>
                  <a:prstClr val="white"/>
                </a:solidFill>
              </a:rPr>
              <a:t>Рекомендации</a:t>
            </a:r>
          </a:p>
          <a:p>
            <a:pPr lvl="0" algn="r"/>
            <a:r>
              <a:rPr lang="ru-RU" sz="1600" dirty="0">
                <a:solidFill>
                  <a:prstClr val="white"/>
                </a:solidFill>
              </a:rPr>
              <a:t>Дата</a:t>
            </a:r>
          </a:p>
          <a:p>
            <a:pPr lvl="0"/>
            <a:endParaRPr lang="ru-RU" sz="1600" dirty="0" smtClean="0">
              <a:solidFill>
                <a:prstClr val="white"/>
              </a:solidFill>
            </a:endParaRPr>
          </a:p>
          <a:p>
            <a:pPr lvl="0"/>
            <a:endParaRPr lang="ru-RU" sz="1600" dirty="0">
              <a:solidFill>
                <a:prstClr val="white"/>
              </a:solidFill>
            </a:endParaRPr>
          </a:p>
          <a:p>
            <a:pPr lvl="0"/>
            <a:r>
              <a:rPr lang="ru-RU" sz="1600" dirty="0" smtClean="0">
                <a:solidFill>
                  <a:prstClr val="white"/>
                </a:solidFill>
              </a:rPr>
              <a:t>Результаты </a:t>
            </a:r>
            <a:r>
              <a:rPr lang="ru-RU" sz="1600" dirty="0">
                <a:solidFill>
                  <a:prstClr val="white"/>
                </a:solidFill>
              </a:rPr>
              <a:t>коррекционной работы</a:t>
            </a:r>
          </a:p>
          <a:p>
            <a:pPr lvl="0" algn="r"/>
            <a:r>
              <a:rPr lang="ru-RU" sz="1600" dirty="0">
                <a:solidFill>
                  <a:prstClr val="white"/>
                </a:solidFill>
              </a:rPr>
              <a:t>Дата</a:t>
            </a:r>
          </a:p>
          <a:p>
            <a:pPr algn="ctr"/>
            <a:endParaRPr lang="ru-RU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940152" y="1052736"/>
            <a:ext cx="2520280" cy="53285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/>
              <a:t>Группы риска:</a:t>
            </a:r>
          </a:p>
          <a:p>
            <a:pPr lvl="0"/>
            <a:r>
              <a:rPr lang="ru-RU" dirty="0">
                <a:solidFill>
                  <a:prstClr val="white"/>
                </a:solidFill>
              </a:rPr>
              <a:t>ФИО</a:t>
            </a:r>
          </a:p>
          <a:p>
            <a:pPr lvl="0"/>
            <a:r>
              <a:rPr lang="ru-RU" dirty="0">
                <a:solidFill>
                  <a:prstClr val="white"/>
                </a:solidFill>
              </a:rPr>
              <a:t>Дата рождения</a:t>
            </a:r>
          </a:p>
          <a:p>
            <a:pPr lvl="0"/>
            <a:r>
              <a:rPr lang="ru-RU" dirty="0">
                <a:solidFill>
                  <a:prstClr val="white"/>
                </a:solidFill>
              </a:rPr>
              <a:t>Класс</a:t>
            </a:r>
          </a:p>
          <a:p>
            <a:pPr lvl="0"/>
            <a:r>
              <a:rPr lang="ru-RU" dirty="0">
                <a:solidFill>
                  <a:prstClr val="white"/>
                </a:solidFill>
              </a:rPr>
              <a:t>Программа </a:t>
            </a:r>
            <a:r>
              <a:rPr lang="ru-RU" dirty="0" err="1">
                <a:solidFill>
                  <a:prstClr val="white"/>
                </a:solidFill>
              </a:rPr>
              <a:t>ООП,ур.образ</a:t>
            </a:r>
            <a:r>
              <a:rPr lang="ru-RU" dirty="0">
                <a:solidFill>
                  <a:prstClr val="white"/>
                </a:solidFill>
              </a:rPr>
              <a:t>-я </a:t>
            </a:r>
            <a:r>
              <a:rPr lang="ru-RU" dirty="0" err="1">
                <a:solidFill>
                  <a:prstClr val="white"/>
                </a:solidFill>
              </a:rPr>
              <a:t>Психологопедагогич.помощь</a:t>
            </a:r>
            <a:r>
              <a:rPr lang="ru-RU" dirty="0">
                <a:solidFill>
                  <a:prstClr val="white"/>
                </a:solidFill>
              </a:rPr>
              <a:t> </a:t>
            </a:r>
            <a:r>
              <a:rPr lang="ru-RU" sz="1600" dirty="0">
                <a:solidFill>
                  <a:prstClr val="white"/>
                </a:solidFill>
              </a:rPr>
              <a:t>(получает/не получает</a:t>
            </a:r>
            <a:r>
              <a:rPr lang="ru-RU" sz="1600" dirty="0" smtClean="0">
                <a:solidFill>
                  <a:prstClr val="white"/>
                </a:solidFill>
              </a:rPr>
              <a:t>)</a:t>
            </a:r>
          </a:p>
          <a:p>
            <a:pPr lvl="0"/>
            <a:r>
              <a:rPr lang="ru-RU" sz="1600" dirty="0" smtClean="0">
                <a:solidFill>
                  <a:prstClr val="white"/>
                </a:solidFill>
              </a:rPr>
              <a:t>Результаты </a:t>
            </a:r>
            <a:r>
              <a:rPr lang="ru-RU" sz="1600" dirty="0" err="1">
                <a:solidFill>
                  <a:prstClr val="white"/>
                </a:solidFill>
              </a:rPr>
              <a:t>обслед</a:t>
            </a:r>
            <a:r>
              <a:rPr lang="ru-RU" sz="1600" dirty="0">
                <a:solidFill>
                  <a:prstClr val="white"/>
                </a:solidFill>
              </a:rPr>
              <a:t>-я</a:t>
            </a:r>
          </a:p>
          <a:p>
            <a:pPr lvl="0"/>
            <a:r>
              <a:rPr lang="ru-RU" sz="1600" dirty="0">
                <a:solidFill>
                  <a:prstClr val="white"/>
                </a:solidFill>
              </a:rPr>
              <a:t>…………………………………..</a:t>
            </a:r>
          </a:p>
          <a:p>
            <a:pPr lvl="0"/>
            <a:r>
              <a:rPr lang="ru-RU" sz="1600" dirty="0">
                <a:solidFill>
                  <a:prstClr val="white"/>
                </a:solidFill>
              </a:rPr>
              <a:t>Заключение</a:t>
            </a:r>
          </a:p>
          <a:p>
            <a:pPr lvl="0"/>
            <a:r>
              <a:rPr lang="ru-RU" sz="1600" dirty="0">
                <a:solidFill>
                  <a:prstClr val="white"/>
                </a:solidFill>
              </a:rPr>
              <a:t>Рекомендации</a:t>
            </a:r>
          </a:p>
          <a:p>
            <a:pPr lvl="0" algn="r"/>
            <a:r>
              <a:rPr lang="ru-RU" sz="1600" dirty="0">
                <a:solidFill>
                  <a:prstClr val="white"/>
                </a:solidFill>
              </a:rPr>
              <a:t>Дата</a:t>
            </a:r>
          </a:p>
          <a:p>
            <a:pPr lvl="0"/>
            <a:endParaRPr lang="ru-RU" sz="1600" dirty="0" smtClean="0">
              <a:solidFill>
                <a:prstClr val="white"/>
              </a:solidFill>
            </a:endParaRPr>
          </a:p>
          <a:p>
            <a:pPr lvl="0"/>
            <a:endParaRPr lang="ru-RU" sz="1600" dirty="0" smtClean="0">
              <a:solidFill>
                <a:prstClr val="white"/>
              </a:solidFill>
            </a:endParaRPr>
          </a:p>
          <a:p>
            <a:pPr lvl="0"/>
            <a:r>
              <a:rPr lang="ru-RU" sz="1600" dirty="0" smtClean="0">
                <a:solidFill>
                  <a:prstClr val="white"/>
                </a:solidFill>
              </a:rPr>
              <a:t>Результаты </a:t>
            </a:r>
            <a:r>
              <a:rPr lang="ru-RU" sz="1600" dirty="0">
                <a:solidFill>
                  <a:prstClr val="white"/>
                </a:solidFill>
              </a:rPr>
              <a:t>коррекционной работы</a:t>
            </a:r>
          </a:p>
          <a:p>
            <a:pPr lvl="0" algn="r"/>
            <a:r>
              <a:rPr lang="ru-RU" sz="1600" dirty="0">
                <a:solidFill>
                  <a:prstClr val="white"/>
                </a:solidFill>
              </a:rPr>
              <a:t>Дата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354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3600" dirty="0" smtClean="0"/>
              <a:t>Журнал учета</a:t>
            </a:r>
            <a:br>
              <a:rPr lang="ru-RU" sz="3600" dirty="0" smtClean="0"/>
            </a:br>
            <a:r>
              <a:rPr lang="ru-RU" sz="3600" dirty="0" smtClean="0"/>
              <a:t> консультативной работы учителя-логопеда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340675"/>
              </p:ext>
            </p:extLst>
          </p:nvPr>
        </p:nvGraphicFramePr>
        <p:xfrm>
          <a:off x="755576" y="2996952"/>
          <a:ext cx="7560840" cy="193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512168"/>
                <a:gridCol w="1512168"/>
                <a:gridCol w="1512168"/>
                <a:gridCol w="151216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№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Дата консультации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Тема консультации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Целевая аудитория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Подпись консультируемого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473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</a:t>
            </a:r>
            <a:r>
              <a:rPr lang="ru-RU" dirty="0" smtClean="0"/>
              <a:t>т 30 декабря 2020 г.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600200"/>
            <a:ext cx="6984776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Краевое примерное Положение об оказании логопедической помощи в организациях, осуществляющих образовательную деятельность на территории Алтайского края. </a:t>
            </a:r>
          </a:p>
          <a:p>
            <a:pPr marL="0" indent="0">
              <a:buNone/>
            </a:pPr>
            <a:r>
              <a:rPr lang="ru-RU" sz="2400" dirty="0" smtClean="0"/>
              <a:t>   </a:t>
            </a:r>
          </a:p>
          <a:p>
            <a:pPr marL="0" indent="0">
              <a:buNone/>
            </a:pPr>
            <a:r>
              <a:rPr lang="ru-RU" sz="2400" dirty="0" smtClean="0"/>
              <a:t>(разработано в соответствии с распоряжением </a:t>
            </a:r>
          </a:p>
          <a:p>
            <a:pPr marL="0" indent="0">
              <a:buNone/>
            </a:pPr>
            <a:r>
              <a:rPr lang="ru-RU" sz="2400" dirty="0" smtClean="0"/>
              <a:t>Министерства просвещения РФ от 06.08.2020г.)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37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Аналитический отчет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4525963"/>
          </a:xfrm>
        </p:spPr>
        <p:txBody>
          <a:bodyPr>
            <a:normAutofit/>
          </a:bodyPr>
          <a:lstStyle/>
          <a:p>
            <a:r>
              <a:rPr lang="ru-RU" sz="1600" dirty="0" err="1" smtClean="0"/>
              <a:t>Пед.стаж</a:t>
            </a:r>
            <a:endParaRPr lang="ru-RU" sz="1600" dirty="0" smtClean="0"/>
          </a:p>
          <a:p>
            <a:r>
              <a:rPr lang="ru-RU" sz="1600" dirty="0" smtClean="0"/>
              <a:t>Общий</a:t>
            </a:r>
          </a:p>
          <a:p>
            <a:r>
              <a:rPr lang="ru-RU" sz="1600" dirty="0" smtClean="0"/>
              <a:t>По специальности</a:t>
            </a:r>
          </a:p>
          <a:p>
            <a:r>
              <a:rPr lang="ru-RU" sz="1600" dirty="0" smtClean="0"/>
              <a:t>В данной организации</a:t>
            </a:r>
          </a:p>
          <a:p>
            <a:r>
              <a:rPr lang="ru-RU" sz="1600" dirty="0" smtClean="0"/>
              <a:t>Категория </a:t>
            </a:r>
          </a:p>
          <a:p>
            <a:pPr>
              <a:buAutoNum type="arabicPeriod"/>
            </a:pPr>
            <a:r>
              <a:rPr lang="ru-RU" sz="1600" dirty="0" smtClean="0"/>
              <a:t>Кол-во обучающихся, посещающих занятия</a:t>
            </a:r>
          </a:p>
          <a:p>
            <a:pPr>
              <a:buAutoNum type="arabicPeriod"/>
            </a:pPr>
            <a:r>
              <a:rPr lang="ru-RU" sz="1600" dirty="0" smtClean="0"/>
              <a:t>Обучающиеся, с которыми проводилась </a:t>
            </a:r>
            <a:r>
              <a:rPr lang="ru-RU" sz="1600" dirty="0" err="1" smtClean="0"/>
              <a:t>кор-разв.работа</a:t>
            </a:r>
            <a:r>
              <a:rPr lang="ru-RU" sz="1600" dirty="0" smtClean="0"/>
              <a:t> :</a:t>
            </a:r>
          </a:p>
          <a:p>
            <a:pPr marL="0" indent="0">
              <a:buNone/>
            </a:pPr>
            <a:endParaRPr lang="ru-RU" sz="1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55849"/>
              </p:ext>
            </p:extLst>
          </p:nvPr>
        </p:nvGraphicFramePr>
        <p:xfrm>
          <a:off x="1331640" y="3284984"/>
          <a:ext cx="6096000" cy="312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1656184"/>
                <a:gridCol w="1080120"/>
                <a:gridCol w="271162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ФИО ,</a:t>
                      </a:r>
                    </a:p>
                    <a:p>
                      <a:r>
                        <a:rPr lang="ru-RU" dirty="0" smtClean="0"/>
                        <a:t>Дата </a:t>
                      </a:r>
                      <a:r>
                        <a:rPr lang="ru-RU" dirty="0" err="1" smtClean="0"/>
                        <a:t>рожд</a:t>
                      </a:r>
                      <a:r>
                        <a:rPr lang="ru-RU" dirty="0" smtClean="0"/>
                        <a:t>-я</a:t>
                      </a:r>
                    </a:p>
                    <a:p>
                      <a:r>
                        <a:rPr lang="ru-RU" dirty="0" smtClean="0"/>
                        <a:t>Класс/группа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Вид ООП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Результат обучения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(оставлен/выбыл/</a:t>
                      </a:r>
                    </a:p>
                    <a:p>
                      <a:r>
                        <a:rPr lang="ru-RU" dirty="0" smtClean="0"/>
                        <a:t>отчислен с нормой, значительным улучшением, незначительным улучшением)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298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продолжение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9454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3. Использование ИКТ в работе (описание используемых программ);</a:t>
            </a:r>
          </a:p>
          <a:p>
            <a:pPr marL="0" indent="0">
              <a:buNone/>
            </a:pPr>
            <a:r>
              <a:rPr lang="ru-RU" sz="2400" dirty="0" smtClean="0"/>
              <a:t>4. Участие в мероприятиях ОО / района /города / региона</a:t>
            </a:r>
          </a:p>
          <a:p>
            <a:pPr marL="0" indent="0">
              <a:buNone/>
            </a:pPr>
            <a:r>
              <a:rPr lang="ru-RU" sz="2400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8255" y="2276872"/>
            <a:ext cx="79208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Дата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20450" y="2276872"/>
            <a:ext cx="93610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Уровень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10136" y="2276872"/>
            <a:ext cx="93610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Мероприятие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2276872"/>
            <a:ext cx="108012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Форма участия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430754" y="2276872"/>
            <a:ext cx="115212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/>
              <a:t>Эл.ссылка</a:t>
            </a:r>
            <a:r>
              <a:rPr lang="ru-RU" sz="1600" dirty="0" smtClean="0"/>
              <a:t> (при наличии)</a:t>
            </a:r>
            <a:endParaRPr lang="ru-RU" sz="1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04248" y="2276872"/>
            <a:ext cx="129614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Результат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91680" y="3573016"/>
            <a:ext cx="1080120" cy="136815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/>
              <a:t>ОО</a:t>
            </a:r>
          </a:p>
          <a:p>
            <a:r>
              <a:rPr lang="ru-RU" sz="1400" dirty="0" err="1"/>
              <a:t>м</a:t>
            </a:r>
            <a:r>
              <a:rPr lang="ru-RU" sz="1400" dirty="0" err="1" smtClean="0"/>
              <a:t>уницип</a:t>
            </a:r>
            <a:r>
              <a:rPr lang="ru-RU" sz="1400" dirty="0" smtClean="0"/>
              <a:t>.</a:t>
            </a:r>
          </a:p>
          <a:p>
            <a:r>
              <a:rPr lang="ru-RU" sz="1400" dirty="0"/>
              <a:t>р</a:t>
            </a:r>
            <a:r>
              <a:rPr lang="ru-RU" sz="1400" dirty="0" smtClean="0"/>
              <a:t>егион.</a:t>
            </a:r>
          </a:p>
          <a:p>
            <a:r>
              <a:rPr lang="ru-RU" sz="1400" dirty="0" err="1"/>
              <a:t>ф</a:t>
            </a:r>
            <a:r>
              <a:rPr lang="ru-RU" sz="1400" dirty="0" err="1" smtClean="0"/>
              <a:t>едер</a:t>
            </a:r>
            <a:r>
              <a:rPr lang="ru-RU" sz="1400" dirty="0" smtClean="0"/>
              <a:t>.</a:t>
            </a:r>
          </a:p>
          <a:p>
            <a:r>
              <a:rPr lang="ru-RU" sz="1400" dirty="0" err="1"/>
              <a:t>м</a:t>
            </a:r>
            <a:r>
              <a:rPr lang="ru-RU" sz="1400" dirty="0" err="1" smtClean="0"/>
              <a:t>еждунар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70587" y="3574861"/>
            <a:ext cx="1224136" cy="172819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err="1" smtClean="0"/>
              <a:t>Откр.занятие</a:t>
            </a:r>
            <a:endParaRPr lang="ru-RU" sz="1400" dirty="0" smtClean="0"/>
          </a:p>
          <a:p>
            <a:r>
              <a:rPr lang="ru-RU" sz="1400" dirty="0" err="1" smtClean="0"/>
              <a:t>Выступл.на</a:t>
            </a:r>
            <a:r>
              <a:rPr lang="ru-RU" sz="1400" dirty="0" smtClean="0"/>
              <a:t> МО  …</a:t>
            </a:r>
          </a:p>
          <a:p>
            <a:r>
              <a:rPr lang="ru-RU" sz="1400" dirty="0" smtClean="0"/>
              <a:t>Публикация на сайте…</a:t>
            </a:r>
          </a:p>
          <a:p>
            <a:r>
              <a:rPr lang="ru-RU" sz="1400" dirty="0" smtClean="0"/>
              <a:t>Публикация в сборнике…</a:t>
            </a:r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169085" y="3574860"/>
            <a:ext cx="1368152" cy="266245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/>
              <a:t>Участие</a:t>
            </a:r>
          </a:p>
          <a:p>
            <a:r>
              <a:rPr lang="ru-RU" sz="1400" dirty="0" smtClean="0"/>
              <a:t>Доклад  по теме…</a:t>
            </a:r>
          </a:p>
          <a:p>
            <a:r>
              <a:rPr lang="ru-RU" sz="1400" dirty="0" smtClean="0"/>
              <a:t>Статья по теме…</a:t>
            </a:r>
          </a:p>
          <a:p>
            <a:r>
              <a:rPr lang="ru-RU" sz="1400" dirty="0" err="1" smtClean="0"/>
              <a:t>Консп.ур.по</a:t>
            </a:r>
            <a:r>
              <a:rPr lang="ru-RU" sz="1400" dirty="0" smtClean="0"/>
              <a:t> теме…</a:t>
            </a:r>
          </a:p>
          <a:p>
            <a:r>
              <a:rPr lang="ru-RU" sz="1400" dirty="0" smtClean="0"/>
              <a:t>Мастер-класс по теме…</a:t>
            </a:r>
          </a:p>
          <a:p>
            <a:r>
              <a:rPr lang="ru-RU" sz="1400" dirty="0" smtClean="0"/>
              <a:t>Член жюри</a:t>
            </a:r>
          </a:p>
          <a:p>
            <a:r>
              <a:rPr lang="ru-RU" sz="1400" dirty="0" smtClean="0"/>
              <a:t>Член </a:t>
            </a:r>
            <a:r>
              <a:rPr lang="ru-RU" sz="1400" dirty="0" err="1" smtClean="0"/>
              <a:t>раб.группы</a:t>
            </a:r>
            <a:endParaRPr lang="ru-RU" sz="1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660232" y="3574861"/>
            <a:ext cx="1440160" cy="143831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/>
              <a:t>Сертификат</a:t>
            </a:r>
          </a:p>
          <a:p>
            <a:r>
              <a:rPr lang="ru-RU" sz="1400" dirty="0" smtClean="0"/>
              <a:t>Диплом</a:t>
            </a:r>
          </a:p>
          <a:p>
            <a:r>
              <a:rPr lang="ru-RU" sz="1400" dirty="0" smtClean="0"/>
              <a:t>Свидетельство</a:t>
            </a:r>
          </a:p>
          <a:p>
            <a:r>
              <a:rPr lang="ru-RU" sz="1400" dirty="0" smtClean="0"/>
              <a:t>Протокол №…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412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продолжение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00200"/>
            <a:ext cx="835292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5.Участие в работе МО школы, района, округа, края;</a:t>
            </a:r>
          </a:p>
          <a:p>
            <a:pPr marL="0" indent="0">
              <a:buNone/>
            </a:pPr>
            <a:r>
              <a:rPr lang="ru-RU" sz="2400" dirty="0" smtClean="0"/>
              <a:t>6. Работа в информационном пространстве;</a:t>
            </a:r>
          </a:p>
          <a:p>
            <a:pPr marL="0" indent="0">
              <a:buNone/>
            </a:pPr>
            <a:r>
              <a:rPr lang="ru-RU" sz="2400" dirty="0" smtClean="0"/>
              <a:t>7. Курсы повышения квалификации 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                                                  </a:t>
            </a:r>
            <a:r>
              <a:rPr lang="ru-RU" sz="2000" dirty="0" smtClean="0"/>
              <a:t>(дата, тема, кол-во часов);</a:t>
            </a:r>
          </a:p>
          <a:p>
            <a:pPr marL="0" indent="0">
              <a:buNone/>
            </a:pPr>
            <a:r>
              <a:rPr lang="ru-RU" sz="2400" dirty="0" smtClean="0"/>
              <a:t>8. Тема самообразования;</a:t>
            </a:r>
          </a:p>
          <a:p>
            <a:pPr marL="0" indent="0">
              <a:buNone/>
            </a:pPr>
            <a:r>
              <a:rPr lang="ru-RU" sz="2400" dirty="0" smtClean="0"/>
              <a:t>9. Проблемы, возникшие в учебном году, пути их решения;</a:t>
            </a:r>
          </a:p>
          <a:p>
            <a:pPr marL="0" indent="0">
              <a:buNone/>
            </a:pPr>
            <a:r>
              <a:rPr lang="ru-RU" sz="2400" dirty="0" smtClean="0"/>
              <a:t>10. Перспективы, предложения, вопросы по рассмотрению на МО.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14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Количественный отчет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770194"/>
            <a:ext cx="1800200" cy="230687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u="sng" dirty="0" smtClean="0"/>
              <a:t>Обучающиеся группы риска</a:t>
            </a:r>
          </a:p>
          <a:p>
            <a:endParaRPr lang="ru-RU" dirty="0" smtClean="0"/>
          </a:p>
          <a:p>
            <a:r>
              <a:rPr lang="ru-RU" dirty="0" smtClean="0"/>
              <a:t>Выявлено</a:t>
            </a:r>
          </a:p>
          <a:p>
            <a:r>
              <a:rPr lang="ru-RU" dirty="0" smtClean="0"/>
              <a:t>Зачислено</a:t>
            </a:r>
          </a:p>
          <a:p>
            <a:r>
              <a:rPr lang="ru-RU" dirty="0" smtClean="0"/>
              <a:t>Отчислено</a:t>
            </a:r>
          </a:p>
          <a:p>
            <a:r>
              <a:rPr lang="ru-RU" dirty="0" smtClean="0"/>
              <a:t>Оставлено </a:t>
            </a:r>
          </a:p>
          <a:p>
            <a:r>
              <a:rPr lang="ru-RU" dirty="0" smtClean="0"/>
              <a:t>Выбыло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1772816"/>
            <a:ext cx="2088232" cy="230425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u="sng" dirty="0" smtClean="0"/>
              <a:t>Обучающиеся с ТО</a:t>
            </a:r>
          </a:p>
          <a:p>
            <a:endParaRPr lang="ru-RU" dirty="0" smtClean="0"/>
          </a:p>
          <a:p>
            <a:r>
              <a:rPr lang="ru-RU" dirty="0" smtClean="0"/>
              <a:t>Выявлено</a:t>
            </a:r>
          </a:p>
          <a:p>
            <a:r>
              <a:rPr lang="ru-RU" dirty="0" smtClean="0"/>
              <a:t>Зачислено</a:t>
            </a:r>
          </a:p>
          <a:p>
            <a:r>
              <a:rPr lang="ru-RU" dirty="0" smtClean="0"/>
              <a:t>Отчислено</a:t>
            </a:r>
          </a:p>
          <a:p>
            <a:r>
              <a:rPr lang="ru-RU" dirty="0" smtClean="0"/>
              <a:t>Оставлено </a:t>
            </a:r>
          </a:p>
          <a:p>
            <a:r>
              <a:rPr lang="ru-RU" dirty="0" smtClean="0"/>
              <a:t>Выбыло 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72200" y="1772816"/>
            <a:ext cx="2232248" cy="23042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u="sng" dirty="0" smtClean="0"/>
              <a:t>Обучающиеся с ОВЗ</a:t>
            </a:r>
          </a:p>
          <a:p>
            <a:endParaRPr lang="ru-RU" dirty="0" smtClean="0"/>
          </a:p>
          <a:p>
            <a:r>
              <a:rPr lang="ru-RU" dirty="0" smtClean="0"/>
              <a:t>Выявлено</a:t>
            </a:r>
          </a:p>
          <a:p>
            <a:r>
              <a:rPr lang="ru-RU" dirty="0" smtClean="0"/>
              <a:t>Зачислено</a:t>
            </a:r>
          </a:p>
          <a:p>
            <a:r>
              <a:rPr lang="ru-RU" dirty="0" smtClean="0"/>
              <a:t>Отчислено</a:t>
            </a:r>
          </a:p>
          <a:p>
            <a:r>
              <a:rPr lang="ru-RU" dirty="0" smtClean="0"/>
              <a:t>Оставлено </a:t>
            </a:r>
          </a:p>
          <a:p>
            <a:r>
              <a:rPr lang="ru-RU" dirty="0" smtClean="0"/>
              <a:t>Выбыло 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1772816"/>
            <a:ext cx="1008112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Классы/</a:t>
            </a:r>
          </a:p>
          <a:p>
            <a:pPr algn="ctr"/>
            <a:r>
              <a:rPr lang="ru-RU" sz="1400" dirty="0" smtClean="0"/>
              <a:t>группы/</a:t>
            </a:r>
          </a:p>
          <a:p>
            <a:pPr algn="ctr"/>
            <a:r>
              <a:rPr lang="ru-RU" sz="1400" dirty="0" smtClean="0"/>
              <a:t>возраст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3284984"/>
            <a:ext cx="108012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 класс</a:t>
            </a:r>
          </a:p>
          <a:p>
            <a:pPr algn="ctr"/>
            <a:r>
              <a:rPr lang="ru-RU" dirty="0" smtClean="0"/>
              <a:t>2 класс</a:t>
            </a:r>
          </a:p>
          <a:p>
            <a:pPr algn="ctr"/>
            <a:r>
              <a:rPr lang="ru-RU" dirty="0" smtClean="0"/>
              <a:t>…….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4293096"/>
            <a:ext cx="8280920" cy="5760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Итого: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79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1628800"/>
            <a:ext cx="5040560" cy="16561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за внимание!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Успехов в работе!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8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132856"/>
            <a:ext cx="6624736" cy="3993307"/>
          </a:xfrm>
        </p:spPr>
        <p:txBody>
          <a:bodyPr/>
          <a:lstStyle/>
          <a:p>
            <a:r>
              <a:rPr lang="ru-RU" sz="2800" dirty="0" smtClean="0"/>
              <a:t>Диагностика;</a:t>
            </a:r>
          </a:p>
          <a:p>
            <a:r>
              <a:rPr lang="ru-RU" sz="2800" dirty="0" smtClean="0"/>
              <a:t>Проведение логопедических занятий;</a:t>
            </a:r>
          </a:p>
          <a:p>
            <a:r>
              <a:rPr lang="ru-RU" sz="2800" dirty="0" smtClean="0"/>
              <a:t>Пропедевтическая работа (</a:t>
            </a:r>
            <a:r>
              <a:rPr lang="ru-RU" sz="2800" smtClean="0"/>
              <a:t>включая рекомендации);</a:t>
            </a:r>
            <a:endParaRPr lang="ru-RU" sz="2800" dirty="0" smtClean="0"/>
          </a:p>
          <a:p>
            <a:r>
              <a:rPr lang="ru-RU" sz="2800" dirty="0" smtClean="0"/>
              <a:t>Консультирование.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6986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/>
          <a:lstStyle/>
          <a:p>
            <a:r>
              <a:rPr lang="ru-RU" dirty="0" smtClean="0"/>
              <a:t>Срок хранения документации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852936"/>
            <a:ext cx="8229600" cy="2553147"/>
          </a:xfrm>
        </p:spPr>
        <p:txBody>
          <a:bodyPr/>
          <a:lstStyle/>
          <a:p>
            <a:r>
              <a:rPr lang="ru-RU" dirty="0" smtClean="0"/>
              <a:t>3 года с момента завершения оказания логопедической помощи.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253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штатная единица: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r>
              <a:rPr lang="ru-RU" dirty="0" smtClean="0"/>
              <a:t>На 6-12-обучающихся с ОВЗ</a:t>
            </a:r>
          </a:p>
          <a:p>
            <a:pPr marL="0" indent="0">
              <a:buNone/>
            </a:pPr>
            <a:r>
              <a:rPr lang="ru-RU" dirty="0" smtClean="0"/>
              <a:t>       </a:t>
            </a:r>
            <a:r>
              <a:rPr lang="ru-RU" sz="2400" u="sng" dirty="0" smtClean="0"/>
              <a:t>(имеют заключения ТПМПК);</a:t>
            </a:r>
          </a:p>
          <a:p>
            <a:r>
              <a:rPr lang="ru-RU" sz="2800" dirty="0" smtClean="0"/>
              <a:t>На 25 обучающихся с трудностями в обучении </a:t>
            </a:r>
          </a:p>
          <a:p>
            <a:pPr marL="0" indent="0">
              <a:buNone/>
            </a:pPr>
            <a:r>
              <a:rPr lang="ru-RU" sz="2400" dirty="0" smtClean="0"/>
              <a:t>         </a:t>
            </a:r>
            <a:r>
              <a:rPr lang="ru-RU" sz="2400" u="sng" dirty="0" smtClean="0"/>
              <a:t>(имеют заключение </a:t>
            </a:r>
            <a:r>
              <a:rPr lang="ru-RU" sz="2400" u="sng" dirty="0" err="1" smtClean="0"/>
              <a:t>ППк</a:t>
            </a:r>
            <a:r>
              <a:rPr lang="ru-RU" sz="2400" u="sng" dirty="0" smtClean="0"/>
              <a:t>);</a:t>
            </a:r>
          </a:p>
          <a:p>
            <a:r>
              <a:rPr lang="ru-RU" sz="2800" dirty="0" smtClean="0"/>
              <a:t>На 25 обучающихся группы риска </a:t>
            </a:r>
          </a:p>
          <a:p>
            <a:pPr marL="0" indent="0">
              <a:buNone/>
            </a:pPr>
            <a:r>
              <a:rPr lang="ru-RU" sz="2400" dirty="0" smtClean="0"/>
              <a:t>          </a:t>
            </a:r>
            <a:r>
              <a:rPr lang="ru-RU" sz="2400" u="sng" dirty="0" smtClean="0"/>
              <a:t>(по итогам диагностики).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2422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 родителей: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204865"/>
            <a:ext cx="8229600" cy="3312368"/>
          </a:xfrm>
        </p:spPr>
        <p:txBody>
          <a:bodyPr/>
          <a:lstStyle/>
          <a:p>
            <a:r>
              <a:rPr lang="ru-RU" dirty="0" smtClean="0"/>
              <a:t>Согласие на проведение логопедической диагностики на имя директора;</a:t>
            </a:r>
          </a:p>
          <a:p>
            <a:r>
              <a:rPr lang="ru-RU" dirty="0" smtClean="0"/>
              <a:t>Заявление на проведение логопедических занятий (</a:t>
            </a:r>
            <a:r>
              <a:rPr lang="ru-RU" sz="2400" i="1" dirty="0" smtClean="0"/>
              <a:t>я бы добавила номер телефона родителей )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43711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Диагностика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r>
              <a:rPr lang="ru-RU" dirty="0" smtClean="0"/>
              <a:t>Не менее двух раз (осень, весна) продолжительностью по 15 дней каждое;</a:t>
            </a:r>
          </a:p>
          <a:p>
            <a:r>
              <a:rPr lang="ru-RU" dirty="0" smtClean="0"/>
              <a:t>Уточняет речевой статус обучающегося;</a:t>
            </a:r>
          </a:p>
          <a:p>
            <a:r>
              <a:rPr lang="ru-RU" dirty="0" smtClean="0"/>
              <a:t>Возможна внеплановая по запросу учителя </a:t>
            </a:r>
            <a:r>
              <a:rPr lang="ru-RU" sz="2400" u="sng" dirty="0" smtClean="0"/>
              <a:t>(учитель составляет педагогическую характеристику  на ученика- обращение к учителю-логопеду)</a:t>
            </a:r>
            <a:endParaRPr lang="ru-RU" sz="2400" u="sng" dirty="0"/>
          </a:p>
        </p:txBody>
      </p:sp>
    </p:spTree>
    <p:extLst>
      <p:ext uri="{BB962C8B-B14F-4D97-AF65-F5344CB8AC3E}">
        <p14:creationId xmlns:p14="http://schemas.microsoft.com/office/powerpoint/2010/main" val="272692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ru-RU" sz="3200" u="sng" dirty="0" smtClean="0"/>
              <a:t>Списочный состав  обучающихся, нуждающихся в получении </a:t>
            </a:r>
            <a:br>
              <a:rPr lang="ru-RU" sz="3200" u="sng" dirty="0" smtClean="0"/>
            </a:br>
            <a:r>
              <a:rPr lang="ru-RU" sz="3200" u="sng" dirty="0" smtClean="0"/>
              <a:t>логопедической помощи</a:t>
            </a:r>
            <a:endParaRPr lang="ru-RU" sz="3200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(по результатам диагностики)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996952"/>
            <a:ext cx="10081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2996952"/>
            <a:ext cx="86409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Дата </a:t>
            </a:r>
            <a:r>
              <a:rPr lang="ru-RU" dirty="0" err="1" smtClean="0"/>
              <a:t>рожд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43590" y="2996952"/>
            <a:ext cx="93610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Класс/</a:t>
            </a:r>
          </a:p>
          <a:p>
            <a:pPr algn="ctr"/>
            <a:r>
              <a:rPr lang="ru-RU" dirty="0" smtClean="0"/>
              <a:t>группа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11960" y="2996952"/>
            <a:ext cx="10081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Лог.</a:t>
            </a:r>
          </a:p>
          <a:p>
            <a:pPr algn="ctr"/>
            <a:r>
              <a:rPr lang="ru-RU" dirty="0" err="1"/>
              <a:t>з</a:t>
            </a:r>
            <a:r>
              <a:rPr lang="ru-RU" dirty="0" err="1" smtClean="0"/>
              <a:t>аключ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64088" y="2963789"/>
            <a:ext cx="122413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Рекоменд</a:t>
            </a:r>
            <a:r>
              <a:rPr lang="ru-RU" dirty="0" smtClean="0"/>
              <a:t>.</a:t>
            </a:r>
          </a:p>
          <a:p>
            <a:pPr algn="ctr"/>
            <a:r>
              <a:rPr lang="ru-RU" dirty="0" smtClean="0"/>
              <a:t>ПМПК/</a:t>
            </a:r>
          </a:p>
          <a:p>
            <a:pPr algn="ctr"/>
            <a:r>
              <a:rPr lang="ru-RU" dirty="0" err="1" smtClean="0"/>
              <a:t>ППк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732240" y="2996951"/>
            <a:ext cx="864096" cy="10469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Прим.</a:t>
            </a:r>
          </a:p>
          <a:p>
            <a:pPr algn="ctr"/>
            <a:r>
              <a:rPr lang="ru-RU" sz="1600" dirty="0" smtClean="0"/>
              <a:t>(инв.,</a:t>
            </a:r>
          </a:p>
          <a:p>
            <a:pPr algn="ctr"/>
            <a:r>
              <a:rPr lang="ru-RU" sz="1600" dirty="0" err="1"/>
              <a:t>н</a:t>
            </a:r>
            <a:r>
              <a:rPr lang="ru-RU" sz="1600" dirty="0" err="1" smtClean="0"/>
              <a:t>адом</a:t>
            </a:r>
            <a:r>
              <a:rPr lang="ru-RU" sz="1600" dirty="0" smtClean="0"/>
              <a:t>. </a:t>
            </a:r>
            <a:r>
              <a:rPr lang="ru-RU" sz="1600" dirty="0" err="1" smtClean="0"/>
              <a:t>обуч</a:t>
            </a:r>
            <a:r>
              <a:rPr lang="ru-RU" sz="1600" dirty="0" smtClean="0"/>
              <a:t>)</a:t>
            </a:r>
            <a:endParaRPr lang="ru-RU" sz="1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668344" y="2996952"/>
            <a:ext cx="1008112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Зачислен/ пост.</a:t>
            </a:r>
          </a:p>
          <a:p>
            <a:pPr algn="ctr"/>
            <a:r>
              <a:rPr lang="ru-RU" sz="1600" dirty="0" smtClean="0"/>
              <a:t>на очередь</a:t>
            </a:r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4869160"/>
            <a:ext cx="7776864" cy="72008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Зачисление и отчисление – на основании распорядительного акта руководителя ОО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9682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81846735"/>
              </p:ext>
            </p:extLst>
          </p:nvPr>
        </p:nvGraphicFramePr>
        <p:xfrm>
          <a:off x="1487996" y="2060847"/>
          <a:ext cx="6096000" cy="24048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267744" y="692696"/>
            <a:ext cx="4536504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1 ставка заработной платы: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1907704" y="4149080"/>
            <a:ext cx="432048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319972" y="4149080"/>
            <a:ext cx="432048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5085184"/>
            <a:ext cx="172819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Занятия с обучающимися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743908" y="5085184"/>
            <a:ext cx="169218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Другая педагогическая работа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157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994</Words>
  <Application>Microsoft Office PowerPoint</Application>
  <PresentationFormat>Экран (4:3)</PresentationFormat>
  <Paragraphs>293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Организация  логопедической работы  учителя-логопеда в условиях ОУ </vt:lpstr>
      <vt:lpstr>от 30 декабря 2020 г.</vt:lpstr>
      <vt:lpstr>Задачи:</vt:lpstr>
      <vt:lpstr>Срок хранения документации</vt:lpstr>
      <vt:lpstr>1 штатная единица:</vt:lpstr>
      <vt:lpstr>От родителей: </vt:lpstr>
      <vt:lpstr>Диагностика</vt:lpstr>
      <vt:lpstr>Списочный состав  обучающихся, нуждающихся в получении  логопедической помощи</vt:lpstr>
      <vt:lpstr>Презентация PowerPoint</vt:lpstr>
      <vt:lpstr>Презентация PowerPoint</vt:lpstr>
      <vt:lpstr>Проведение логопедических занятий</vt:lpstr>
      <vt:lpstr>Наполняемость групп:</vt:lpstr>
      <vt:lpstr>Продолжительность занятий:</vt:lpstr>
      <vt:lpstr>Документация</vt:lpstr>
      <vt:lpstr>Годовой план учителя-логопеда</vt:lpstr>
      <vt:lpstr>Презентация PowerPoint</vt:lpstr>
      <vt:lpstr>Циклограмма рабочего времени учителя-логопеда</vt:lpstr>
      <vt:lpstr>Речевая карта обучающегося </vt:lpstr>
      <vt:lpstr>Журнал учета  консультативной работы учителя-логопеда</vt:lpstr>
      <vt:lpstr>Аналитический отчет</vt:lpstr>
      <vt:lpstr>продолжение</vt:lpstr>
      <vt:lpstr>продолжение</vt:lpstr>
      <vt:lpstr>Количественный отчет</vt:lpstr>
      <vt:lpstr>Спасибо  за внимание! Успехов в работе!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 логопедической работы  учителя-логопеда  по новому Положению.</dc:title>
  <dc:creator>Admin</dc:creator>
  <cp:lastModifiedBy>Логопед</cp:lastModifiedBy>
  <cp:revision>30</cp:revision>
  <dcterms:created xsi:type="dcterms:W3CDTF">2021-01-27T13:46:00Z</dcterms:created>
  <dcterms:modified xsi:type="dcterms:W3CDTF">2024-02-12T09:51:13Z</dcterms:modified>
</cp:coreProperties>
</file>