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59" r:id="rId4"/>
    <p:sldId id="266" r:id="rId5"/>
    <p:sldId id="270" r:id="rId6"/>
    <p:sldId id="265" r:id="rId7"/>
    <p:sldId id="264" r:id="rId8"/>
    <p:sldId id="263" r:id="rId9"/>
    <p:sldId id="267" r:id="rId10"/>
    <p:sldId id="260" r:id="rId11"/>
    <p:sldId id="261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333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088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771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5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375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3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2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578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718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190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604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06BBC-8670-415B-B69E-1FB1B8D03C58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502E8-E6C5-4835-9860-32205064A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304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novyj-god-2022.ru/petr-1-i-novyi-god-kartinki/" TargetMode="External"/><Relationship Id="rId3" Type="http://schemas.openxmlformats.org/officeDocument/2006/relationships/hyperlink" Target="https://www.pngmart.com/files/13/Blue-Christmas-Frame-Download-PNG-Image.png" TargetMode="External"/><Relationship Id="rId7" Type="http://schemas.openxmlformats.org/officeDocument/2006/relationships/hyperlink" Target="https://bloknot.ru/wp-content/uploads/2016/12/petr-1-novy-j-god.jp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img_url=https://img.razrisyika.ru/kart/2/7098-novogodnyaya-dlya-detey-24.jpg&amp;lr=133324&amp;ogl_url=https://img.razrisyika.ru/kart/2/7098-novogodnyaya-dlya-detey-24.jpg&amp;pos=8&amp;rlt_url=https://www.ukazka.ru/img/g/uk319585.jpg&amp;rpt=simage&amp;source=serp&amp;text=%D0%BA%D0%B0%D1%80%D1%82%D0%B8%D0%BD%D0%BA%D0%B8%20%D0%BD%D0%BE%D0%B2%D0%BE%D0%B3%D0%BE%D0%B4%D0%BD%D0%B5%20%D1%81%D0%BD%D0%B5%D0%B3%D0%BE%D0%B2%D0%B8%D0%BA%D0%B0%20%D1%81%20%D0%B5%D0%BB%D0%BA%D0%BE%D0%B9" TargetMode="External"/><Relationship Id="rId5" Type="http://schemas.openxmlformats.org/officeDocument/2006/relationships/hyperlink" Target="https://deti-online.com/zagadki/zagadki-pro-snegovika/" TargetMode="External"/><Relationship Id="rId4" Type="http://schemas.openxmlformats.org/officeDocument/2006/relationships/hyperlink" Target="https://spb.aif.ru/society/people/zashchitniki_ot_zlyh_duhov_kak_na_rusi_poyavilis_snegoviki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493" y="1214651"/>
            <a:ext cx="5985682" cy="4750039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127845" y="4577983"/>
            <a:ext cx="4637658" cy="15285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5359" y="778539"/>
            <a:ext cx="5480144" cy="444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310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378" y="365124"/>
            <a:ext cx="9702421" cy="6008379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Способ изготовления снеговика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Лепит </a:t>
            </a:r>
            <a:r>
              <a:rPr lang="ru-RU" sz="3200" dirty="0"/>
              <a:t>детвора зимой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Чудо с круглой головой: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Ком на ком поставит ловко,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Рот — дуга, и нос морковка,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А два глаза — угольки,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Да из веток две руки.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Солнце вышло, он и сник.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Кто же это?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560" y="1284026"/>
            <a:ext cx="4856329" cy="451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06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32513"/>
            <a:ext cx="10515600" cy="534445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500" b="1" u="sng" dirty="0" smtClean="0">
                <a:solidFill>
                  <a:schemeClr val="accent5"/>
                </a:solidFill>
              </a:rPr>
              <a:t>Используемые  в работе сайты </a:t>
            </a:r>
          </a:p>
          <a:p>
            <a:pPr marL="514350" indent="-514350">
              <a:buAutoNum type="arabicPeriod"/>
            </a:pPr>
            <a:endParaRPr lang="ru-RU" u="sng" dirty="0">
              <a:solidFill>
                <a:schemeClr val="accent5"/>
              </a:solidFill>
            </a:endParaRPr>
          </a:p>
          <a:p>
            <a:pPr marL="514350" indent="-514350">
              <a:buAutoNum type="arabicPeriod"/>
            </a:pPr>
            <a:r>
              <a:rPr lang="en-US" u="sng" dirty="0" smtClean="0">
                <a:solidFill>
                  <a:schemeClr val="accent5"/>
                </a:solidFill>
              </a:rPr>
              <a:t>https</a:t>
            </a:r>
            <a:r>
              <a:rPr lang="en-US" u="sng" dirty="0">
                <a:solidFill>
                  <a:schemeClr val="accent5"/>
                </a:solidFill>
              </a:rPr>
              <a:t>://geroickazok.ru/wp-content/uploads/2022/12/58a1ecab1383515a38847c48-1.png</a:t>
            </a:r>
            <a:endParaRPr lang="ru-RU" u="sng" dirty="0" smtClean="0">
              <a:solidFill>
                <a:schemeClr val="accent5"/>
              </a:solidFill>
            </a:endParaRPr>
          </a:p>
          <a:p>
            <a:pPr marL="514350" indent="-514350">
              <a:buAutoNum type="arabicPeriod"/>
            </a:pPr>
            <a:r>
              <a:rPr lang="en-US" dirty="0">
                <a:solidFill>
                  <a:schemeClr val="accent5"/>
                </a:solidFill>
                <a:hlinkClick r:id="rId3"/>
              </a:rPr>
              <a:t>https://</a:t>
            </a:r>
            <a:r>
              <a:rPr lang="en-US" dirty="0" smtClean="0">
                <a:solidFill>
                  <a:schemeClr val="accent5"/>
                </a:solidFill>
                <a:hlinkClick r:id="rId3"/>
              </a:rPr>
              <a:t>www.pngmart.com/files/13/Blue-Christmas-Frame-Download-PNG-Image.png</a:t>
            </a:r>
            <a:r>
              <a:rPr lang="ru-RU" dirty="0" smtClean="0">
                <a:solidFill>
                  <a:schemeClr val="accent5"/>
                </a:solidFill>
              </a:rPr>
              <a:t> </a:t>
            </a:r>
            <a:endParaRPr lang="en-US" dirty="0">
              <a:solidFill>
                <a:schemeClr val="accent5"/>
              </a:solidFill>
            </a:endParaRP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chemeClr val="accent5"/>
                </a:solidFill>
                <a:hlinkClick r:id="rId4"/>
              </a:rPr>
              <a:t>https</a:t>
            </a:r>
            <a:r>
              <a:rPr lang="en-US" dirty="0">
                <a:solidFill>
                  <a:schemeClr val="accent5"/>
                </a:solidFill>
                <a:hlinkClick r:id="rId4"/>
              </a:rPr>
              <a:t>://</a:t>
            </a:r>
            <a:r>
              <a:rPr lang="en-US" dirty="0" smtClean="0">
                <a:solidFill>
                  <a:schemeClr val="accent5"/>
                </a:solidFill>
                <a:hlinkClick r:id="rId4"/>
              </a:rPr>
              <a:t>spb.aif.ru/society/people/zashchitniki_ot_zlyh_duhov_kak_na_rusi_poyavilis_snegoviki</a:t>
            </a:r>
            <a:r>
              <a:rPr lang="ru-RU" dirty="0" smtClean="0">
                <a:solidFill>
                  <a:schemeClr val="accent5"/>
                </a:solidFill>
              </a:rPr>
              <a:t> 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chemeClr val="accent5"/>
                </a:solidFill>
                <a:hlinkClick r:id="rId5"/>
              </a:rPr>
              <a:t>https://deti-online.com/zagadki/zagadki-pro-snegovika</a:t>
            </a:r>
            <a:r>
              <a:rPr lang="en-US" dirty="0" smtClean="0">
                <a:solidFill>
                  <a:schemeClr val="accent5"/>
                </a:solidFill>
                <a:hlinkClick r:id="rId5"/>
              </a:rPr>
              <a:t>/</a:t>
            </a:r>
            <a:r>
              <a:rPr lang="ru-RU" dirty="0" smtClean="0">
                <a:solidFill>
                  <a:schemeClr val="accent5"/>
                </a:solidFill>
              </a:rPr>
              <a:t> </a:t>
            </a:r>
          </a:p>
          <a:p>
            <a:pPr marL="514350" indent="-514350">
              <a:buAutoNum type="arabicPeriod"/>
            </a:pPr>
            <a:r>
              <a:rPr lang="ru-RU" dirty="0">
                <a:solidFill>
                  <a:schemeClr val="accent5"/>
                </a:solidFill>
                <a:hlinkClick r:id="rId6"/>
              </a:rPr>
              <a:t>картинки </a:t>
            </a:r>
            <a:r>
              <a:rPr lang="ru-RU" dirty="0" err="1">
                <a:solidFill>
                  <a:schemeClr val="accent5"/>
                </a:solidFill>
                <a:hlinkClick r:id="rId6"/>
              </a:rPr>
              <a:t>новогодне</a:t>
            </a:r>
            <a:r>
              <a:rPr lang="ru-RU" dirty="0">
                <a:solidFill>
                  <a:schemeClr val="accent5"/>
                </a:solidFill>
                <a:hlinkClick r:id="rId6"/>
              </a:rPr>
              <a:t> снеговика с </a:t>
            </a:r>
            <a:r>
              <a:rPr lang="ru-RU" dirty="0" smtClean="0">
                <a:solidFill>
                  <a:schemeClr val="accent5"/>
                </a:solidFill>
                <a:hlinkClick r:id="rId6"/>
              </a:rPr>
              <a:t>елкой</a:t>
            </a:r>
            <a:endParaRPr lang="ru-RU" dirty="0" smtClean="0">
              <a:solidFill>
                <a:schemeClr val="accent5"/>
              </a:solidFill>
            </a:endParaRPr>
          </a:p>
          <a:p>
            <a:pPr marL="514350" indent="-514350">
              <a:buAutoNum type="arabicPeriod"/>
            </a:pPr>
            <a:r>
              <a:rPr lang="en-US" dirty="0">
                <a:solidFill>
                  <a:schemeClr val="accent5"/>
                </a:solidFill>
                <a:hlinkClick r:id="rId7"/>
              </a:rPr>
              <a:t>https://</a:t>
            </a:r>
            <a:r>
              <a:rPr lang="en-US" dirty="0" smtClean="0">
                <a:solidFill>
                  <a:schemeClr val="accent5"/>
                </a:solidFill>
                <a:hlinkClick r:id="rId7"/>
              </a:rPr>
              <a:t>bloknot.ru/wp-content/uploads/2016/12/petr-1-novy-j-god.jpg</a:t>
            </a:r>
            <a:r>
              <a:rPr lang="ru-RU" dirty="0" smtClean="0">
                <a:solidFill>
                  <a:schemeClr val="accent5"/>
                </a:solidFill>
              </a:rPr>
              <a:t> 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chemeClr val="accent5"/>
                </a:solidFill>
                <a:hlinkClick r:id="rId8"/>
              </a:rPr>
              <a:t>https://</a:t>
            </a:r>
            <a:r>
              <a:rPr lang="en-US" dirty="0">
                <a:hlinkClick r:id="rId8"/>
              </a:rPr>
              <a:t>novyj-god-2022.ru/petr-1-i-novyi-god-kartinki</a:t>
            </a:r>
            <a:r>
              <a:rPr lang="en-US" dirty="0" smtClean="0">
                <a:hlinkClick r:id="rId8"/>
              </a:rPr>
              <a:t>/</a:t>
            </a:r>
            <a:r>
              <a:rPr lang="ru-RU" dirty="0" smtClean="0"/>
              <a:t> 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9238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230" y="365125"/>
            <a:ext cx="6196083" cy="568083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1"/>
                </a:solidFill>
              </a:rPr>
              <a:t>Лепите </a:t>
            </a:r>
            <a:br>
              <a:rPr lang="ru-RU" sz="6000" b="1" dirty="0" smtClean="0">
                <a:solidFill>
                  <a:schemeClr val="accent1"/>
                </a:solidFill>
              </a:rPr>
            </a:br>
            <a:r>
              <a:rPr lang="ru-RU" sz="6000" b="1" dirty="0" smtClean="0">
                <a:solidFill>
                  <a:schemeClr val="accent1"/>
                </a:solidFill>
              </a:rPr>
              <a:t>Снеговиков </a:t>
            </a:r>
            <a:br>
              <a:rPr lang="ru-RU" sz="6000" b="1" dirty="0" smtClean="0">
                <a:solidFill>
                  <a:schemeClr val="accent1"/>
                </a:solidFill>
              </a:rPr>
            </a:br>
            <a:r>
              <a:rPr lang="ru-RU" sz="6000" b="1" dirty="0" smtClean="0">
                <a:solidFill>
                  <a:schemeClr val="accent1"/>
                </a:solidFill>
              </a:rPr>
              <a:t>с удовольствием!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52942" y="1951630"/>
            <a:ext cx="3326356" cy="393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89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0943"/>
            <a:ext cx="12192000" cy="68170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0985" y="552782"/>
            <a:ext cx="3806588" cy="5967436"/>
          </a:xfrm>
        </p:spPr>
        <p:txBody>
          <a:bodyPr>
            <a:normAutofit/>
          </a:bodyPr>
          <a:lstStyle/>
          <a:p>
            <a:r>
              <a:rPr lang="ru-RU" sz="3200" dirty="0"/>
              <a:t>Появился во дворе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Он в холодном декабре.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Неуклюжий и смешной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У </a:t>
            </a:r>
            <a:r>
              <a:rPr lang="ru-RU" sz="3200" dirty="0" smtClean="0"/>
              <a:t>окна  </a:t>
            </a:r>
            <a:r>
              <a:rPr lang="ru-RU" sz="3200" dirty="0"/>
              <a:t>стоит с метлой.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К ветру зимнему привык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>Наш приятель </a:t>
            </a:r>
            <a:r>
              <a:rPr lang="ru-RU" sz="3600" dirty="0"/>
              <a:t>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648" y="1149823"/>
            <a:ext cx="5978865" cy="4599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943"/>
            <a:ext cx="12192000" cy="681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68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6286" y="259307"/>
            <a:ext cx="5390865" cy="591765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Считается</a:t>
            </a:r>
            <a:r>
              <a:rPr lang="ru-RU" dirty="0"/>
              <a:t>, что впервые снеговики появились в XII столетии в Европе. Их придумал святой Франциск Ассизский. Он считал, что такие создания способны защищать от </a:t>
            </a:r>
            <a:r>
              <a:rPr lang="ru-RU" dirty="0" smtClean="0"/>
              <a:t>злых духов, </a:t>
            </a:r>
            <a:r>
              <a:rPr lang="ru-RU" dirty="0"/>
              <a:t>поскольку снег – это дар ангелов с </a:t>
            </a:r>
            <a:r>
              <a:rPr lang="ru-RU" dirty="0" smtClean="0"/>
              <a:t>небес. Люди </a:t>
            </a:r>
            <a:r>
              <a:rPr lang="ru-RU" dirty="0"/>
              <a:t>верили, что злые существа путали снеговика с живым человеком, вселялись в него и не могли выбраться, а весной, когда снег таял, погибали.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17" y="958363"/>
            <a:ext cx="4967785" cy="494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1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80" y="1037230"/>
            <a:ext cx="4735773" cy="453105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50675" y="191069"/>
            <a:ext cx="5459103" cy="622337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Защитников» от злых духов лепили и возле домов, чтобы </a:t>
            </a:r>
            <a:r>
              <a:rPr lang="ru-RU" dirty="0" smtClean="0"/>
              <a:t>злые духи  </a:t>
            </a:r>
            <a:r>
              <a:rPr lang="ru-RU" dirty="0"/>
              <a:t>не могли попасть на порог. Франциск Ассизский учил население, что в марте растаявший снег возносится обратно на небеса, поэтому люди стали лепить маленьких снеговиков и шептать им свои желания: они были убеждены, </a:t>
            </a:r>
            <a:r>
              <a:rPr lang="ru-RU" dirty="0" smtClean="0"/>
              <a:t>что </a:t>
            </a:r>
            <a:r>
              <a:rPr lang="ru-RU" dirty="0"/>
              <a:t>их просьбы будут исполнены ангелами.</a:t>
            </a:r>
          </a:p>
        </p:txBody>
      </p:sp>
    </p:spTree>
    <p:extLst>
      <p:ext uri="{BB962C8B-B14F-4D97-AF65-F5344CB8AC3E}">
        <p14:creationId xmlns:p14="http://schemas.microsoft.com/office/powerpoint/2010/main" val="1752192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962" y="542545"/>
            <a:ext cx="6067567" cy="5694481"/>
          </a:xfrm>
        </p:spPr>
        <p:txBody>
          <a:bodyPr>
            <a:normAutofit/>
          </a:bodyPr>
          <a:lstStyle/>
          <a:p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мире лепили снеговиков – считалось, что они относятся к мужскому полу. И лишь Россия стала единственной страной на земном шаре, где лепят еще и «снежных баб». Такая традиция зародилась на Руси еще много веков назад, когда наши предки поклонялись языческим богам.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96" y="1078173"/>
            <a:ext cx="3835021" cy="484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886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1004" y="941696"/>
            <a:ext cx="5076968" cy="5235267"/>
          </a:xfrm>
        </p:spPr>
        <p:txBody>
          <a:bodyPr>
            <a:normAutofit fontScale="92500"/>
          </a:bodyPr>
          <a:lstStyle/>
          <a:p>
            <a:pPr marL="0" indent="0" fontAlgn="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Древние славяне верили, что зима – это суровая женщина, которая живет за облаками. Чтобы задобрить холодную волшебницу, люди начали ставить ей своеобразные идолы: так и появились снежные бабы. На Руси считалось, что снеговики умеют исполнять любые желания, но для этого нужно заплатить. Славяне клали в снег какую-нибудь сладость или монетку, а потом лепили из него снеговика.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109" y="1037230"/>
            <a:ext cx="4353634" cy="485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35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746" y="491320"/>
            <a:ext cx="3766782" cy="563652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382137"/>
            <a:ext cx="7036558" cy="558193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Согласно </a:t>
            </a:r>
            <a:r>
              <a:rPr lang="ru-RU" dirty="0"/>
              <a:t>историческим рисункам и документам, изначально снеговик представлял собой некое подобие столба, в верхней части которого выцарапывали черты лица – глаза и рот, а к бокам прикрепляли руки-комочки. Снеговиков из трех шаров, символизирующих ноги, туловище и голову, начали лепить лишь в XIX </a:t>
            </a:r>
            <a:r>
              <a:rPr lang="ru-RU" dirty="0" smtClean="0"/>
              <a:t>веке</a:t>
            </a:r>
            <a:r>
              <a:rPr lang="ru-RU" dirty="0"/>
              <a:t>. Тогда же снеговики перестали быть охранниками от злых существ и превратились в новогодних персонажей, символ зимних праздников и веселья.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1606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850" y="2606723"/>
            <a:ext cx="5403376" cy="322087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50627"/>
            <a:ext cx="10515600" cy="203351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После истребления язычества на Руси люди практически перестали лепить снеговиков, однако в XVIII веке добрую традицию вернул в страну царь-реформатор – Петр I. Известно, что император очень любил проводить зимнее время за лепкой снеговика</a:t>
            </a:r>
          </a:p>
        </p:txBody>
      </p:sp>
    </p:spTree>
    <p:extLst>
      <p:ext uri="{BB962C8B-B14F-4D97-AF65-F5344CB8AC3E}">
        <p14:creationId xmlns:p14="http://schemas.microsoft.com/office/powerpoint/2010/main" val="402083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09433"/>
            <a:ext cx="10515600" cy="576753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Простое </a:t>
            </a:r>
            <a:r>
              <a:rPr lang="ru-RU" dirty="0"/>
              <a:t>население тоже лепило снеговиков, но чаще этим занимались маленькие дети. Лепили по старинке – рядом с домами, чтобы Новый год принес семье счастье и добро. </a:t>
            </a:r>
            <a:r>
              <a:rPr lang="ru-RU" dirty="0" smtClean="0"/>
              <a:t>Снеговиков лепят и по сей день. О нём сочиняют стихи, песни, загадки и сказки, иногда он становится  героем на Новогодних ёлках.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403" y="2961564"/>
            <a:ext cx="7765575" cy="282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9892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444</Words>
  <Application>Microsoft Office PowerPoint</Application>
  <PresentationFormat>Широкоэкранный</PresentationFormat>
  <Paragraphs>24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Появился во дворе Он в холодном декабре. Неуклюжий и смешной У окна  стоит с метлой. К ветру зимнему привык Наш приятель …</vt:lpstr>
      <vt:lpstr>Презентация PowerPoint</vt:lpstr>
      <vt:lpstr>Презентация PowerPoint</vt:lpstr>
      <vt:lpstr>Во всем мире лепили снеговиков – считалось, что они относятся к мужскому полу. И лишь Россия стала единственной страной на земном шаре, где лепят еще и «снежных баб». Такая традиция зародилась на Руси еще много веков назад, когда наши предки поклонялись языческим богам. </vt:lpstr>
      <vt:lpstr>Презентация PowerPoint</vt:lpstr>
      <vt:lpstr>Презентация PowerPoint</vt:lpstr>
      <vt:lpstr>Презентация PowerPoint</vt:lpstr>
      <vt:lpstr>Презентация PowerPoint</vt:lpstr>
      <vt:lpstr>Способ изготовления снеговика   Лепит детвора зимой Чудо с круглой головой: Ком на ком поставит ловко, Рот — дуга, и нос морковка, А два глаза — угольки, Да из веток две руки. Солнце вышло, он и сник. Кто же это?</vt:lpstr>
      <vt:lpstr>Презентация PowerPoint</vt:lpstr>
      <vt:lpstr>Лепите  Снеговиков  с удовольствием!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2023-11-10T04:47:12Z</dcterms:created>
  <dcterms:modified xsi:type="dcterms:W3CDTF">2024-02-12T06:49:29Z</dcterms:modified>
</cp:coreProperties>
</file>