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5" r:id="rId5"/>
    <p:sldId id="261" r:id="rId6"/>
    <p:sldId id="262" r:id="rId7"/>
    <p:sldId id="263" r:id="rId8"/>
    <p:sldId id="264" r:id="rId9"/>
    <p:sldId id="266" r:id="rId10"/>
    <p:sldId id="267" r:id="rId11"/>
    <p:sldId id="268" r:id="rId12"/>
    <p:sldId id="269" r:id="rId13"/>
    <p:sldId id="270" r:id="rId14"/>
    <p:sldId id="271"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1" d="100"/>
          <a:sy n="81" d="100"/>
        </p:scale>
        <p:origin x="1526" y="5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16EFB0-2BAF-47C9-A582-E4DCE8D8A9FF}" type="doc">
      <dgm:prSet loTypeId="urn:microsoft.com/office/officeart/2005/8/layout/arrow1" loCatId="relationship" qsTypeId="urn:microsoft.com/office/officeart/2005/8/quickstyle/simple1" qsCatId="simple" csTypeId="urn:microsoft.com/office/officeart/2005/8/colors/accent1_2" csCatId="accent1" phldr="1"/>
      <dgm:spPr/>
      <dgm:t>
        <a:bodyPr/>
        <a:lstStyle/>
        <a:p>
          <a:endParaRPr lang="ru-RU"/>
        </a:p>
      </dgm:t>
    </dgm:pt>
    <dgm:pt modelId="{7F9B930D-1C22-4120-A958-484DD7818469}">
      <dgm:prSet phldrT="[Текст]"/>
      <dgm:spPr/>
      <dgm:t>
        <a:bodyPr/>
        <a:lstStyle/>
        <a:p>
          <a:r>
            <a:rPr lang="ru-RU" dirty="0"/>
            <a:t>Ответственность</a:t>
          </a:r>
        </a:p>
      </dgm:t>
    </dgm:pt>
    <dgm:pt modelId="{C9D84617-1C93-4711-B833-3E832F758F22}" type="parTrans" cxnId="{1262D410-C5FE-4AA8-8C12-814CCA8DCE38}">
      <dgm:prSet/>
      <dgm:spPr/>
      <dgm:t>
        <a:bodyPr/>
        <a:lstStyle/>
        <a:p>
          <a:endParaRPr lang="ru-RU"/>
        </a:p>
      </dgm:t>
    </dgm:pt>
    <dgm:pt modelId="{ED5E2A19-01FA-4F05-82FE-90C83F4B739F}" type="sibTrans" cxnId="{1262D410-C5FE-4AA8-8C12-814CCA8DCE38}">
      <dgm:prSet/>
      <dgm:spPr/>
      <dgm:t>
        <a:bodyPr/>
        <a:lstStyle/>
        <a:p>
          <a:endParaRPr lang="ru-RU"/>
        </a:p>
      </dgm:t>
    </dgm:pt>
    <dgm:pt modelId="{3C258A10-4C5B-4111-AA61-241CA042B6D0}">
      <dgm:prSet phldrT="[Текст]"/>
      <dgm:spPr/>
      <dgm:t>
        <a:bodyPr/>
        <a:lstStyle/>
        <a:p>
          <a:r>
            <a:rPr lang="ru-RU" dirty="0"/>
            <a:t>Безответственность</a:t>
          </a:r>
        </a:p>
      </dgm:t>
    </dgm:pt>
    <dgm:pt modelId="{F6D57C66-2EF9-4400-8269-0B7548058405}" type="parTrans" cxnId="{8C790CBB-D09E-4151-8889-F8A1C448FF82}">
      <dgm:prSet/>
      <dgm:spPr/>
      <dgm:t>
        <a:bodyPr/>
        <a:lstStyle/>
        <a:p>
          <a:endParaRPr lang="ru-RU"/>
        </a:p>
      </dgm:t>
    </dgm:pt>
    <dgm:pt modelId="{4EE117EA-98F8-4E85-8DD9-FF9A4D26620B}" type="sibTrans" cxnId="{8C790CBB-D09E-4151-8889-F8A1C448FF82}">
      <dgm:prSet/>
      <dgm:spPr/>
      <dgm:t>
        <a:bodyPr/>
        <a:lstStyle/>
        <a:p>
          <a:endParaRPr lang="ru-RU"/>
        </a:p>
      </dgm:t>
    </dgm:pt>
    <dgm:pt modelId="{2557EE15-90DF-48E5-9616-0A16468E61BE}" type="pres">
      <dgm:prSet presAssocID="{4716EFB0-2BAF-47C9-A582-E4DCE8D8A9FF}" presName="cycle" presStyleCnt="0">
        <dgm:presLayoutVars>
          <dgm:dir/>
          <dgm:resizeHandles val="exact"/>
        </dgm:presLayoutVars>
      </dgm:prSet>
      <dgm:spPr/>
    </dgm:pt>
    <dgm:pt modelId="{48C35C16-C259-4DA1-8B68-DEAA8FFA1216}" type="pres">
      <dgm:prSet presAssocID="{7F9B930D-1C22-4120-A958-484DD7818469}" presName="arrow" presStyleLbl="node1" presStyleIdx="0" presStyleCnt="2">
        <dgm:presLayoutVars>
          <dgm:bulletEnabled val="1"/>
        </dgm:presLayoutVars>
      </dgm:prSet>
      <dgm:spPr/>
    </dgm:pt>
    <dgm:pt modelId="{84626C14-8DFA-4CB6-A956-34705AA39D4D}" type="pres">
      <dgm:prSet presAssocID="{3C258A10-4C5B-4111-AA61-241CA042B6D0}" presName="arrow" presStyleLbl="node1" presStyleIdx="1" presStyleCnt="2">
        <dgm:presLayoutVars>
          <dgm:bulletEnabled val="1"/>
        </dgm:presLayoutVars>
      </dgm:prSet>
      <dgm:spPr/>
    </dgm:pt>
  </dgm:ptLst>
  <dgm:cxnLst>
    <dgm:cxn modelId="{1262D410-C5FE-4AA8-8C12-814CCA8DCE38}" srcId="{4716EFB0-2BAF-47C9-A582-E4DCE8D8A9FF}" destId="{7F9B930D-1C22-4120-A958-484DD7818469}" srcOrd="0" destOrd="0" parTransId="{C9D84617-1C93-4711-B833-3E832F758F22}" sibTransId="{ED5E2A19-01FA-4F05-82FE-90C83F4B739F}"/>
    <dgm:cxn modelId="{031AFF94-DCEF-4EDB-B350-CE8048DB55E9}" type="presOf" srcId="{3C258A10-4C5B-4111-AA61-241CA042B6D0}" destId="{84626C14-8DFA-4CB6-A956-34705AA39D4D}" srcOrd="0" destOrd="0" presId="urn:microsoft.com/office/officeart/2005/8/layout/arrow1"/>
    <dgm:cxn modelId="{8C790CBB-D09E-4151-8889-F8A1C448FF82}" srcId="{4716EFB0-2BAF-47C9-A582-E4DCE8D8A9FF}" destId="{3C258A10-4C5B-4111-AA61-241CA042B6D0}" srcOrd="1" destOrd="0" parTransId="{F6D57C66-2EF9-4400-8269-0B7548058405}" sibTransId="{4EE117EA-98F8-4E85-8DD9-FF9A4D26620B}"/>
    <dgm:cxn modelId="{84D80CF3-A260-44E2-8D6B-1EF8A91156A2}" type="presOf" srcId="{4716EFB0-2BAF-47C9-A582-E4DCE8D8A9FF}" destId="{2557EE15-90DF-48E5-9616-0A16468E61BE}" srcOrd="0" destOrd="0" presId="urn:microsoft.com/office/officeart/2005/8/layout/arrow1"/>
    <dgm:cxn modelId="{7ECB0BFB-3D31-4FFF-8E62-31BEE4031767}" type="presOf" srcId="{7F9B930D-1C22-4120-A958-484DD7818469}" destId="{48C35C16-C259-4DA1-8B68-DEAA8FFA1216}" srcOrd="0" destOrd="0" presId="urn:microsoft.com/office/officeart/2005/8/layout/arrow1"/>
    <dgm:cxn modelId="{487E8BAD-A378-41CB-9116-794493BD258B}" type="presParOf" srcId="{2557EE15-90DF-48E5-9616-0A16468E61BE}" destId="{48C35C16-C259-4DA1-8B68-DEAA8FFA1216}" srcOrd="0" destOrd="0" presId="urn:microsoft.com/office/officeart/2005/8/layout/arrow1"/>
    <dgm:cxn modelId="{6C217D3E-AA46-4C34-B04F-26DC84375BC2}" type="presParOf" srcId="{2557EE15-90DF-48E5-9616-0A16468E61BE}" destId="{84626C14-8DFA-4CB6-A956-34705AA39D4D}" srcOrd="1" destOrd="0" presId="urn:microsoft.com/office/officeart/2005/8/layout/arrow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C35C16-C259-4DA1-8B68-DEAA8FFA1216}">
      <dsp:nvSpPr>
        <dsp:cNvPr id="0" name=""/>
        <dsp:cNvSpPr/>
      </dsp:nvSpPr>
      <dsp:spPr>
        <a:xfrm rot="16200000">
          <a:off x="287" y="210418"/>
          <a:ext cx="3289014" cy="3289014"/>
        </a:xfrm>
        <a:prstGeom prst="up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ru-RU" sz="2200" kern="1200" dirty="0"/>
            <a:t>Ответственность</a:t>
          </a:r>
        </a:p>
      </dsp:txBody>
      <dsp:txXfrm rot="5400000">
        <a:off x="575864" y="1032671"/>
        <a:ext cx="2713437" cy="1644507"/>
      </dsp:txXfrm>
    </dsp:sp>
    <dsp:sp modelId="{84626C14-8DFA-4CB6-A956-34705AA39D4D}">
      <dsp:nvSpPr>
        <dsp:cNvPr id="0" name=""/>
        <dsp:cNvSpPr/>
      </dsp:nvSpPr>
      <dsp:spPr>
        <a:xfrm rot="5400000">
          <a:off x="3619315" y="210418"/>
          <a:ext cx="3289014" cy="3289014"/>
        </a:xfrm>
        <a:prstGeom prst="upArrow">
          <a:avLst>
            <a:gd name="adj1" fmla="val 50000"/>
            <a:gd name="adj2" fmla="val 35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ru-RU" sz="2200" kern="1200" dirty="0"/>
            <a:t>Безответственность</a:t>
          </a:r>
        </a:p>
      </dsp:txBody>
      <dsp:txXfrm rot="-5400000">
        <a:off x="3619315" y="1032672"/>
        <a:ext cx="2713437" cy="1644507"/>
      </dsp:txXfrm>
    </dsp:sp>
  </dsp:spTree>
</dsp:drawing>
</file>

<file path=ppt/diagrams/layout1.xml><?xml version="1.0" encoding="utf-8"?>
<dgm:layoutDef xmlns:dgm="http://schemas.openxmlformats.org/drawingml/2006/diagram" xmlns:a="http://schemas.openxmlformats.org/drawingml/2006/main" uniqueId="urn:microsoft.com/office/officeart/2005/8/layout/arrow1">
  <dgm:title val=""/>
  <dgm:desc val=""/>
  <dgm:catLst>
    <dgm:cat type="relationship" pri="7000"/>
    <dgm:cat type="process" pri="32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ycle">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equ" val="2">
        <dgm:constrLst>
          <dgm:constr type="primFontSz" for="ch" ptType="node" op="equ" val="65"/>
          <dgm:constr type="w" for="ch" ptType="node" refType="w"/>
          <dgm:constr type="h" for="ch" ptType="node" refType="w" refFor="ch" refPtType="node"/>
          <dgm:constr type="sibSp" refType="w" refFor="ch" refPtType="node" fact="0.1"/>
          <dgm:constr type="diam" refType="w" refFor="ch" refPtType="node" fact="1.1"/>
        </dgm:constrLst>
      </dgm:if>
      <dgm:if name="Name11" axis="ch" ptType="node" func="cnt" op="equ" val="5">
        <dgm:constrLst>
          <dgm:constr type="primFontSz" for="ch" ptType="node" op="equ" val="65"/>
          <dgm:constr type="w" for="ch" ptType="node" refType="w"/>
          <dgm:constr type="h" for="ch" ptType="node" refType="w" refFor="ch" refPtType="node"/>
          <dgm:constr type="sibSp" refType="w" refFor="ch" refPtType="node" fact="-0.24"/>
        </dgm:constrLst>
      </dgm:if>
      <dgm:if name="Name12" axis="ch" ptType="node" func="cnt" op="equ" val="6">
        <dgm:constrLst>
          <dgm:constr type="primFontSz" for="ch" ptType="node" op="equ" val="65"/>
          <dgm:constr type="w" for="ch" ptType="node" refType="w"/>
          <dgm:constr type="h" for="ch" ptType="node" refType="w" refFor="ch" refPtType="node"/>
          <dgm:constr type="sibSp" refType="w" refFor="ch" refPtType="node" fact="-0.2"/>
        </dgm:constrLst>
      </dgm:if>
      <dgm:if name="Name13" axis="ch" ptType="node" func="cnt" op="equ" val="8">
        <dgm:constrLst>
          <dgm:constr type="primFontSz" for="ch" ptType="node" op="equ" val="65"/>
          <dgm:constr type="w" for="ch" ptType="node" refType="w"/>
          <dgm:constr type="h" for="ch" ptType="node" refType="w" refFor="ch" refPtType="node"/>
          <dgm:constr type="sibSp" refType="w" refFor="ch" refPtType="node" fact="-0.15"/>
        </dgm:constrLst>
      </dgm:if>
      <dgm:if name="Name14" axis="ch" ptType="node" func="cnt" op="equ" val="10">
        <dgm:constrLst>
          <dgm:constr type="primFontSz" for="ch" ptType="node" op="lte" val="65"/>
          <dgm:constr type="w" for="ch" ptType="node" refType="w"/>
          <dgm:constr type="h" for="ch" ptType="node" refType="w" refFor="ch" refPtType="node"/>
          <dgm:constr type="sibSp" refType="w" refFor="ch" refPtType="node" fact="-0.24"/>
        </dgm:constrLst>
      </dgm:if>
      <dgm:else name="Name15">
        <dgm:constrLst>
          <dgm:constr type="primFontSz" for="ch" ptType="node" op="equ" val="65"/>
          <dgm:constr type="w" for="ch" ptType="node" refType="w"/>
          <dgm:constr type="h" for="ch" ptType="node" refType="w" refFor="ch" refPtType="node"/>
          <dgm:constr type="sibSp" refType="w" refFor="ch" refPtType="node" fact="-0.35"/>
        </dgm:constrLst>
      </dgm:else>
    </dgm:choose>
    <dgm:ruleLst/>
    <dgm:forEach name="Name16" axis="ch" ptType="node">
      <dgm:layoutNode name="arrow">
        <dgm:varLst>
          <dgm:bulletEnabled val="1"/>
        </dgm:varLst>
        <dgm:alg type="tx"/>
        <dgm:shape xmlns:r="http://schemas.openxmlformats.org/officeDocument/2006/relationships" type="up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8ABDC6-308D-43C1-B6A4-AB83E84F3B29}"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2933917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8ABDC6-308D-43C1-B6A4-AB83E84F3B29}"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1945253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8ABDC6-308D-43C1-B6A4-AB83E84F3B29}"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1022809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8ABDC6-308D-43C1-B6A4-AB83E84F3B29}"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487371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08ABDC6-308D-43C1-B6A4-AB83E84F3B29}" type="datetimeFigureOut">
              <a:rPr lang="en-US" smtClean="0"/>
              <a:pPr/>
              <a:t>2/12/2024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643002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8ABDC6-308D-43C1-B6A4-AB83E84F3B29}" type="datetimeFigureOut">
              <a:rPr lang="en-US" smtClean="0"/>
              <a:pPr/>
              <a:t>2/12/2024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1814009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8ABDC6-308D-43C1-B6A4-AB83E84F3B29}" type="datetimeFigureOut">
              <a:rPr lang="en-US" smtClean="0"/>
              <a:pPr/>
              <a:t>2/12/2024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2713369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8ABDC6-308D-43C1-B6A4-AB83E84F3B29}" type="datetimeFigureOut">
              <a:rPr lang="en-US" smtClean="0"/>
              <a:pPr/>
              <a:t>2/12/2024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14527853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8ABDC6-308D-43C1-B6A4-AB83E84F3B29}" type="datetimeFigureOut">
              <a:rPr lang="en-US" smtClean="0"/>
              <a:pPr/>
              <a:t>2/12/2024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3769693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08ABDC6-308D-43C1-B6A4-AB83E84F3B29}" type="datetimeFigureOut">
              <a:rPr lang="en-US" smtClean="0"/>
              <a:pPr/>
              <a:t>2/12/2024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3906861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08ABDC6-308D-43C1-B6A4-AB83E84F3B29}" type="datetimeFigureOut">
              <a:rPr lang="en-US" smtClean="0"/>
              <a:pPr/>
              <a:t>2/12/2024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2B2B6B-06C0-49BC-81E0-6AEF11A29452}" type="slidenum">
              <a:rPr lang="en-US" smtClean="0"/>
              <a:pPr/>
              <a:t>‹#›</a:t>
            </a:fld>
            <a:endParaRPr lang="en-US"/>
          </a:p>
        </p:txBody>
      </p:sp>
    </p:spTree>
    <p:extLst>
      <p:ext uri="{BB962C8B-B14F-4D97-AF65-F5344CB8AC3E}">
        <p14:creationId xmlns:p14="http://schemas.microsoft.com/office/powerpoint/2010/main" val="1129831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8ABDC6-308D-43C1-B6A4-AB83E84F3B29}" type="datetimeFigureOut">
              <a:rPr lang="en-US" smtClean="0"/>
              <a:pPr/>
              <a:t>2/12/2024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2B2B6B-06C0-49BC-81E0-6AEF11A29452}" type="slidenum">
              <a:rPr lang="en-US" smtClean="0"/>
              <a:pPr/>
              <a:t>‹#›</a:t>
            </a:fld>
            <a:endParaRPr lang="en-US"/>
          </a:p>
        </p:txBody>
      </p:sp>
    </p:spTree>
    <p:extLst>
      <p:ext uri="{BB962C8B-B14F-4D97-AF65-F5344CB8AC3E}">
        <p14:creationId xmlns:p14="http://schemas.microsoft.com/office/powerpoint/2010/main" val="40623058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8.pn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ideo" Target="file:///C:\Users\&#1045;&#1083;&#1077;&#1085;&#1072;\Desktop\&#1074;&#1077;&#1088;&#1086;&#1085;&#1080;&#1082;&#1072;\&#1076;&#1083;&#1103;%20&#1087;&#1088;&#1077;&#1079;&#1077;&#1085;&#1090;&#1072;&#1094;&#1080;&#1081;\&#1054;&#1090;&#1088;&#1099;&#1074;&#1086;&#1082;%20&#1080;&#1079;%20&#1090;&#1077;&#1083;&#1077;&#1092;&#1080;&#1083;&#1100;&#1084;&#1072;%20&#1054;&#1073;&#1099;&#1082;&#1085;&#1086;&#1074;&#1077;&#1085;&#1085;&#1086;&#1077;%20&#1095;&#1091;&#1076;&#1086;.%20&#1050;&#1086;&#1088;&#1086;&#1083;&#1100;.mp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2738" y="1527311"/>
            <a:ext cx="8471262" cy="2208665"/>
          </a:xfrm>
        </p:spPr>
        <p:txBody>
          <a:bodyPr>
            <a:normAutofit fontScale="90000"/>
          </a:bodyPr>
          <a:lstStyle/>
          <a:p>
            <a:r>
              <a:rPr lang="ru-RU" sz="4000" dirty="0">
                <a:latin typeface="+mn-lt"/>
              </a:rPr>
              <a:t>Час общения на тему:</a:t>
            </a:r>
            <a:br>
              <a:rPr lang="ru-RU" sz="4000" dirty="0">
                <a:latin typeface="+mn-lt"/>
              </a:rPr>
            </a:br>
            <a:r>
              <a:rPr lang="ru-RU" sz="4000" dirty="0">
                <a:latin typeface="+mn-lt"/>
              </a:rPr>
              <a:t>Ответственность – безответственность, </a:t>
            </a:r>
            <a:br>
              <a:rPr lang="ru-RU" sz="4000" dirty="0">
                <a:latin typeface="+mn-lt"/>
              </a:rPr>
            </a:br>
            <a:r>
              <a:rPr lang="ru-RU" sz="4000" dirty="0">
                <a:latin typeface="+mn-lt"/>
              </a:rPr>
              <a:t>разгильдяйство</a:t>
            </a:r>
            <a:endParaRPr lang="en-US" sz="4000" dirty="0">
              <a:latin typeface="+mn-lt"/>
            </a:endParaRPr>
          </a:p>
        </p:txBody>
      </p:sp>
      <p:sp>
        <p:nvSpPr>
          <p:cNvPr id="7" name="Подзаголовок 6">
            <a:extLst>
              <a:ext uri="{FF2B5EF4-FFF2-40B4-BE49-F238E27FC236}">
                <a16:creationId xmlns:a16="http://schemas.microsoft.com/office/drawing/2014/main" id="{24084A39-1A6C-480F-AF29-D0D55CF8A7DF}"/>
              </a:ext>
            </a:extLst>
          </p:cNvPr>
          <p:cNvSpPr>
            <a:spLocks noGrp="1"/>
          </p:cNvSpPr>
          <p:nvPr>
            <p:ph type="subTitle" idx="1"/>
          </p:nvPr>
        </p:nvSpPr>
        <p:spPr/>
        <p:txBody>
          <a:bodyPr/>
          <a:lstStyle/>
          <a:p>
            <a:endParaRPr lang="ru-RU"/>
          </a:p>
        </p:txBody>
      </p:sp>
    </p:spTree>
    <p:extLst>
      <p:ext uri="{BB962C8B-B14F-4D97-AF65-F5344CB8AC3E}">
        <p14:creationId xmlns:p14="http://schemas.microsoft.com/office/powerpoint/2010/main" val="4291885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7473" y="365127"/>
            <a:ext cx="8136527" cy="1306920"/>
          </a:xfrm>
        </p:spPr>
        <p:txBody>
          <a:bodyPr/>
          <a:lstStyle/>
          <a:p>
            <a:r>
              <a:rPr lang="ru-RU" dirty="0"/>
              <a:t>С. Михалков «Праздник непослушания»</a:t>
            </a:r>
          </a:p>
        </p:txBody>
      </p:sp>
      <p:pic>
        <p:nvPicPr>
          <p:cNvPr id="4" name="Содержимое 3" descr="праздник непослушания.jpg"/>
          <p:cNvPicPr>
            <a:picLocks noGrp="1" noChangeAspect="1"/>
          </p:cNvPicPr>
          <p:nvPr>
            <p:ph idx="1"/>
          </p:nvPr>
        </p:nvPicPr>
        <p:blipFill>
          <a:blip r:embed="rId2" cstate="print"/>
          <a:stretch>
            <a:fillRect/>
          </a:stretch>
        </p:blipFill>
        <p:spPr>
          <a:xfrm>
            <a:off x="953435" y="1864814"/>
            <a:ext cx="3370523" cy="4351338"/>
          </a:xfrm>
        </p:spPr>
      </p:pic>
      <p:sp>
        <p:nvSpPr>
          <p:cNvPr id="5" name="TextBox 4"/>
          <p:cNvSpPr txBox="1"/>
          <p:nvPr/>
        </p:nvSpPr>
        <p:spPr>
          <a:xfrm>
            <a:off x="4767942" y="2168434"/>
            <a:ext cx="3709851" cy="3447098"/>
          </a:xfrm>
          <a:prstGeom prst="rect">
            <a:avLst/>
          </a:prstGeom>
          <a:noFill/>
        </p:spPr>
        <p:txBody>
          <a:bodyPr wrap="square" rtlCol="0">
            <a:spAutoFit/>
          </a:bodyPr>
          <a:lstStyle/>
          <a:p>
            <a:r>
              <a:rPr lang="ru-RU" sz="2000" dirty="0"/>
              <a:t>Сказка учит слушаться старших, быть послушными, не капризничать, и не хулиганить. Учит играть, веселиться, шалить, но знать меру. Учит тому, что родители любят своих детей, какими бы они не были. Учит тому, что дети любят своих родителей, даже если те их наказывают.</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4" name="Овал 3"/>
          <p:cNvSpPr/>
          <p:nvPr/>
        </p:nvSpPr>
        <p:spPr>
          <a:xfrm>
            <a:off x="3291841" y="0"/>
            <a:ext cx="2769325" cy="216843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Шалость шалости рознь, иную хоть брось</a:t>
            </a:r>
          </a:p>
        </p:txBody>
      </p:sp>
      <p:sp>
        <p:nvSpPr>
          <p:cNvPr id="6" name="Овал 5"/>
          <p:cNvSpPr/>
          <p:nvPr/>
        </p:nvSpPr>
        <p:spPr>
          <a:xfrm>
            <a:off x="0" y="0"/>
            <a:ext cx="2769325" cy="216843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Чем бы дитя не тешилось, лишь бы не плакало.</a:t>
            </a:r>
          </a:p>
        </p:txBody>
      </p:sp>
      <p:sp>
        <p:nvSpPr>
          <p:cNvPr id="7" name="Овал 6"/>
          <p:cNvSpPr/>
          <p:nvPr/>
        </p:nvSpPr>
        <p:spPr>
          <a:xfrm>
            <a:off x="3400697" y="2277292"/>
            <a:ext cx="2769325" cy="216843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В ком есть стыд, в том есть и совесть.</a:t>
            </a:r>
          </a:p>
        </p:txBody>
      </p:sp>
      <p:sp>
        <p:nvSpPr>
          <p:cNvPr id="8" name="Овал 7"/>
          <p:cNvSpPr/>
          <p:nvPr/>
        </p:nvSpPr>
        <p:spPr>
          <a:xfrm>
            <a:off x="6165668" y="2468880"/>
            <a:ext cx="2769325" cy="216843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В одно ухо влетает, в другое вылетает.</a:t>
            </a:r>
          </a:p>
        </p:txBody>
      </p:sp>
      <p:sp>
        <p:nvSpPr>
          <p:cNvPr id="9" name="Овал 8"/>
          <p:cNvSpPr/>
          <p:nvPr/>
        </p:nvSpPr>
        <p:spPr>
          <a:xfrm>
            <a:off x="0" y="2451463"/>
            <a:ext cx="2769325" cy="216843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Взялся за гуж - не говори, что не дюж.</a:t>
            </a:r>
          </a:p>
        </p:txBody>
      </p:sp>
      <p:sp>
        <p:nvSpPr>
          <p:cNvPr id="10" name="Овал 9"/>
          <p:cNvSpPr/>
          <p:nvPr/>
        </p:nvSpPr>
        <p:spPr>
          <a:xfrm>
            <a:off x="0" y="4689566"/>
            <a:ext cx="2769325" cy="216843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Всякий человек на деле познаётся.</a:t>
            </a:r>
          </a:p>
        </p:txBody>
      </p:sp>
      <p:sp>
        <p:nvSpPr>
          <p:cNvPr id="11" name="Овал 10"/>
          <p:cNvSpPr/>
          <p:nvPr/>
        </p:nvSpPr>
        <p:spPr>
          <a:xfrm>
            <a:off x="3265715" y="4689566"/>
            <a:ext cx="2769325" cy="216843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Дело пытаем, а от дела </a:t>
            </a:r>
            <a:r>
              <a:rPr lang="ru-RU" dirty="0" err="1">
                <a:solidFill>
                  <a:schemeClr val="tx1">
                    <a:lumMod val="95000"/>
                    <a:lumOff val="5000"/>
                  </a:schemeClr>
                </a:solidFill>
              </a:rPr>
              <a:t>лытаем</a:t>
            </a:r>
            <a:r>
              <a:rPr lang="ru-RU" dirty="0">
                <a:solidFill>
                  <a:schemeClr val="tx1">
                    <a:lumMod val="95000"/>
                    <a:lumOff val="5000"/>
                  </a:schemeClr>
                </a:solidFill>
              </a:rPr>
              <a:t>. </a:t>
            </a:r>
          </a:p>
        </p:txBody>
      </p:sp>
      <p:sp>
        <p:nvSpPr>
          <p:cNvPr id="12" name="Овал 11"/>
          <p:cNvSpPr/>
          <p:nvPr/>
        </p:nvSpPr>
        <p:spPr>
          <a:xfrm>
            <a:off x="6374675" y="4689566"/>
            <a:ext cx="2769325" cy="216843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Назвался груздем - полезай в кузов.</a:t>
            </a:r>
          </a:p>
        </p:txBody>
      </p:sp>
      <p:sp>
        <p:nvSpPr>
          <p:cNvPr id="13" name="Овал 12"/>
          <p:cNvSpPr/>
          <p:nvPr/>
        </p:nvSpPr>
        <p:spPr>
          <a:xfrm>
            <a:off x="6374675" y="0"/>
            <a:ext cx="2769325" cy="216843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Цирк уехал, а клоуны остались</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6033" y="365760"/>
            <a:ext cx="8227967" cy="1280794"/>
          </a:xfrm>
        </p:spPr>
        <p:txBody>
          <a:bodyPr>
            <a:normAutofit fontScale="90000"/>
          </a:bodyPr>
          <a:lstStyle/>
          <a:p>
            <a:r>
              <a:rPr lang="ru-RU" dirty="0"/>
              <a:t>В. Драгунский «Тайное становится явным»</a:t>
            </a:r>
          </a:p>
        </p:txBody>
      </p:sp>
      <p:pic>
        <p:nvPicPr>
          <p:cNvPr id="4" name="Содержимое 3" descr="тайное.png"/>
          <p:cNvPicPr>
            <a:picLocks noGrp="1" noChangeAspect="1"/>
          </p:cNvPicPr>
          <p:nvPr>
            <p:ph idx="1"/>
          </p:nvPr>
        </p:nvPicPr>
        <p:blipFill>
          <a:blip r:embed="rId2" cstate="print"/>
          <a:stretch>
            <a:fillRect/>
          </a:stretch>
        </p:blipFill>
        <p:spPr>
          <a:xfrm>
            <a:off x="515280" y="1760309"/>
            <a:ext cx="4351338" cy="4351338"/>
          </a:xfrm>
        </p:spPr>
      </p:pic>
      <p:sp>
        <p:nvSpPr>
          <p:cNvPr id="5" name="TextBox 4"/>
          <p:cNvSpPr txBox="1"/>
          <p:nvPr/>
        </p:nvSpPr>
        <p:spPr>
          <a:xfrm>
            <a:off x="4663441" y="1567544"/>
            <a:ext cx="3840480" cy="4801314"/>
          </a:xfrm>
          <a:prstGeom prst="rect">
            <a:avLst/>
          </a:prstGeom>
          <a:noFill/>
        </p:spPr>
        <p:txBody>
          <a:bodyPr wrap="square" rtlCol="0">
            <a:spAutoFit/>
          </a:bodyPr>
          <a:lstStyle/>
          <a:p>
            <a:r>
              <a:rPr lang="ru-RU" dirty="0"/>
              <a:t>Главная мысль рассказа «Тайное становится явным» заключается в том, что не нужно пытаться схитрить и думать, что неблаговидный поступок удастся сохранить в тайне от окружающих. Когда-нибудь правда станет известна, а вот репутация человека и доверие к нему со стороны родственников и окружающих людей может покачнуться.</a:t>
            </a:r>
          </a:p>
          <a:p>
            <a:r>
              <a:rPr lang="ru-RU" dirty="0"/>
              <a:t>Рассказ учит тому, что не нужно обманывать родных и близких людей, лучше совершать честные поступки, и тогда жить будет радостно и легко.</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50718" y="401774"/>
            <a:ext cx="7886700" cy="4351338"/>
          </a:xfrm>
        </p:spPr>
        <p:txBody>
          <a:bodyPr/>
          <a:lstStyle/>
          <a:p>
            <a:pPr>
              <a:buNone/>
            </a:pPr>
            <a:r>
              <a:rPr lang="ru-RU" b="1" i="1" dirty="0"/>
              <a:t>Ответственность</a:t>
            </a:r>
            <a:r>
              <a:rPr lang="ru-RU" dirty="0"/>
              <a:t> - это когда человек отдает себе отчет, что все, что происходит в его жизни, его состояниях, его эмоциях, его событиях на работе и в личной жизни — это все результат, это все следствие его поступков, его действий, его способа смотреть на мир.</a:t>
            </a:r>
          </a:p>
          <a:p>
            <a:pPr>
              <a:buNone/>
            </a:pPr>
            <a:r>
              <a:rPr lang="ru-RU" b="1" i="1" dirty="0"/>
              <a:t>Вывод :</a:t>
            </a:r>
            <a:r>
              <a:rPr lang="ru-RU" dirty="0"/>
              <a:t> От того, какой выбор вы сделаете сегодня, зависит ваша способность ответственно подходить к жизни в будущем.</a:t>
            </a:r>
          </a:p>
          <a:p>
            <a:pPr>
              <a:buNone/>
            </a:pPr>
            <a:endParaRPr lang="ru-RU" dirty="0"/>
          </a:p>
        </p:txBody>
      </p:sp>
      <p:pic>
        <p:nvPicPr>
          <p:cNvPr id="4" name="Рисунок 3" descr="праздник непослушания.jpg"/>
          <p:cNvPicPr>
            <a:picLocks noChangeAspect="1"/>
          </p:cNvPicPr>
          <p:nvPr/>
        </p:nvPicPr>
        <p:blipFill>
          <a:blip r:embed="rId2" cstate="print"/>
          <a:stretch>
            <a:fillRect/>
          </a:stretch>
        </p:blipFill>
        <p:spPr>
          <a:xfrm>
            <a:off x="217745" y="4049486"/>
            <a:ext cx="1578473" cy="2037805"/>
          </a:xfrm>
          <a:prstGeom prst="rect">
            <a:avLst/>
          </a:prstGeom>
        </p:spPr>
      </p:pic>
      <p:pic>
        <p:nvPicPr>
          <p:cNvPr id="5" name="Рисунок 4" descr="мальчик  и звезда.png"/>
          <p:cNvPicPr>
            <a:picLocks noChangeAspect="1"/>
          </p:cNvPicPr>
          <p:nvPr/>
        </p:nvPicPr>
        <p:blipFill>
          <a:blip r:embed="rId3" cstate="print"/>
          <a:stretch>
            <a:fillRect/>
          </a:stretch>
        </p:blipFill>
        <p:spPr>
          <a:xfrm>
            <a:off x="6781664" y="3674168"/>
            <a:ext cx="2166393" cy="1357482"/>
          </a:xfrm>
          <a:prstGeom prst="rect">
            <a:avLst/>
          </a:prstGeom>
        </p:spPr>
      </p:pic>
      <p:pic>
        <p:nvPicPr>
          <p:cNvPr id="6" name="Рисунок 5" descr="честное слово.jpg"/>
          <p:cNvPicPr>
            <a:picLocks noChangeAspect="1"/>
          </p:cNvPicPr>
          <p:nvPr/>
        </p:nvPicPr>
        <p:blipFill>
          <a:blip r:embed="rId4" cstate="print"/>
          <a:stretch>
            <a:fillRect/>
          </a:stretch>
        </p:blipFill>
        <p:spPr>
          <a:xfrm>
            <a:off x="1998180" y="4419600"/>
            <a:ext cx="1725168" cy="2438400"/>
          </a:xfrm>
          <a:prstGeom prst="rect">
            <a:avLst/>
          </a:prstGeom>
        </p:spPr>
      </p:pic>
      <p:pic>
        <p:nvPicPr>
          <p:cNvPr id="7" name="Рисунок 6" descr="тайное.png"/>
          <p:cNvPicPr>
            <a:picLocks noChangeAspect="1"/>
          </p:cNvPicPr>
          <p:nvPr/>
        </p:nvPicPr>
        <p:blipFill>
          <a:blip r:embed="rId5" cstate="print"/>
          <a:stretch>
            <a:fillRect/>
          </a:stretch>
        </p:blipFill>
        <p:spPr>
          <a:xfrm>
            <a:off x="3651070" y="4601146"/>
            <a:ext cx="2034786" cy="2034786"/>
          </a:xfrm>
          <a:prstGeom prst="rect">
            <a:avLst/>
          </a:prstGeom>
        </p:spPr>
      </p:pic>
      <p:pic>
        <p:nvPicPr>
          <p:cNvPr id="8" name="Рисунок 7" descr="тимур и его команда.jpg"/>
          <p:cNvPicPr>
            <a:picLocks noChangeAspect="1"/>
          </p:cNvPicPr>
          <p:nvPr/>
        </p:nvPicPr>
        <p:blipFill>
          <a:blip r:embed="rId6" cstate="print"/>
          <a:stretch>
            <a:fillRect/>
          </a:stretch>
        </p:blipFill>
        <p:spPr>
          <a:xfrm>
            <a:off x="5485882" y="4271553"/>
            <a:ext cx="1487508" cy="201385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sp>
        <p:nvSpPr>
          <p:cNvPr id="4" name="5-конечная звезда 3"/>
          <p:cNvSpPr/>
          <p:nvPr/>
        </p:nvSpPr>
        <p:spPr>
          <a:xfrm>
            <a:off x="0" y="326571"/>
            <a:ext cx="3905793" cy="386660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Я считаю, что тема важна для меня. Есть о чем подумать.</a:t>
            </a:r>
          </a:p>
        </p:txBody>
      </p:sp>
      <p:sp>
        <p:nvSpPr>
          <p:cNvPr id="5" name="5-конечная звезда 4"/>
          <p:cNvSpPr/>
          <p:nvPr/>
        </p:nvSpPr>
        <p:spPr>
          <a:xfrm>
            <a:off x="2220687" y="2690950"/>
            <a:ext cx="4572000" cy="416705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Я подумаю об этом, но не сегодня…когда-нибудь…может быть…</a:t>
            </a:r>
          </a:p>
        </p:txBody>
      </p:sp>
      <p:sp>
        <p:nvSpPr>
          <p:cNvPr id="6" name="5-конечная звезда 5"/>
          <p:cNvSpPr/>
          <p:nvPr/>
        </p:nvSpPr>
        <p:spPr>
          <a:xfrm>
            <a:off x="4454435" y="0"/>
            <a:ext cx="5042262" cy="4598126"/>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solidFill>
                  <a:schemeClr val="tx1">
                    <a:lumMod val="95000"/>
                    <a:lumOff val="5000"/>
                  </a:schemeClr>
                </a:solidFill>
              </a:rPr>
              <a:t>Все, </a:t>
            </a:r>
          </a:p>
          <a:p>
            <a:pPr algn="ctr"/>
            <a:r>
              <a:rPr lang="ru-RU" sz="1600" dirty="0">
                <a:solidFill>
                  <a:schemeClr val="tx1">
                    <a:lumMod val="95000"/>
                    <a:lumOff val="5000"/>
                  </a:schemeClr>
                </a:solidFill>
              </a:rPr>
              <a:t>о чем мы говорили, всего лишь пустые слова. Они не имеют никакого значения. Я просто зря потратил(а) время.</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8811" y="2350680"/>
            <a:ext cx="7886700" cy="1325563"/>
          </a:xfrm>
        </p:spPr>
        <p:txBody>
          <a:bodyPr/>
          <a:lstStyle/>
          <a:p>
            <a:r>
              <a:rPr lang="ru-RU" dirty="0"/>
              <a:t>Спасибо за работу!</a:t>
            </a:r>
          </a:p>
        </p:txBody>
      </p:sp>
      <p:sp>
        <p:nvSpPr>
          <p:cNvPr id="3" name="Содержимое 2"/>
          <p:cNvSpPr>
            <a:spLocks noGrp="1"/>
          </p:cNvSpPr>
          <p:nvPr>
            <p:ph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7300" y="0"/>
            <a:ext cx="7886700" cy="1325563"/>
          </a:xfrm>
        </p:spPr>
        <p:txBody>
          <a:bodyPr/>
          <a:lstStyle/>
          <a:p>
            <a:pPr algn="ctr"/>
            <a:r>
              <a:rPr lang="en-US" b="1" i="1" dirty="0">
                <a:latin typeface="Times New Roman" pitchFamily="18" charset="0"/>
                <a:cs typeface="Times New Roman" pitchFamily="18" charset="0"/>
              </a:rPr>
              <a:t>Per </a:t>
            </a:r>
            <a:r>
              <a:rPr lang="en-US" b="1" i="1" dirty="0" err="1">
                <a:latin typeface="Times New Roman" pitchFamily="18" charset="0"/>
                <a:cs typeface="Times New Roman" pitchFamily="18" charset="0"/>
              </a:rPr>
              <a:t>aspera</a:t>
            </a:r>
            <a:r>
              <a:rPr lang="en-US" b="1" i="1" dirty="0">
                <a:latin typeface="Times New Roman" pitchFamily="18" charset="0"/>
                <a:cs typeface="Times New Roman" pitchFamily="18" charset="0"/>
              </a:rPr>
              <a:t> ad </a:t>
            </a:r>
            <a:r>
              <a:rPr lang="en-US" b="1" i="1" dirty="0" err="1">
                <a:latin typeface="Times New Roman" pitchFamily="18" charset="0"/>
                <a:cs typeface="Times New Roman" pitchFamily="18" charset="0"/>
              </a:rPr>
              <a:t>astra</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1319347" y="1002665"/>
            <a:ext cx="7614013" cy="786946"/>
          </a:xfrm>
        </p:spPr>
        <p:txBody>
          <a:bodyPr>
            <a:normAutofit/>
          </a:bodyPr>
          <a:lstStyle/>
          <a:p>
            <a:pPr algn="ctr">
              <a:buNone/>
            </a:pPr>
            <a:r>
              <a:rPr lang="ru-RU" sz="4000" b="1" i="1" dirty="0"/>
              <a:t>Через тернии к звездам</a:t>
            </a:r>
          </a:p>
        </p:txBody>
      </p:sp>
      <p:sp>
        <p:nvSpPr>
          <p:cNvPr id="4" name="Фигура, имеющая форму буквы L 3"/>
          <p:cNvSpPr/>
          <p:nvPr/>
        </p:nvSpPr>
        <p:spPr>
          <a:xfrm rot="10800000" flipH="1">
            <a:off x="2142309" y="4741817"/>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Фигура, имеющая форму буквы L 4"/>
          <p:cNvSpPr/>
          <p:nvPr/>
        </p:nvSpPr>
        <p:spPr>
          <a:xfrm rot="10800000" flipH="1">
            <a:off x="1105989" y="5416732"/>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Фигура, имеющая форму буквы L 5"/>
          <p:cNvSpPr/>
          <p:nvPr/>
        </p:nvSpPr>
        <p:spPr>
          <a:xfrm rot="10800000" flipH="1">
            <a:off x="0" y="6139543"/>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Фигура, имеющая форму буквы L 6"/>
          <p:cNvSpPr/>
          <p:nvPr/>
        </p:nvSpPr>
        <p:spPr>
          <a:xfrm rot="10800000" flipH="1">
            <a:off x="3213463" y="4062548"/>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Фигура, имеющая форму буквы L 7"/>
          <p:cNvSpPr/>
          <p:nvPr/>
        </p:nvSpPr>
        <p:spPr>
          <a:xfrm rot="10800000" flipH="1">
            <a:off x="4384766" y="3365863"/>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Фигура, имеющая форму буквы L 8"/>
          <p:cNvSpPr/>
          <p:nvPr/>
        </p:nvSpPr>
        <p:spPr>
          <a:xfrm rot="10800000" flipH="1">
            <a:off x="5608320" y="2682240"/>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5-конечная звезда 11"/>
          <p:cNvSpPr/>
          <p:nvPr/>
        </p:nvSpPr>
        <p:spPr>
          <a:xfrm>
            <a:off x="7119259" y="1658983"/>
            <a:ext cx="1254034" cy="1240972"/>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Рисунок 12" descr="знак вопрос.png"/>
          <p:cNvPicPr>
            <a:picLocks noChangeAspect="1"/>
          </p:cNvPicPr>
          <p:nvPr/>
        </p:nvPicPr>
        <p:blipFill>
          <a:blip r:embed="rId2" cstate="print"/>
          <a:stretch>
            <a:fillRect/>
          </a:stretch>
        </p:blipFill>
        <p:spPr>
          <a:xfrm>
            <a:off x="0" y="5029199"/>
            <a:ext cx="1330694" cy="120178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94411" y="0"/>
            <a:ext cx="7470321" cy="1188720"/>
          </a:xfrm>
        </p:spPr>
        <p:txBody>
          <a:bodyPr>
            <a:normAutofit fontScale="90000"/>
          </a:bodyPr>
          <a:lstStyle/>
          <a:p>
            <a:r>
              <a:rPr lang="ru-RU" dirty="0"/>
              <a:t>Х</a:t>
            </a:r>
            <a:r>
              <a:rPr lang="en-US" dirty="0"/>
              <a:t>/</a:t>
            </a:r>
            <a:r>
              <a:rPr lang="ru-RU" dirty="0" err="1"/>
              <a:t>ф</a:t>
            </a:r>
            <a:r>
              <a:rPr lang="ru-RU" dirty="0"/>
              <a:t> «Обыкновенное чудо» </a:t>
            </a:r>
            <a:r>
              <a:rPr lang="ru-RU" dirty="0" err="1"/>
              <a:t>реж</a:t>
            </a:r>
            <a:r>
              <a:rPr lang="ru-RU" dirty="0"/>
              <a:t>. Марк Захаров</a:t>
            </a:r>
          </a:p>
        </p:txBody>
      </p:sp>
      <p:pic>
        <p:nvPicPr>
          <p:cNvPr id="4" name="Отрывок из телефильма Обыкновенное чудо. Король.mp4">
            <a:hlinkClick r:id="" action="ppaction://media"/>
          </p:cNvPr>
          <p:cNvPicPr>
            <a:picLocks noGrp="1" noRot="1" noChangeAspect="1"/>
          </p:cNvPicPr>
          <p:nvPr>
            <p:ph idx="1"/>
            <a:videoFile r:link="rId1"/>
          </p:nvPr>
        </p:nvPicPr>
        <p:blipFill>
          <a:blip r:embed="rId3" cstate="print"/>
          <a:stretch>
            <a:fillRect/>
          </a:stretch>
        </p:blipFill>
        <p:spPr>
          <a:xfrm>
            <a:off x="966652" y="1172392"/>
            <a:ext cx="7354388" cy="551579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7300" y="0"/>
            <a:ext cx="7886700" cy="1325563"/>
          </a:xfrm>
        </p:spPr>
        <p:txBody>
          <a:bodyPr/>
          <a:lstStyle/>
          <a:p>
            <a:pPr algn="ctr"/>
            <a:r>
              <a:rPr lang="en-US" b="1" i="1" dirty="0">
                <a:latin typeface="Times New Roman" pitchFamily="18" charset="0"/>
                <a:cs typeface="Times New Roman" pitchFamily="18" charset="0"/>
              </a:rPr>
              <a:t>Per </a:t>
            </a:r>
            <a:r>
              <a:rPr lang="en-US" b="1" i="1" dirty="0" err="1">
                <a:latin typeface="Times New Roman" pitchFamily="18" charset="0"/>
                <a:cs typeface="Times New Roman" pitchFamily="18" charset="0"/>
              </a:rPr>
              <a:t>aspera</a:t>
            </a:r>
            <a:r>
              <a:rPr lang="en-US" b="1" i="1" dirty="0">
                <a:latin typeface="Times New Roman" pitchFamily="18" charset="0"/>
                <a:cs typeface="Times New Roman" pitchFamily="18" charset="0"/>
              </a:rPr>
              <a:t> ad </a:t>
            </a:r>
            <a:r>
              <a:rPr lang="en-US" b="1" i="1" dirty="0" err="1">
                <a:latin typeface="Times New Roman" pitchFamily="18" charset="0"/>
                <a:cs typeface="Times New Roman" pitchFamily="18" charset="0"/>
              </a:rPr>
              <a:t>astra</a:t>
            </a:r>
            <a:endParaRPr lang="ru-RU" b="1" i="1" dirty="0">
              <a:latin typeface="Times New Roman" pitchFamily="18" charset="0"/>
              <a:cs typeface="Times New Roman" pitchFamily="18" charset="0"/>
            </a:endParaRPr>
          </a:p>
        </p:txBody>
      </p:sp>
      <p:sp>
        <p:nvSpPr>
          <p:cNvPr id="3" name="Содержимое 2"/>
          <p:cNvSpPr>
            <a:spLocks noGrp="1"/>
          </p:cNvSpPr>
          <p:nvPr>
            <p:ph idx="1"/>
          </p:nvPr>
        </p:nvSpPr>
        <p:spPr>
          <a:xfrm>
            <a:off x="1319347" y="1002665"/>
            <a:ext cx="7614013" cy="786946"/>
          </a:xfrm>
        </p:spPr>
        <p:txBody>
          <a:bodyPr>
            <a:normAutofit/>
          </a:bodyPr>
          <a:lstStyle/>
          <a:p>
            <a:pPr algn="ctr">
              <a:buNone/>
            </a:pPr>
            <a:r>
              <a:rPr lang="ru-RU" sz="4000" b="1" i="1" dirty="0"/>
              <a:t>Через тернии к звездам</a:t>
            </a:r>
          </a:p>
        </p:txBody>
      </p:sp>
      <p:sp>
        <p:nvSpPr>
          <p:cNvPr id="4" name="Фигура, имеющая форму буквы L 3"/>
          <p:cNvSpPr/>
          <p:nvPr/>
        </p:nvSpPr>
        <p:spPr>
          <a:xfrm rot="10800000" flipH="1">
            <a:off x="2142309" y="4741817"/>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Фигура, имеющая форму буквы L 4"/>
          <p:cNvSpPr/>
          <p:nvPr/>
        </p:nvSpPr>
        <p:spPr>
          <a:xfrm rot="10800000" flipH="1">
            <a:off x="1105989" y="5416732"/>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Фигура, имеющая форму буквы L 5"/>
          <p:cNvSpPr/>
          <p:nvPr/>
        </p:nvSpPr>
        <p:spPr>
          <a:xfrm rot="10800000" flipH="1">
            <a:off x="0" y="6139543"/>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Фигура, имеющая форму буквы L 6"/>
          <p:cNvSpPr/>
          <p:nvPr/>
        </p:nvSpPr>
        <p:spPr>
          <a:xfrm rot="10800000" flipH="1">
            <a:off x="3213463" y="4062548"/>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Фигура, имеющая форму буквы L 7"/>
          <p:cNvSpPr/>
          <p:nvPr/>
        </p:nvSpPr>
        <p:spPr>
          <a:xfrm rot="10800000" flipH="1">
            <a:off x="4384766" y="3365863"/>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Фигура, имеющая форму буквы L 8"/>
          <p:cNvSpPr/>
          <p:nvPr/>
        </p:nvSpPr>
        <p:spPr>
          <a:xfrm rot="10800000" flipH="1">
            <a:off x="5608320" y="2682240"/>
            <a:ext cx="1541417" cy="718457"/>
          </a:xfrm>
          <a:prstGeom prst="corner">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5-конечная звезда 11"/>
          <p:cNvSpPr/>
          <p:nvPr/>
        </p:nvSpPr>
        <p:spPr>
          <a:xfrm>
            <a:off x="7119259" y="1658983"/>
            <a:ext cx="1254034" cy="1240972"/>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0" y="6178730"/>
            <a:ext cx="2011680" cy="707886"/>
          </a:xfrm>
          <a:prstGeom prst="rect">
            <a:avLst/>
          </a:prstGeom>
          <a:solidFill>
            <a:schemeClr val="accent2"/>
          </a:solidFill>
        </p:spPr>
        <p:txBody>
          <a:bodyPr wrap="square" rtlCol="0">
            <a:spAutoFit/>
          </a:bodyPr>
          <a:lstStyle/>
          <a:p>
            <a:r>
              <a:rPr lang="ru-RU" sz="2000" b="1" i="1" dirty="0" err="1"/>
              <a:t>Ответствен-ность</a:t>
            </a:r>
            <a:endParaRPr lang="ru-RU" sz="2000" b="1" i="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7300" y="352063"/>
            <a:ext cx="7886700" cy="1325563"/>
          </a:xfrm>
        </p:spPr>
        <p:txBody>
          <a:bodyPr/>
          <a:lstStyle/>
          <a:p>
            <a:r>
              <a:rPr lang="ru-RU" dirty="0"/>
              <a:t>«Мальчик и звезда»</a:t>
            </a:r>
          </a:p>
        </p:txBody>
      </p:sp>
      <p:sp>
        <p:nvSpPr>
          <p:cNvPr id="3" name="Содержимое 2"/>
          <p:cNvSpPr>
            <a:spLocks noGrp="1"/>
          </p:cNvSpPr>
          <p:nvPr>
            <p:ph idx="1"/>
          </p:nvPr>
        </p:nvSpPr>
        <p:spPr>
          <a:xfrm>
            <a:off x="641713" y="1538242"/>
            <a:ext cx="7886700" cy="4351338"/>
          </a:xfrm>
        </p:spPr>
        <p:txBody>
          <a:bodyPr>
            <a:normAutofit fontScale="77500" lnSpcReduction="20000"/>
          </a:bodyPr>
          <a:lstStyle/>
          <a:p>
            <a:pPr>
              <a:buNone/>
            </a:pPr>
            <a:r>
              <a:rPr lang="ru-RU" i="1" dirty="0"/>
              <a:t>Человек шел по берегу и вдруг увидел мальчика, который поднимал что-то с песка и бросал в море. Человек подошел ближе и увидел в руках мальчика морские звезды. Они окружали его со всех сторон, берег был буквально усеян ими на много километров.</a:t>
            </a:r>
          </a:p>
          <a:p>
            <a:pPr>
              <a:buNone/>
            </a:pPr>
            <a:r>
              <a:rPr lang="ru-RU" i="1" dirty="0"/>
              <a:t>— Зачем ты бросаешь эти морские звезды в воду? — спросил человек.</a:t>
            </a:r>
          </a:p>
          <a:p>
            <a:pPr>
              <a:buNone/>
            </a:pPr>
            <a:r>
              <a:rPr lang="ru-RU" i="1" dirty="0"/>
              <a:t>— Если они останутся на берегу до завтрашнего утра, когда начнется отлив, то погибнут, — ответил мальчик, не прекращая своего занятия.</a:t>
            </a:r>
          </a:p>
          <a:p>
            <a:pPr>
              <a:buNone/>
            </a:pPr>
            <a:r>
              <a:rPr lang="ru-RU" i="1" dirty="0"/>
              <a:t>— Но это просто глупо! — закричал человек. — Оглянись! Здесь миллионы морских звезд, берег просто усеян ими. Твои попытки ничего не изменят!</a:t>
            </a:r>
          </a:p>
          <a:p>
            <a:pPr>
              <a:buNone/>
            </a:pPr>
            <a:r>
              <a:rPr lang="ru-RU" i="1" dirty="0"/>
              <a:t>Мальчик поднял следующую звезду: «Для этой звезды изменится всё!», - и бросил ее в море.</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8547" y="234498"/>
            <a:ext cx="7886700" cy="1325563"/>
          </a:xfrm>
        </p:spPr>
        <p:txBody>
          <a:bodyPr/>
          <a:lstStyle/>
          <a:p>
            <a:r>
              <a:rPr lang="ru-RU" dirty="0"/>
              <a:t>Кто прав?</a:t>
            </a:r>
          </a:p>
        </p:txBody>
      </p:sp>
      <p:pic>
        <p:nvPicPr>
          <p:cNvPr id="4" name="Содержимое 3" descr="мальчик  и звезда.png"/>
          <p:cNvPicPr>
            <a:picLocks noGrp="1" noChangeAspect="1"/>
          </p:cNvPicPr>
          <p:nvPr>
            <p:ph idx="1"/>
          </p:nvPr>
        </p:nvPicPr>
        <p:blipFill>
          <a:blip r:embed="rId2" cstate="print"/>
          <a:stretch>
            <a:fillRect/>
          </a:stretch>
        </p:blipFill>
        <p:spPr>
          <a:xfrm>
            <a:off x="966652" y="1470800"/>
            <a:ext cx="7602582" cy="476385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7300" y="169183"/>
            <a:ext cx="7886700" cy="1325563"/>
          </a:xfrm>
        </p:spPr>
        <p:txBody>
          <a:bodyPr/>
          <a:lstStyle/>
          <a:p>
            <a:r>
              <a:rPr lang="ru-RU" dirty="0"/>
              <a:t>«Тимур и его команда»</a:t>
            </a:r>
          </a:p>
        </p:txBody>
      </p:sp>
      <p:pic>
        <p:nvPicPr>
          <p:cNvPr id="4" name="Содержимое 3" descr="тимур и его команда.jpg"/>
          <p:cNvPicPr>
            <a:picLocks noGrp="1" noChangeAspect="1"/>
          </p:cNvPicPr>
          <p:nvPr>
            <p:ph idx="1"/>
          </p:nvPr>
        </p:nvPicPr>
        <p:blipFill>
          <a:blip r:embed="rId2" cstate="print"/>
          <a:stretch>
            <a:fillRect/>
          </a:stretch>
        </p:blipFill>
        <p:spPr>
          <a:xfrm>
            <a:off x="367937" y="1536767"/>
            <a:ext cx="3381103" cy="4577493"/>
          </a:xfrm>
        </p:spPr>
      </p:pic>
      <p:sp>
        <p:nvSpPr>
          <p:cNvPr id="5" name="TextBox 4"/>
          <p:cNvSpPr txBox="1"/>
          <p:nvPr/>
        </p:nvSpPr>
        <p:spPr>
          <a:xfrm>
            <a:off x="4415246" y="1737360"/>
            <a:ext cx="4297680" cy="3139321"/>
          </a:xfrm>
          <a:prstGeom prst="rect">
            <a:avLst/>
          </a:prstGeom>
          <a:noFill/>
        </p:spPr>
        <p:txBody>
          <a:bodyPr wrap="square" rtlCol="0">
            <a:spAutoFit/>
          </a:bodyPr>
          <a:lstStyle/>
          <a:p>
            <a:r>
              <a:rPr lang="ru-RU" i="1" dirty="0"/>
              <a:t>Повесть "Тимур и его команда" учит тому, что в любом возрасте и в любой ситуации нужно оставаться порядочным, честным, отзывчивым. Помогать </a:t>
            </a:r>
            <a:r>
              <a:rPr lang="ru-RU" i="1" dirty="0" err="1"/>
              <a:t>тем,кто</a:t>
            </a:r>
            <a:r>
              <a:rPr lang="ru-RU" i="1" dirty="0"/>
              <a:t> нуждается в помощи: одиноким пожилым людям, детям. И делать добрые дела бескорыстно, просто так, без каких-либо условий или платы. Так же это произведение является примером истинной дружбы.</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«Тимуровцы»</a:t>
            </a:r>
          </a:p>
        </p:txBody>
      </p:sp>
      <p:sp>
        <p:nvSpPr>
          <p:cNvPr id="3" name="Содержимое 2"/>
          <p:cNvSpPr>
            <a:spLocks noGrp="1"/>
          </p:cNvSpPr>
          <p:nvPr>
            <p:ph idx="1"/>
          </p:nvPr>
        </p:nvSpPr>
        <p:spPr/>
        <p:txBody>
          <a:bodyPr/>
          <a:lstStyle/>
          <a:p>
            <a:endParaRPr lang="ru-RU" dirty="0"/>
          </a:p>
        </p:txBody>
      </p:sp>
      <p:sp>
        <p:nvSpPr>
          <p:cNvPr id="4" name="Блок-схема: документ 3"/>
          <p:cNvSpPr/>
          <p:nvPr/>
        </p:nvSpPr>
        <p:spPr>
          <a:xfrm>
            <a:off x="1723529" y="2278699"/>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solidFill>
                  <a:schemeClr val="tx1">
                    <a:lumMod val="95000"/>
                    <a:lumOff val="5000"/>
                  </a:schemeClr>
                </a:solidFill>
                <a:effectLst>
                  <a:outerShdw blurRad="38100" dist="38100" dir="2700000" algn="tl">
                    <a:srgbClr val="000000">
                      <a:alpha val="43137"/>
                    </a:srgbClr>
                  </a:outerShdw>
                </a:effectLst>
              </a:rPr>
              <a:t>Наводить порядок дома или в школе </a:t>
            </a:r>
          </a:p>
        </p:txBody>
      </p:sp>
      <p:sp>
        <p:nvSpPr>
          <p:cNvPr id="13" name="Блок-схема: документ 12"/>
          <p:cNvSpPr/>
          <p:nvPr/>
        </p:nvSpPr>
        <p:spPr>
          <a:xfrm>
            <a:off x="1732366" y="2303289"/>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solidFill>
                  <a:srgbClr val="000000"/>
                </a:solidFill>
                <a:effectLst>
                  <a:outerShdw blurRad="38100" dist="38100" dir="2700000" algn="tl">
                    <a:srgbClr val="000000">
                      <a:alpha val="43137"/>
                    </a:srgbClr>
                  </a:outerShdw>
                </a:effectLst>
                <a:latin typeface="Times New Roman"/>
                <a:ea typeface="Calibri"/>
              </a:rPr>
              <a:t>Свалить вину на других за свой поступок </a:t>
            </a:r>
            <a:endParaRPr lang="ru-RU" sz="3200" b="1" i="1" dirty="0">
              <a:effectLst>
                <a:outerShdw blurRad="38100" dist="38100" dir="2700000" algn="tl">
                  <a:srgbClr val="000000">
                    <a:alpha val="43137"/>
                  </a:srgbClr>
                </a:outerShdw>
              </a:effectLst>
            </a:endParaRPr>
          </a:p>
        </p:txBody>
      </p:sp>
      <p:sp>
        <p:nvSpPr>
          <p:cNvPr id="12" name="Блок-схема: документ 11"/>
          <p:cNvSpPr/>
          <p:nvPr/>
        </p:nvSpPr>
        <p:spPr>
          <a:xfrm>
            <a:off x="1717767" y="2313788"/>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solidFill>
                  <a:schemeClr val="tx1">
                    <a:lumMod val="95000"/>
                    <a:lumOff val="5000"/>
                  </a:schemeClr>
                </a:solidFill>
                <a:effectLst>
                  <a:outerShdw blurRad="38100" dist="38100" dir="2700000" algn="tl">
                    <a:srgbClr val="000000">
                      <a:alpha val="43137"/>
                    </a:srgbClr>
                  </a:outerShdw>
                </a:effectLst>
              </a:rPr>
              <a:t>Вначале закончить работу, а потом играть</a:t>
            </a:r>
          </a:p>
        </p:txBody>
      </p:sp>
      <p:sp>
        <p:nvSpPr>
          <p:cNvPr id="11" name="Блок-схема: документ 10"/>
          <p:cNvSpPr/>
          <p:nvPr/>
        </p:nvSpPr>
        <p:spPr>
          <a:xfrm>
            <a:off x="1726218" y="2283182"/>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a:solidFill>
                  <a:schemeClr val="tx1">
                    <a:lumMod val="95000"/>
                    <a:lumOff val="5000"/>
                  </a:schemeClr>
                </a:solidFill>
                <a:effectLst>
                  <a:outerShdw blurRad="38100" dist="38100" dir="2700000" algn="tl">
                    <a:srgbClr val="000000">
                      <a:alpha val="43137"/>
                    </a:srgbClr>
                  </a:outerShdw>
                </a:effectLst>
              </a:rPr>
              <a:t>Вы продолжаете работать, даже если работа очень трудная</a:t>
            </a:r>
          </a:p>
        </p:txBody>
      </p:sp>
      <p:sp>
        <p:nvSpPr>
          <p:cNvPr id="10" name="Блок-схема: документ 9"/>
          <p:cNvSpPr/>
          <p:nvPr/>
        </p:nvSpPr>
        <p:spPr>
          <a:xfrm>
            <a:off x="1717767" y="2292147"/>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solidFill>
                  <a:schemeClr val="tx1">
                    <a:lumMod val="95000"/>
                    <a:lumOff val="5000"/>
                  </a:schemeClr>
                </a:solidFill>
                <a:effectLst>
                  <a:outerShdw blurRad="38100" dist="38100" dir="2700000" algn="tl">
                    <a:srgbClr val="000000">
                      <a:alpha val="43137"/>
                    </a:srgbClr>
                  </a:outerShdw>
                </a:effectLst>
              </a:rPr>
              <a:t>Оставляете вещи в беспорядке, чтобы за вами убрали другие</a:t>
            </a:r>
          </a:p>
        </p:txBody>
      </p:sp>
      <p:sp>
        <p:nvSpPr>
          <p:cNvPr id="9" name="Блок-схема: документ 8"/>
          <p:cNvSpPr/>
          <p:nvPr/>
        </p:nvSpPr>
        <p:spPr>
          <a:xfrm>
            <a:off x="1719047" y="2301110"/>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solidFill>
                  <a:schemeClr val="tx1">
                    <a:lumMod val="95000"/>
                    <a:lumOff val="5000"/>
                  </a:schemeClr>
                </a:solidFill>
                <a:effectLst>
                  <a:outerShdw blurRad="38100" dist="38100" dir="2700000" algn="tl">
                    <a:srgbClr val="000000">
                      <a:alpha val="43137"/>
                    </a:srgbClr>
                  </a:outerShdw>
                </a:effectLst>
              </a:rPr>
              <a:t>Сначала думаете, а потом делаете</a:t>
            </a:r>
          </a:p>
        </p:txBody>
      </p:sp>
      <p:sp>
        <p:nvSpPr>
          <p:cNvPr id="8" name="Блок-схема: документ 7"/>
          <p:cNvSpPr/>
          <p:nvPr/>
        </p:nvSpPr>
        <p:spPr>
          <a:xfrm>
            <a:off x="1714565" y="2269734"/>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solidFill>
                  <a:schemeClr val="tx1">
                    <a:lumMod val="95000"/>
                    <a:lumOff val="5000"/>
                  </a:schemeClr>
                </a:solidFill>
                <a:effectLst>
                  <a:outerShdw blurRad="38100" dist="38100" dir="2700000" algn="tl">
                    <a:srgbClr val="000000">
                      <a:alpha val="43137"/>
                    </a:srgbClr>
                  </a:outerShdw>
                </a:effectLst>
              </a:rPr>
              <a:t>Не обращать на прозвеневший звонок на урок, играть </a:t>
            </a:r>
          </a:p>
        </p:txBody>
      </p:sp>
      <p:sp>
        <p:nvSpPr>
          <p:cNvPr id="7" name="Блок-схема: документ 6"/>
          <p:cNvSpPr/>
          <p:nvPr/>
        </p:nvSpPr>
        <p:spPr>
          <a:xfrm>
            <a:off x="1739665" y="2278700"/>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solidFill>
                  <a:schemeClr val="tx1">
                    <a:lumMod val="95000"/>
                    <a:lumOff val="5000"/>
                  </a:schemeClr>
                </a:solidFill>
                <a:effectLst>
                  <a:outerShdw blurRad="38100" dist="38100" dir="2700000" algn="tl">
                    <a:srgbClr val="000000">
                      <a:alpha val="43137"/>
                    </a:srgbClr>
                  </a:outerShdw>
                </a:effectLst>
              </a:rPr>
              <a:t>Поднимать руку, если хочешь спросить или ответить </a:t>
            </a:r>
          </a:p>
        </p:txBody>
      </p:sp>
      <p:sp>
        <p:nvSpPr>
          <p:cNvPr id="6" name="Блок-схема: документ 5"/>
          <p:cNvSpPr/>
          <p:nvPr/>
        </p:nvSpPr>
        <p:spPr>
          <a:xfrm>
            <a:off x="1712771" y="2287664"/>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solidFill>
                  <a:schemeClr val="tx1">
                    <a:lumMod val="95000"/>
                    <a:lumOff val="5000"/>
                  </a:schemeClr>
                </a:solidFill>
                <a:effectLst>
                  <a:outerShdw blurRad="38100" dist="38100" dir="2700000" algn="tl">
                    <a:srgbClr val="000000">
                      <a:alpha val="43137"/>
                    </a:srgbClr>
                  </a:outerShdw>
                </a:effectLst>
              </a:rPr>
              <a:t>Не убирать со стола и не мыть посуду, мама всё сама сделает </a:t>
            </a:r>
          </a:p>
        </p:txBody>
      </p:sp>
      <p:sp>
        <p:nvSpPr>
          <p:cNvPr id="5" name="Блок-схема: документ 4"/>
          <p:cNvSpPr/>
          <p:nvPr/>
        </p:nvSpPr>
        <p:spPr>
          <a:xfrm>
            <a:off x="1721481" y="2271654"/>
            <a:ext cx="4911633" cy="3135085"/>
          </a:xfrm>
          <a:prstGeom prst="flowChartDocumen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solidFill>
                  <a:schemeClr val="tx1">
                    <a:lumMod val="95000"/>
                    <a:lumOff val="5000"/>
                  </a:schemeClr>
                </a:solidFill>
                <a:effectLst>
                  <a:outerShdw blurRad="38100" dist="38100" dir="2700000" algn="tl">
                    <a:srgbClr val="000000">
                      <a:alpha val="43137"/>
                    </a:srgbClr>
                  </a:outerShdw>
                </a:effectLst>
              </a:rPr>
              <a:t>Быть внимательным, активным на уроке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blinds(horizontal)">
                                      <p:cBhvr>
                                        <p:cTn id="12" dur="500"/>
                                        <p:tgtEl>
                                          <p:spTgt spid="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linds(horizontal)">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blinds(horizontal)">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blinds(horizontal)">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1" grpId="0" animBg="1"/>
      <p:bldP spid="10" grpId="0" animBg="1"/>
      <p:bldP spid="8" grpId="0" animBg="1"/>
      <p:bldP spid="7" grpId="0" animBg="1"/>
      <p:bldP spid="6"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idx="1"/>
          </p:nvPr>
        </p:nvGraphicFramePr>
        <p:xfrm>
          <a:off x="1255667" y="0"/>
          <a:ext cx="6908618" cy="37098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Овал 5"/>
          <p:cNvSpPr/>
          <p:nvPr/>
        </p:nvSpPr>
        <p:spPr>
          <a:xfrm>
            <a:off x="156754" y="2847703"/>
            <a:ext cx="2090057" cy="1593669"/>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трусость</a:t>
            </a:r>
          </a:p>
        </p:txBody>
      </p:sp>
      <p:sp>
        <p:nvSpPr>
          <p:cNvPr id="7" name="Овал 6"/>
          <p:cNvSpPr/>
          <p:nvPr/>
        </p:nvSpPr>
        <p:spPr>
          <a:xfrm>
            <a:off x="4815839" y="2947851"/>
            <a:ext cx="2090057" cy="1593669"/>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честность</a:t>
            </a:r>
          </a:p>
        </p:txBody>
      </p:sp>
      <p:sp>
        <p:nvSpPr>
          <p:cNvPr id="8" name="Овал 7"/>
          <p:cNvSpPr/>
          <p:nvPr/>
        </p:nvSpPr>
        <p:spPr>
          <a:xfrm>
            <a:off x="4097383" y="4985658"/>
            <a:ext cx="2090057" cy="1593669"/>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Чувство вины</a:t>
            </a:r>
          </a:p>
        </p:txBody>
      </p:sp>
      <p:sp>
        <p:nvSpPr>
          <p:cNvPr id="9" name="Овал 8"/>
          <p:cNvSpPr/>
          <p:nvPr/>
        </p:nvSpPr>
        <p:spPr>
          <a:xfrm>
            <a:off x="705394" y="4689566"/>
            <a:ext cx="2299063" cy="172429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предательство</a:t>
            </a:r>
          </a:p>
        </p:txBody>
      </p:sp>
      <p:sp>
        <p:nvSpPr>
          <p:cNvPr id="10" name="Овал 9"/>
          <p:cNvSpPr/>
          <p:nvPr/>
        </p:nvSpPr>
        <p:spPr>
          <a:xfrm>
            <a:off x="2569026" y="3614057"/>
            <a:ext cx="2090057" cy="1593669"/>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свобода</a:t>
            </a:r>
          </a:p>
        </p:txBody>
      </p:sp>
      <p:sp>
        <p:nvSpPr>
          <p:cNvPr id="11" name="Овал 10"/>
          <p:cNvSpPr/>
          <p:nvPr/>
        </p:nvSpPr>
        <p:spPr>
          <a:xfrm>
            <a:off x="6588033" y="4053840"/>
            <a:ext cx="2090057" cy="1593669"/>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lumMod val="95000"/>
                    <a:lumOff val="5000"/>
                  </a:schemeClr>
                </a:solidFill>
              </a:rPr>
              <a:t>Вера в себя (в других)</a:t>
            </a: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132</TotalTime>
  <Words>712</Words>
  <Application>Microsoft Office PowerPoint</Application>
  <PresentationFormat>Экран (4:3)</PresentationFormat>
  <Paragraphs>56</Paragraphs>
  <Slides>15</Slides>
  <Notes>0</Notes>
  <HiddenSlides>0</HiddenSlides>
  <MMClips>1</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15</vt:i4>
      </vt:variant>
    </vt:vector>
  </HeadingPairs>
  <TitlesOfParts>
    <vt:vector size="20" baseType="lpstr">
      <vt:lpstr>Arial</vt:lpstr>
      <vt:lpstr>Calibri</vt:lpstr>
      <vt:lpstr>Calibri Light</vt:lpstr>
      <vt:lpstr>Times New Roman</vt:lpstr>
      <vt:lpstr>Office Theme</vt:lpstr>
      <vt:lpstr>Час общения на тему: Ответственность – безответственность,  разгильдяйство</vt:lpstr>
      <vt:lpstr>Per aspera ad astra</vt:lpstr>
      <vt:lpstr>Х/ф «Обыкновенное чудо» реж. Марк Захаров</vt:lpstr>
      <vt:lpstr>Per aspera ad astra</vt:lpstr>
      <vt:lpstr>«Мальчик и звезда»</vt:lpstr>
      <vt:lpstr>Кто прав?</vt:lpstr>
      <vt:lpstr>«Тимур и его команда»</vt:lpstr>
      <vt:lpstr>«Тимуровцы»</vt:lpstr>
      <vt:lpstr>Презентация PowerPoint</vt:lpstr>
      <vt:lpstr>С. Михалков «Праздник непослушания»</vt:lpstr>
      <vt:lpstr>Презентация PowerPoint</vt:lpstr>
      <vt:lpstr>В. Драгунский «Тайное становится явным»</vt:lpstr>
      <vt:lpstr>Презентация PowerPoint</vt:lpstr>
      <vt:lpstr>Презентация PowerPoint</vt:lpstr>
      <vt:lpstr>Спасибо за работу!</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Вероника</cp:lastModifiedBy>
  <cp:revision>4</cp:revision>
  <dcterms:created xsi:type="dcterms:W3CDTF">2019-08-22T12:45:31Z</dcterms:created>
  <dcterms:modified xsi:type="dcterms:W3CDTF">2024-02-12T10:09:09Z</dcterms:modified>
</cp:coreProperties>
</file>