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68" r:id="rId8"/>
    <p:sldId id="272" r:id="rId9"/>
    <p:sldId id="273" r:id="rId10"/>
    <p:sldId id="300" r:id="rId11"/>
    <p:sldId id="275" r:id="rId12"/>
    <p:sldId id="296" r:id="rId13"/>
    <p:sldId id="276" r:id="rId14"/>
    <p:sldId id="277" r:id="rId15"/>
    <p:sldId id="297" r:id="rId16"/>
    <p:sldId id="298" r:id="rId17"/>
    <p:sldId id="278" r:id="rId18"/>
    <p:sldId id="299" r:id="rId19"/>
    <p:sldId id="279" r:id="rId20"/>
    <p:sldId id="301" r:id="rId21"/>
    <p:sldId id="302" r:id="rId22"/>
    <p:sldId id="290" r:id="rId23"/>
    <p:sldId id="280" r:id="rId24"/>
    <p:sldId id="292" r:id="rId25"/>
    <p:sldId id="295" r:id="rId26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7" autoAdjust="0"/>
    <p:restoredTop sz="94660"/>
  </p:normalViewPr>
  <p:slideViewPr>
    <p:cSldViewPr>
      <p:cViewPr varScale="1">
        <p:scale>
          <a:sx n="58" d="100"/>
          <a:sy n="58" d="100"/>
        </p:scale>
        <p:origin x="762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418209" y="847090"/>
            <a:ext cx="6307581" cy="452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1">
                <a:solidFill>
                  <a:srgbClr val="C0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1">
                <a:solidFill>
                  <a:srgbClr val="C0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1">
                <a:solidFill>
                  <a:srgbClr val="C0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1">
                <a:solidFill>
                  <a:srgbClr val="C0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702561" y="847090"/>
            <a:ext cx="5738876" cy="452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1">
                <a:solidFill>
                  <a:srgbClr val="C0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48232" y="1653997"/>
            <a:ext cx="7247534" cy="44157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14400" y="1905000"/>
            <a:ext cx="7467600" cy="15523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3825"/>
              </a:lnSpc>
              <a:spcBef>
                <a:spcPts val="105"/>
              </a:spcBef>
            </a:pPr>
            <a:r>
              <a:rPr sz="3200" i="1" spc="-55" dirty="0">
                <a:latin typeface="Calibri"/>
                <a:cs typeface="Calibri"/>
              </a:rPr>
              <a:t> </a:t>
            </a:r>
            <a:endParaRPr lang="ru-RU" sz="3200" i="1" spc="-55" dirty="0">
              <a:latin typeface="Calibri"/>
              <a:cs typeface="Calibri"/>
            </a:endParaRPr>
          </a:p>
          <a:p>
            <a:pPr algn="ctr">
              <a:lnSpc>
                <a:spcPts val="3825"/>
              </a:lnSpc>
              <a:spcBef>
                <a:spcPts val="105"/>
              </a:spcBef>
            </a:pPr>
            <a:r>
              <a:rPr lang="ru-RU" sz="3200" i="1" spc="-55" dirty="0">
                <a:latin typeface="Calibri"/>
                <a:cs typeface="Calibri"/>
              </a:rPr>
              <a:t>П</a:t>
            </a:r>
            <a:r>
              <a:rPr sz="3200" i="1" dirty="0" err="1">
                <a:latin typeface="Calibri"/>
                <a:cs typeface="Calibri"/>
              </a:rPr>
              <a:t>роект</a:t>
            </a:r>
            <a:r>
              <a:rPr lang="ru-RU" sz="3200" i="1" dirty="0">
                <a:latin typeface="Calibri"/>
                <a:cs typeface="Calibri"/>
              </a:rPr>
              <a:t> в старшей группе</a:t>
            </a:r>
            <a:endParaRPr sz="3200" dirty="0">
              <a:latin typeface="Calibri"/>
              <a:cs typeface="Calibri"/>
            </a:endParaRPr>
          </a:p>
          <a:p>
            <a:pPr algn="ctr">
              <a:lnSpc>
                <a:spcPts val="4305"/>
              </a:lnSpc>
            </a:pPr>
            <a:r>
              <a:rPr sz="3600" b="1" i="1" dirty="0">
                <a:solidFill>
                  <a:srgbClr val="C00000"/>
                </a:solidFill>
                <a:latin typeface="Calibri"/>
                <a:cs typeface="Calibri"/>
              </a:rPr>
              <a:t>«</a:t>
            </a:r>
            <a:r>
              <a:rPr lang="ru-RU" sz="3600" b="1" i="1" dirty="0">
                <a:solidFill>
                  <a:srgbClr val="C00000"/>
                </a:solidFill>
                <a:latin typeface="Calibri"/>
                <a:cs typeface="Calibri"/>
              </a:rPr>
              <a:t>Дальневосточные </a:t>
            </a:r>
            <a:r>
              <a:rPr sz="3600" b="1" i="1" spc="-15" dirty="0" err="1">
                <a:solidFill>
                  <a:srgbClr val="C00000"/>
                </a:solidFill>
                <a:latin typeface="Calibri"/>
                <a:cs typeface="Calibri"/>
              </a:rPr>
              <a:t>сказ</a:t>
            </a:r>
            <a:r>
              <a:rPr lang="ru-RU" sz="3600" b="1" i="1" spc="-15" dirty="0" err="1">
                <a:solidFill>
                  <a:srgbClr val="C00000"/>
                </a:solidFill>
                <a:latin typeface="Calibri"/>
                <a:cs typeface="Calibri"/>
              </a:rPr>
              <a:t>ки</a:t>
            </a:r>
            <a:r>
              <a:rPr sz="3600" b="1" i="1" spc="-15" dirty="0">
                <a:solidFill>
                  <a:srgbClr val="C00000"/>
                </a:solidFill>
                <a:latin typeface="Calibri"/>
                <a:cs typeface="Calibri"/>
              </a:rPr>
              <a:t>»</a:t>
            </a:r>
            <a:endParaRPr sz="36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62600" y="4114800"/>
            <a:ext cx="2819400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Calibri"/>
                <a:cs typeface="Calibri"/>
              </a:rPr>
              <a:t>Авторы</a:t>
            </a:r>
            <a:r>
              <a:rPr sz="2400" b="1" spc="-60" dirty="0">
                <a:latin typeface="Calibri"/>
                <a:cs typeface="Calibri"/>
              </a:rPr>
              <a:t> </a:t>
            </a:r>
            <a:r>
              <a:rPr sz="2400" b="1" dirty="0" err="1">
                <a:latin typeface="Calibri"/>
                <a:cs typeface="Calibri"/>
              </a:rPr>
              <a:t>проекта</a:t>
            </a:r>
            <a:r>
              <a:rPr sz="2400" b="1" dirty="0">
                <a:latin typeface="Calibri"/>
                <a:cs typeface="Calibri"/>
              </a:rPr>
              <a:t>:</a:t>
            </a:r>
            <a:endParaRPr lang="ru-RU" sz="2400" i="1" spc="-10" dirty="0">
              <a:latin typeface="Calibri"/>
              <a:cs typeface="Calibri"/>
            </a:endParaRPr>
          </a:p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Мыльникова Н.</a:t>
            </a:r>
            <a:r>
              <a:rPr kumimoji="0" lang="ru-RU" sz="2400" b="0" i="1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А. </a:t>
            </a:r>
          </a:p>
          <a:p>
            <a:pPr marL="12700" marR="5080">
              <a:lnSpc>
                <a:spcPct val="100000"/>
              </a:lnSpc>
              <a:spcBef>
                <a:spcPts val="30"/>
              </a:spcBef>
            </a:pPr>
            <a:r>
              <a:rPr sz="2400" i="1" spc="-10" dirty="0" err="1">
                <a:latin typeface="Calibri"/>
                <a:cs typeface="Calibri"/>
              </a:rPr>
              <a:t>воспитател</a:t>
            </a:r>
            <a:r>
              <a:rPr lang="ru-RU" sz="2400" i="1" spc="-10">
                <a:latin typeface="Calibri"/>
                <a:cs typeface="Calibri"/>
              </a:rPr>
              <a:t>ь</a:t>
            </a:r>
            <a:endParaRPr lang="ru-RU" sz="2400" i="1" spc="-10" dirty="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30"/>
              </a:spcBef>
            </a:pPr>
            <a:r>
              <a:rPr sz="2400" i="1" spc="-350" dirty="0">
                <a:latin typeface="Calibri"/>
                <a:cs typeface="Calibri"/>
              </a:rPr>
              <a:t> </a:t>
            </a:r>
            <a:r>
              <a:rPr sz="2400" i="1" spc="-5" dirty="0">
                <a:latin typeface="Calibri"/>
                <a:cs typeface="Calibri"/>
              </a:rPr>
              <a:t>1-ой</a:t>
            </a:r>
            <a:r>
              <a:rPr sz="2400" i="1" spc="5" dirty="0">
                <a:latin typeface="Calibri"/>
                <a:cs typeface="Calibri"/>
              </a:rPr>
              <a:t> </a:t>
            </a:r>
            <a:r>
              <a:rPr sz="2400" i="1" spc="-10" dirty="0">
                <a:latin typeface="Calibri"/>
                <a:cs typeface="Calibri"/>
              </a:rPr>
              <a:t>кв.</a:t>
            </a:r>
            <a:r>
              <a:rPr sz="2400" i="1" spc="-15" dirty="0">
                <a:latin typeface="Calibri"/>
                <a:cs typeface="Calibri"/>
              </a:rPr>
              <a:t> </a:t>
            </a:r>
            <a:r>
              <a:rPr sz="2400" i="1" spc="-10" dirty="0" err="1">
                <a:latin typeface="Calibri"/>
                <a:cs typeface="Calibri"/>
              </a:rPr>
              <a:t>категории</a:t>
            </a:r>
            <a:r>
              <a:rPr sz="2400" i="1" spc="-10" dirty="0">
                <a:latin typeface="Calibri"/>
                <a:cs typeface="Calibri"/>
              </a:rPr>
              <a:t>;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3400" y="785571"/>
            <a:ext cx="8077200" cy="14895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ru-RU" sz="2400" spc="-5" dirty="0">
                <a:latin typeface="Calibri"/>
                <a:cs typeface="Calibri"/>
              </a:rPr>
              <a:t>М</a:t>
            </a:r>
            <a:r>
              <a:rPr sz="2400" spc="-5" dirty="0" err="1">
                <a:latin typeface="Calibri"/>
                <a:cs typeface="Calibri"/>
              </a:rPr>
              <a:t>униципальное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lang="ru-RU" sz="2400" spc="-10" dirty="0">
                <a:latin typeface="Calibri"/>
                <a:cs typeface="Calibri"/>
              </a:rPr>
              <a:t>бюджетное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5" dirty="0" err="1">
                <a:latin typeface="Calibri"/>
                <a:cs typeface="Calibri"/>
              </a:rPr>
              <a:t>дошкольное</a:t>
            </a:r>
            <a:r>
              <a:rPr lang="ru-RU" sz="2400" spc="20" dirty="0">
                <a:latin typeface="Calibri"/>
                <a:cs typeface="Calibri"/>
              </a:rPr>
              <a:t> </a:t>
            </a:r>
            <a:r>
              <a:rPr sz="2400" spc="-10" dirty="0" err="1">
                <a:latin typeface="Calibri"/>
                <a:cs typeface="Calibri"/>
              </a:rPr>
              <a:t>образовате</a:t>
            </a:r>
            <a:r>
              <a:rPr lang="ru-RU" sz="2400" spc="-10" dirty="0" err="1">
                <a:latin typeface="Calibri"/>
                <a:cs typeface="Calibri"/>
              </a:rPr>
              <a:t>льное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spc="-10" dirty="0" err="1">
                <a:latin typeface="Calibri"/>
                <a:cs typeface="Calibri"/>
              </a:rPr>
              <a:t>учреждение</a:t>
            </a:r>
            <a:r>
              <a:rPr lang="ru-RU" sz="2400" dirty="0">
                <a:latin typeface="Calibri"/>
                <a:cs typeface="Calibri"/>
              </a:rPr>
              <a:t> </a:t>
            </a:r>
            <a:r>
              <a:rPr sz="2400" spc="-10" dirty="0" err="1">
                <a:latin typeface="Calibri"/>
                <a:cs typeface="Calibri"/>
              </a:rPr>
              <a:t>Детский</a:t>
            </a:r>
            <a:r>
              <a:rPr sz="2400" spc="-5" dirty="0">
                <a:latin typeface="Calibri"/>
                <a:cs typeface="Calibri"/>
              </a:rPr>
              <a:t> с</a:t>
            </a:r>
            <a:r>
              <a:rPr lang="ru-RU" sz="2400" spc="-5" dirty="0">
                <a:latin typeface="Calibri"/>
                <a:cs typeface="Calibri"/>
              </a:rPr>
              <a:t>а</a:t>
            </a:r>
            <a:r>
              <a:rPr sz="2400" spc="-5" dirty="0">
                <a:latin typeface="Calibri"/>
                <a:cs typeface="Calibri"/>
              </a:rPr>
              <a:t>д №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lang="ru-RU" sz="2400" spc="-10" dirty="0">
                <a:latin typeface="Calibri"/>
                <a:cs typeface="Calibri"/>
              </a:rPr>
              <a:t>1 рабочего поселка Хор муниципального района Хабаровского края</a:t>
            </a: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400" dirty="0">
              <a:latin typeface="Calibri"/>
              <a:cs typeface="Calibri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FBE4AF8-0E12-40F1-9129-A0CB541C451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3692805"/>
            <a:ext cx="4391406" cy="25555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495472-4AEA-4CC9-88F1-E1D515D9D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847090"/>
            <a:ext cx="6657974" cy="861774"/>
          </a:xfrm>
        </p:spPr>
        <p:txBody>
          <a:bodyPr/>
          <a:lstStyle/>
          <a:p>
            <a:r>
              <a:rPr lang="ru-RU" dirty="0"/>
              <a:t>«Собери героя из разрезных картинок»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B829A0-CB2D-42EC-8EE9-6E24D719C7B3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" r="18077"/>
          <a:stretch/>
        </p:blipFill>
        <p:spPr bwMode="auto">
          <a:xfrm>
            <a:off x="914400" y="1299208"/>
            <a:ext cx="3300488" cy="24758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403A41-31F4-4452-AB82-2612A2FE242A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26" r="3269" b="17141"/>
          <a:stretch/>
        </p:blipFill>
        <p:spPr bwMode="auto">
          <a:xfrm>
            <a:off x="4571999" y="1318232"/>
            <a:ext cx="3609975" cy="24758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F027ACA-B350-4A15-9FFF-C1441AE1C31E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909646"/>
            <a:ext cx="3296972" cy="235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8C8343E-212A-42F8-9570-E1CE2850E84A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3"/>
          <a:stretch/>
        </p:blipFill>
        <p:spPr bwMode="auto">
          <a:xfrm>
            <a:off x="4591925" y="3921369"/>
            <a:ext cx="3605289" cy="23573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76763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3000" y="669174"/>
            <a:ext cx="7161478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Знакомство</a:t>
            </a:r>
            <a:r>
              <a:rPr spc="35" dirty="0"/>
              <a:t> </a:t>
            </a:r>
            <a:r>
              <a:rPr spc="-5" dirty="0"/>
              <a:t>с</a:t>
            </a:r>
            <a:r>
              <a:rPr spc="5" dirty="0"/>
              <a:t> </a:t>
            </a:r>
            <a:r>
              <a:rPr lang="ru-RU" spc="-10" dirty="0"/>
              <a:t>дальневосточными </a:t>
            </a:r>
            <a:r>
              <a:rPr spc="10" dirty="0"/>
              <a:t> </a:t>
            </a:r>
            <a:r>
              <a:rPr spc="-20" dirty="0"/>
              <a:t>сказками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7ACD10E-3729-44A7-8645-B1089C6355EB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7" b="6558"/>
          <a:stretch/>
        </p:blipFill>
        <p:spPr bwMode="auto">
          <a:xfrm>
            <a:off x="873949" y="1333850"/>
            <a:ext cx="3475038" cy="24622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00F8B87-FABA-4486-B5A8-C2AA79C42EF2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3" r="10849" b="22595"/>
          <a:stretch/>
        </p:blipFill>
        <p:spPr bwMode="auto">
          <a:xfrm>
            <a:off x="4648721" y="3830703"/>
            <a:ext cx="3657600" cy="24622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0D8C6CE-932A-4DA3-B67B-0A8A375DC12E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5" r="29770"/>
          <a:stretch/>
        </p:blipFill>
        <p:spPr bwMode="auto">
          <a:xfrm>
            <a:off x="4648720" y="1333849"/>
            <a:ext cx="3123680" cy="24622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3A64735-F2D2-48C2-9380-421002F66B8C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4" r="4389" b="9835"/>
          <a:stretch/>
        </p:blipFill>
        <p:spPr bwMode="auto">
          <a:xfrm>
            <a:off x="1232353" y="3847876"/>
            <a:ext cx="3112229" cy="24782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E7C94C-8F08-4452-933B-4C5B4EE1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2561" y="847090"/>
            <a:ext cx="5738876" cy="861774"/>
          </a:xfrm>
        </p:spPr>
        <p:txBody>
          <a:bodyPr/>
          <a:lstStyle/>
          <a:p>
            <a:pPr algn="ctr"/>
            <a:r>
              <a:rPr lang="ru-RU" dirty="0"/>
              <a:t>Рассматривание иллюстраций по удэгейским сказкам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BDA5AE-C165-47ED-A48C-DECBFFAD583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106" y="1688082"/>
            <a:ext cx="3352800" cy="259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111E7D-E5E6-4C68-BF81-F3D9A9AA8986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9" t="12556" r="4044" b="9383"/>
          <a:stretch/>
        </p:blipFill>
        <p:spPr bwMode="auto">
          <a:xfrm>
            <a:off x="5486400" y="1688082"/>
            <a:ext cx="2984093" cy="39147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30D297-0CEB-4601-AB75-9C6C1C12E2EF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23"/>
          <a:stretch/>
        </p:blipFill>
        <p:spPr bwMode="auto">
          <a:xfrm>
            <a:off x="1981200" y="3958049"/>
            <a:ext cx="3987514" cy="23236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56867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4844" y="774573"/>
            <a:ext cx="76504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pc="-5" dirty="0" err="1"/>
              <a:t>Просмотр</a:t>
            </a:r>
            <a:r>
              <a:rPr spc="20" dirty="0"/>
              <a:t> </a:t>
            </a:r>
            <a:r>
              <a:rPr spc="-10" dirty="0"/>
              <a:t>мультфильмов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9FFF0E1-750E-47A7-89CF-3F756B9ED394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" t="11973" r="9246"/>
          <a:stretch/>
        </p:blipFill>
        <p:spPr bwMode="auto">
          <a:xfrm>
            <a:off x="3429000" y="2362200"/>
            <a:ext cx="5257800" cy="39217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41AFAAC-C249-4D20-A141-52C784493A23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3"/>
          <a:stretch/>
        </p:blipFill>
        <p:spPr bwMode="auto">
          <a:xfrm>
            <a:off x="609600" y="1447800"/>
            <a:ext cx="4419600" cy="3276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8800" y="847090"/>
            <a:ext cx="57912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pc="-5" dirty="0"/>
              <a:t>Рисование «Нанайское солнышко»</a:t>
            </a:r>
            <a:endParaRPr spc="-1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2215546-55FB-4FBD-91A5-7B5D0AAF715F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" t="18107" r="7102" b="3063"/>
          <a:stretch/>
        </p:blipFill>
        <p:spPr bwMode="auto">
          <a:xfrm>
            <a:off x="4572000" y="3657600"/>
            <a:ext cx="3845309" cy="25603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96B0062-CA04-4ED3-8548-1038570A4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691" y="1607407"/>
            <a:ext cx="4378954" cy="318598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75AA05-41A7-455E-8BD1-C4C7CB6AC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47090"/>
            <a:ext cx="7619999" cy="430887"/>
          </a:xfrm>
        </p:spPr>
        <p:txBody>
          <a:bodyPr/>
          <a:lstStyle/>
          <a:p>
            <a:pPr algn="ctr"/>
            <a:r>
              <a:rPr lang="ru-RU" spc="-5" dirty="0"/>
              <a:t>Рисование «Лиса из нанайской сказки»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821E554-63D6-471B-BE04-6DB4E29888D3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" t="24124" r="16782" b="31576"/>
          <a:stretch/>
        </p:blipFill>
        <p:spPr bwMode="auto">
          <a:xfrm>
            <a:off x="649779" y="1447800"/>
            <a:ext cx="4653598" cy="2547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57EBAE-EAEE-49A6-BE8E-10BB07A9697F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6" t="14723" r="12416" b="9497"/>
          <a:stretch/>
        </p:blipFill>
        <p:spPr bwMode="auto">
          <a:xfrm>
            <a:off x="4160144" y="3276600"/>
            <a:ext cx="4318837" cy="30432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86298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FA8648-91B5-45A2-8B5A-AF2B428B7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47090"/>
            <a:ext cx="7543800" cy="861774"/>
          </a:xfrm>
        </p:spPr>
        <p:txBody>
          <a:bodyPr/>
          <a:lstStyle/>
          <a:p>
            <a:pPr algn="ctr"/>
            <a:r>
              <a:rPr lang="ru-RU" dirty="0"/>
              <a:t>Лепка «Как медведь и бурундук дружить перестал»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3709049-A1C3-4E8F-9603-D816A3E1658D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2" t="10050" r="908" b="24092"/>
          <a:stretch/>
        </p:blipFill>
        <p:spPr bwMode="auto">
          <a:xfrm>
            <a:off x="4262437" y="1646519"/>
            <a:ext cx="4043363" cy="26580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902CB7-7E13-4512-9A62-8AF74D8D1642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2"/>
          <a:stretch/>
        </p:blipFill>
        <p:spPr bwMode="auto">
          <a:xfrm>
            <a:off x="743989" y="1646519"/>
            <a:ext cx="2921000" cy="33513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CBBF9CF-D03E-427D-B184-AA7673F29915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70" t="4039" r="13756" b="22381"/>
          <a:stretch/>
        </p:blipFill>
        <p:spPr bwMode="auto">
          <a:xfrm>
            <a:off x="3855397" y="3953820"/>
            <a:ext cx="3247232" cy="25153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052088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9020" y="847090"/>
            <a:ext cx="478536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pc="-5" dirty="0"/>
              <a:t>Оригами «</a:t>
            </a:r>
            <a:r>
              <a:rPr lang="ru-RU" spc="-5" dirty="0" err="1"/>
              <a:t>Оморочка</a:t>
            </a:r>
            <a:r>
              <a:rPr lang="ru-RU" spc="-5" dirty="0"/>
              <a:t>»</a:t>
            </a:r>
            <a:endParaRPr spc="-1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B705C91-7155-43ED-9388-ABB059D525F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9" b="19277"/>
          <a:stretch/>
        </p:blipFill>
        <p:spPr bwMode="auto">
          <a:xfrm>
            <a:off x="704850" y="1306244"/>
            <a:ext cx="3105150" cy="22698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2AC92B9-D39E-459B-9A20-19682040DEA8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4" t="23982" r="12379" b="24626"/>
          <a:stretch/>
        </p:blipFill>
        <p:spPr bwMode="auto">
          <a:xfrm>
            <a:off x="4953000" y="1299210"/>
            <a:ext cx="3626485" cy="22698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9867BDC-ECB4-4A2C-9C9B-843C5B859697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0" t="15418" r="15434" b="6209"/>
          <a:stretch/>
        </p:blipFill>
        <p:spPr bwMode="auto">
          <a:xfrm>
            <a:off x="2371725" y="3048000"/>
            <a:ext cx="4400550" cy="3276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CFB81F-3785-4623-9493-B28902176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2561" y="847090"/>
            <a:ext cx="5738876" cy="861774"/>
          </a:xfrm>
        </p:spPr>
        <p:txBody>
          <a:bodyPr/>
          <a:lstStyle/>
          <a:p>
            <a:pPr algn="ctr"/>
            <a:r>
              <a:rPr lang="ru-RU" dirty="0"/>
              <a:t>Коллективная  аппликация «Морской старик».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9BD470-C747-4BB3-BE9E-5AD099EC9742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8" b="6351"/>
          <a:stretch/>
        </p:blipFill>
        <p:spPr bwMode="auto">
          <a:xfrm>
            <a:off x="4012276" y="2661112"/>
            <a:ext cx="4495800" cy="3370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E48FB6-31CB-4DDD-AC82-1DAB61954C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43" b="10434"/>
          <a:stretch/>
        </p:blipFill>
        <p:spPr>
          <a:xfrm>
            <a:off x="635924" y="1883132"/>
            <a:ext cx="4465843" cy="309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457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9020" y="847090"/>
            <a:ext cx="4785360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pc="-5" dirty="0"/>
              <a:t>Раскрашивание иллюстраций по нанайским сказкам»</a:t>
            </a:r>
            <a:endParaRPr spc="-1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79B2227-4B4A-47F6-92AD-C138DE7C62F0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6" t="23133" r="13644"/>
          <a:stretch/>
        </p:blipFill>
        <p:spPr bwMode="auto">
          <a:xfrm>
            <a:off x="3048000" y="3657600"/>
            <a:ext cx="2453353" cy="27336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525E598-71C8-4BA5-99A1-95B2674C9B88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" r="25080"/>
          <a:stretch/>
        </p:blipFill>
        <p:spPr bwMode="auto">
          <a:xfrm>
            <a:off x="646710" y="1702872"/>
            <a:ext cx="2785820" cy="31384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103BD49-B568-4ADB-8568-6F2D50631DF8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6" t="16024" r="17656" b="4940"/>
          <a:stretch/>
        </p:blipFill>
        <p:spPr bwMode="auto">
          <a:xfrm>
            <a:off x="5416511" y="1721047"/>
            <a:ext cx="2242655" cy="30606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59D14DC-57E9-48D1-ADCD-DD851564B283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2" t="3640" b="4070"/>
          <a:stretch/>
        </p:blipFill>
        <p:spPr bwMode="auto">
          <a:xfrm>
            <a:off x="6687698" y="4011730"/>
            <a:ext cx="1905000" cy="23440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78788" y="849579"/>
            <a:ext cx="699706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dirty="0">
                <a:latin typeface="Calibri"/>
                <a:cs typeface="Calibri"/>
              </a:rPr>
              <a:t>В</a:t>
            </a:r>
            <a:r>
              <a:rPr sz="2400" dirty="0">
                <a:latin typeface="Calibri"/>
                <a:cs typeface="Calibri"/>
              </a:rPr>
              <a:t> старшей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группе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был</a:t>
            </a:r>
          </a:p>
          <a:p>
            <a:pPr algn="ctr">
              <a:lnSpc>
                <a:spcPct val="100000"/>
              </a:lnSpc>
            </a:pPr>
            <a:r>
              <a:rPr sz="2400" spc="-5" dirty="0">
                <a:latin typeface="Calibri"/>
                <a:cs typeface="Calibri"/>
              </a:rPr>
              <a:t>разработан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и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реализован </a:t>
            </a:r>
            <a:r>
              <a:rPr sz="2400" spc="-10" dirty="0">
                <a:latin typeface="Calibri"/>
                <a:cs typeface="Calibri"/>
              </a:rPr>
              <a:t>педагогический</a:t>
            </a:r>
            <a:r>
              <a:rPr sz="2400" dirty="0">
                <a:latin typeface="Calibri"/>
                <a:cs typeface="Calibri"/>
              </a:rPr>
              <a:t> проект</a:t>
            </a:r>
          </a:p>
          <a:p>
            <a:pPr algn="ctr">
              <a:lnSpc>
                <a:spcPct val="100000"/>
              </a:lnSpc>
            </a:pPr>
            <a:r>
              <a:rPr sz="2400" b="1" i="1" spc="-5" dirty="0">
                <a:latin typeface="Calibri"/>
                <a:cs typeface="Calibri"/>
              </a:rPr>
              <a:t>«</a:t>
            </a:r>
            <a:r>
              <a:rPr lang="ru-RU" sz="2400" b="1" i="1" spc="-5" dirty="0">
                <a:latin typeface="Calibri"/>
                <a:cs typeface="Calibri"/>
              </a:rPr>
              <a:t>Дальневосточные</a:t>
            </a:r>
            <a:r>
              <a:rPr sz="2400" b="1" i="1" spc="-15" dirty="0">
                <a:latin typeface="Calibri"/>
                <a:cs typeface="Calibri"/>
              </a:rPr>
              <a:t> </a:t>
            </a:r>
            <a:r>
              <a:rPr sz="2400" b="1" i="1" spc="-5" dirty="0" err="1">
                <a:latin typeface="Calibri"/>
                <a:cs typeface="Calibri"/>
              </a:rPr>
              <a:t>сказ</a:t>
            </a:r>
            <a:r>
              <a:rPr lang="ru-RU" sz="2400" b="1" i="1" spc="-5" dirty="0" err="1">
                <a:latin typeface="Calibri"/>
                <a:cs typeface="Calibri"/>
              </a:rPr>
              <a:t>ки</a:t>
            </a:r>
            <a:r>
              <a:rPr sz="2400" b="1" i="1" spc="-5" dirty="0">
                <a:latin typeface="Calibri"/>
                <a:cs typeface="Calibri"/>
              </a:rPr>
              <a:t>»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2D7A0EB-5B6A-455B-AFD0-1C37B4192B62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7" b="19209"/>
          <a:stretch/>
        </p:blipFill>
        <p:spPr bwMode="auto">
          <a:xfrm>
            <a:off x="1600200" y="2133600"/>
            <a:ext cx="5943600" cy="38748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182B0D-8457-456B-A995-20E33007F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376" y="847090"/>
            <a:ext cx="7622010" cy="430887"/>
          </a:xfrm>
        </p:spPr>
        <p:txBody>
          <a:bodyPr/>
          <a:lstStyle/>
          <a:p>
            <a:pPr algn="ctr"/>
            <a:r>
              <a:rPr lang="ru-RU" dirty="0"/>
              <a:t>Подвижная игра «Полярная сова и евражка»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A26261-A516-4698-B864-3BA206989407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3" t="22670" r="13561"/>
          <a:stretch/>
        </p:blipFill>
        <p:spPr bwMode="auto">
          <a:xfrm>
            <a:off x="4953000" y="1337944"/>
            <a:ext cx="3539624" cy="258191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14F5FF-76DB-4DBC-BB7C-B76BC455D9D1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96" r="33520"/>
          <a:stretch/>
        </p:blipFill>
        <p:spPr bwMode="auto">
          <a:xfrm>
            <a:off x="870614" y="1295400"/>
            <a:ext cx="3763232" cy="28955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391196-8CE1-4CF9-B94E-88E9EBA8413F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74" r="14857"/>
          <a:stretch/>
        </p:blipFill>
        <p:spPr bwMode="auto">
          <a:xfrm>
            <a:off x="2891025" y="3657600"/>
            <a:ext cx="3763232" cy="25819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15396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7CC686-F474-41BF-9C96-BCB6CD6C4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847090"/>
            <a:ext cx="8229600" cy="861774"/>
          </a:xfrm>
        </p:spPr>
        <p:txBody>
          <a:bodyPr/>
          <a:lstStyle/>
          <a:p>
            <a:pPr algn="ctr"/>
            <a:r>
              <a:rPr lang="ru-RU" dirty="0"/>
              <a:t>Совместная деятельность родителей и детей по изготовлению поделок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444EEC-ECB4-4D5E-B5EC-C9D524148304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1" t="1925" r="13736" b="5701"/>
          <a:stretch/>
        </p:blipFill>
        <p:spPr bwMode="auto">
          <a:xfrm>
            <a:off x="5715000" y="1708864"/>
            <a:ext cx="2895600" cy="27869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D07745-0F2A-43A9-9374-81BC755BB082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6" r="9635" b="5999"/>
          <a:stretch/>
        </p:blipFill>
        <p:spPr bwMode="auto">
          <a:xfrm>
            <a:off x="668033" y="1704175"/>
            <a:ext cx="2532367" cy="32488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2B8562C-6A01-413E-93F1-01C46CFF9584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8" r="4597"/>
          <a:stretch/>
        </p:blipFill>
        <p:spPr bwMode="auto">
          <a:xfrm>
            <a:off x="2590800" y="3886199"/>
            <a:ext cx="4343400" cy="24609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469558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646426" y="847090"/>
            <a:ext cx="41402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i="1" spc="-5" dirty="0">
                <a:solidFill>
                  <a:srgbClr val="C00000"/>
                </a:solidFill>
                <a:latin typeface="Calibri"/>
                <a:cs typeface="Calibri"/>
              </a:rPr>
              <a:t>Взаимодействие</a:t>
            </a:r>
            <a:r>
              <a:rPr sz="2800" b="1" i="1" spc="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800" b="1" i="1" spc="-5" dirty="0">
                <a:solidFill>
                  <a:srgbClr val="C00000"/>
                </a:solidFill>
                <a:latin typeface="Calibri"/>
                <a:cs typeface="Calibri"/>
              </a:rPr>
              <a:t>с</a:t>
            </a:r>
            <a:r>
              <a:rPr sz="2800" b="1" i="1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800" b="1" i="1" spc="-5" dirty="0">
                <a:solidFill>
                  <a:srgbClr val="C00000"/>
                </a:solidFill>
                <a:latin typeface="Calibri"/>
                <a:cs typeface="Calibri"/>
              </a:rPr>
              <a:t>семьёй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37079C-0959-41A3-B4CB-98505136095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31" y="2924619"/>
            <a:ext cx="3103210" cy="375958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167DC56-63A3-4DDE-B5E1-9B034F6AA361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8" t="18529" r="33263" b="9711"/>
          <a:stretch/>
        </p:blipFill>
        <p:spPr bwMode="auto">
          <a:xfrm>
            <a:off x="5517160" y="1381760"/>
            <a:ext cx="3331630" cy="2697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6099F48-47FE-4724-8DB6-5FB845100B01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3" b="14321"/>
          <a:stretch/>
        </p:blipFill>
        <p:spPr bwMode="auto">
          <a:xfrm>
            <a:off x="3341339" y="1676400"/>
            <a:ext cx="2175821" cy="350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6E4CED5-DD71-4FD6-8120-2BA740E83090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2" r="15125" b="15990"/>
          <a:stretch/>
        </p:blipFill>
        <p:spPr bwMode="auto">
          <a:xfrm>
            <a:off x="5363068" y="3657600"/>
            <a:ext cx="3103210" cy="29521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90600" y="609601"/>
            <a:ext cx="7597139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pc="-20" dirty="0"/>
              <a:t>Развлечение с родителями</a:t>
            </a:r>
            <a:r>
              <a:rPr spc="-25" dirty="0"/>
              <a:t> </a:t>
            </a:r>
            <a:r>
              <a:rPr lang="ru-RU" spc="-10" dirty="0"/>
              <a:t>«Викторина по сказкам»</a:t>
            </a:r>
            <a:endParaRPr spc="-1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584E836-5EEF-429D-844A-FAAF4A3D911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11" y="1471613"/>
            <a:ext cx="3824373" cy="2838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F2EDADC-E883-4980-B929-FBFDAFBBE87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116" y="1507424"/>
            <a:ext cx="3886200" cy="2838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B0C3513-416F-475B-92F2-8CD2E7879134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831" y="3856099"/>
            <a:ext cx="3482338" cy="2609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718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Результаты</a:t>
            </a:r>
            <a:r>
              <a:rPr dirty="0"/>
              <a:t> </a:t>
            </a:r>
            <a:r>
              <a:rPr spc="-5" dirty="0"/>
              <a:t>реализации </a:t>
            </a:r>
            <a:r>
              <a:rPr spc="-10" dirty="0"/>
              <a:t>проекта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62000" y="1676400"/>
            <a:ext cx="7772400" cy="41267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lang="ru-RU" sz="2400" b="1" spc="-10" dirty="0">
                <a:latin typeface="Calibri"/>
                <a:cs typeface="Calibri"/>
              </a:rPr>
              <a:t>-</a:t>
            </a:r>
            <a:r>
              <a:rPr lang="ru-RU" sz="2400" dirty="0">
                <a:latin typeface="Calibri"/>
                <a:cs typeface="Calibri"/>
              </a:rPr>
              <a:t> У детей повысился интерес к произведениям дальневосточных писателей. </a:t>
            </a:r>
          </a:p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lang="ru-RU" sz="2400" dirty="0">
                <a:latin typeface="Calibri"/>
                <a:cs typeface="Calibri"/>
              </a:rPr>
              <a:t>- У детей усилилось чувство гордости за родной край и желание больше узнать о его природе, людях.</a:t>
            </a:r>
          </a:p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lang="ru-RU" sz="2400" dirty="0">
                <a:latin typeface="Calibri"/>
                <a:cs typeface="Calibri"/>
              </a:rPr>
              <a:t>- Создана предметно-развивающая среда по знакомству с дальневосточными писателями: наглядно-иллюстративный материал, библиотека.</a:t>
            </a:r>
          </a:p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lang="ru-RU" sz="2400" dirty="0">
                <a:latin typeface="Calibri"/>
                <a:cs typeface="Calibri"/>
              </a:rPr>
              <a:t>-  У родителей возникла уверенность в необходимости иметь в домашней библиотеке произведения дальневосточных писателей и читать их детям.</a:t>
            </a:r>
          </a:p>
          <a:p>
            <a:pPr marL="12700" algn="just">
              <a:lnSpc>
                <a:spcPct val="100000"/>
              </a:lnSpc>
              <a:spcBef>
                <a:spcPts val="100"/>
              </a:spcBef>
            </a:pP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14804" y="1191209"/>
            <a:ext cx="494538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Спасибо</a:t>
            </a:r>
            <a:r>
              <a:rPr sz="4000" dirty="0"/>
              <a:t> </a:t>
            </a:r>
            <a:r>
              <a:rPr sz="4000" spc="-5" dirty="0"/>
              <a:t>за</a:t>
            </a:r>
            <a:r>
              <a:rPr sz="4000" spc="-10" dirty="0"/>
              <a:t> </a:t>
            </a:r>
            <a:r>
              <a:rPr sz="4000" spc="-5" dirty="0"/>
              <a:t>внимание!</a:t>
            </a:r>
            <a:endParaRPr sz="400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73E119-2926-4D71-A831-05F5B6040D9A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" t="26797" r="3716" b="9006"/>
          <a:stretch/>
        </p:blipFill>
        <p:spPr bwMode="auto">
          <a:xfrm>
            <a:off x="1981200" y="1900237"/>
            <a:ext cx="4724400" cy="44243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003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78682" y="922401"/>
            <a:ext cx="18141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i="0" u="he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Актуально</a:t>
            </a:r>
            <a:r>
              <a:rPr sz="2400" i="0" u="heavy" spc="5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с</a:t>
            </a:r>
            <a:r>
              <a:rPr sz="2400" i="0" u="he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ть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948232" y="1313561"/>
            <a:ext cx="7205168" cy="44448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lang="ru-RU" spc="-5" dirty="0">
                <a:uFill>
                  <a:solidFill>
                    <a:srgbClr val="000000"/>
                  </a:solidFill>
                </a:uFill>
              </a:rPr>
              <a:t>Современных детей трудно заинтересовать не только повествованием истории, описанной в книге, но и рассматриванием иллюстраций, какими бы красочными они не были - это не шоу со спецэффектами. И отсюда возникает проблема - не знание  авторов детских произведений родного края. А ведь на Дальнем Востоке много замечательных писателей и поэтов, создавших яркие колоритные произведения, отличающиеся особым «дальневосточным» характером. </a:t>
            </a:r>
          </a:p>
          <a:p>
            <a:pPr marL="29209" algn="ctr">
              <a:lnSpc>
                <a:spcPct val="100000"/>
              </a:lnSpc>
            </a:pPr>
            <a:r>
              <a:rPr lang="ru-RU" spc="-15" dirty="0"/>
              <a:t>А е</a:t>
            </a:r>
            <a:r>
              <a:rPr spc="-15" dirty="0" err="1"/>
              <a:t>сли</a:t>
            </a:r>
            <a:r>
              <a:rPr spc="-25" dirty="0"/>
              <a:t> </a:t>
            </a:r>
            <a:r>
              <a:rPr spc="-15" dirty="0"/>
              <a:t>народ</a:t>
            </a:r>
            <a:r>
              <a:rPr spc="-10" dirty="0"/>
              <a:t> </a:t>
            </a:r>
            <a:r>
              <a:rPr spc="-5" dirty="0"/>
              <a:t>теряет связи</a:t>
            </a:r>
            <a:r>
              <a:rPr spc="-20" dirty="0"/>
              <a:t> </a:t>
            </a:r>
            <a:r>
              <a:rPr dirty="0"/>
              <a:t>с</a:t>
            </a:r>
            <a:r>
              <a:rPr spc="-20" dirty="0"/>
              <a:t> </a:t>
            </a:r>
            <a:r>
              <a:rPr spc="-5" dirty="0"/>
              <a:t>прошлым,</a:t>
            </a:r>
            <a:r>
              <a:rPr spc="5" dirty="0"/>
              <a:t> </a:t>
            </a:r>
            <a:r>
              <a:rPr spc="-5" dirty="0"/>
              <a:t>он</a:t>
            </a:r>
            <a:r>
              <a:rPr spc="-15" dirty="0"/>
              <a:t> </a:t>
            </a:r>
            <a:r>
              <a:rPr spc="-5" dirty="0"/>
              <a:t>теряет</a:t>
            </a:r>
            <a:r>
              <a:rPr spc="-10" dirty="0"/>
              <a:t> </a:t>
            </a:r>
            <a:r>
              <a:rPr dirty="0"/>
              <a:t>силы,</a:t>
            </a:r>
          </a:p>
          <a:p>
            <a:pPr marL="27305" algn="ctr">
              <a:lnSpc>
                <a:spcPct val="100000"/>
              </a:lnSpc>
            </a:pPr>
            <a:r>
              <a:rPr spc="-5" dirty="0"/>
              <a:t>теряет</a:t>
            </a:r>
            <a:r>
              <a:rPr spc="-35" dirty="0"/>
              <a:t> </a:t>
            </a:r>
            <a:r>
              <a:rPr dirty="0"/>
              <a:t>своё</a:t>
            </a:r>
            <a:r>
              <a:rPr spc="-25" dirty="0"/>
              <a:t> </a:t>
            </a:r>
            <a:r>
              <a:rPr spc="-20" dirty="0" err="1"/>
              <a:t>будущее</a:t>
            </a:r>
            <a:r>
              <a:rPr spc="-20" dirty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69819" y="852677"/>
            <a:ext cx="5193665" cy="2769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415" marR="1748155" indent="135255" algn="just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latin typeface="Calibri"/>
                <a:cs typeface="Calibri"/>
              </a:rPr>
              <a:t>Сказка </a:t>
            </a:r>
            <a:r>
              <a:rPr sz="2000" dirty="0">
                <a:latin typeface="Calibri"/>
                <a:cs typeface="Calibri"/>
              </a:rPr>
              <a:t>учит </a:t>
            </a:r>
            <a:r>
              <a:rPr sz="2000" spc="-10" dirty="0">
                <a:latin typeface="Calibri"/>
                <a:cs typeface="Calibri"/>
              </a:rPr>
              <a:t>добро </a:t>
            </a:r>
            <a:r>
              <a:rPr sz="2000" spc="-5" dirty="0">
                <a:latin typeface="Calibri"/>
                <a:cs typeface="Calibri"/>
              </a:rPr>
              <a:t>понимать, </a:t>
            </a:r>
            <a:r>
              <a:rPr sz="2000" dirty="0">
                <a:latin typeface="Calibri"/>
                <a:cs typeface="Calibri"/>
              </a:rPr>
              <a:t> О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поступках</a:t>
            </a:r>
            <a:r>
              <a:rPr sz="2000" spc="-60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людей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рассуждать,</a:t>
            </a:r>
          </a:p>
          <a:p>
            <a:pPr marL="166370" marR="1899285" indent="31750" algn="just">
              <a:lnSpc>
                <a:spcPct val="100000"/>
              </a:lnSpc>
            </a:pPr>
            <a:r>
              <a:rPr sz="2000" spc="-15" dirty="0">
                <a:latin typeface="Calibri"/>
                <a:cs typeface="Calibri"/>
              </a:rPr>
              <a:t>Коль </a:t>
            </a:r>
            <a:r>
              <a:rPr sz="2000" spc="-10" dirty="0">
                <a:latin typeface="Calibri"/>
                <a:cs typeface="Calibri"/>
              </a:rPr>
              <a:t>плохой, то его </a:t>
            </a:r>
            <a:r>
              <a:rPr sz="2000" spc="-15" dirty="0">
                <a:latin typeface="Calibri"/>
                <a:cs typeface="Calibri"/>
              </a:rPr>
              <a:t>осудить,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Ну </a:t>
            </a:r>
            <a:r>
              <a:rPr sz="2000" dirty="0">
                <a:latin typeface="Calibri"/>
                <a:cs typeface="Calibri"/>
              </a:rPr>
              <a:t>а слабый – </a:t>
            </a:r>
            <a:r>
              <a:rPr sz="2000" spc="-10" dirty="0">
                <a:latin typeface="Calibri"/>
                <a:cs typeface="Calibri"/>
              </a:rPr>
              <a:t>его </a:t>
            </a:r>
            <a:r>
              <a:rPr sz="2000" dirty="0">
                <a:latin typeface="Calibri"/>
                <a:cs typeface="Calibri"/>
              </a:rPr>
              <a:t>защитить! 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Дети </a:t>
            </a:r>
            <a:r>
              <a:rPr sz="2000" spc="-5" dirty="0">
                <a:latin typeface="Calibri"/>
                <a:cs typeface="Calibri"/>
              </a:rPr>
              <a:t>учатся думать, мечтать, </a:t>
            </a:r>
            <a:r>
              <a:rPr sz="2000" spc="-44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На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вопросы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ответ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получать.</a:t>
            </a:r>
            <a:endParaRPr sz="2000" dirty="0">
              <a:latin typeface="Calibri"/>
              <a:cs typeface="Calibri"/>
            </a:endParaRPr>
          </a:p>
          <a:p>
            <a:pPr marL="506095" marR="1743710" indent="-494030" algn="just">
              <a:lnSpc>
                <a:spcPct val="100000"/>
              </a:lnSpc>
            </a:pPr>
            <a:r>
              <a:rPr sz="2000" dirty="0">
                <a:latin typeface="Calibri"/>
                <a:cs typeface="Calibri"/>
              </a:rPr>
              <a:t>Каждый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раз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что-нибудь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узнают,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Родину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свою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познают!</a:t>
            </a:r>
          </a:p>
          <a:p>
            <a:pPr marL="4105275" algn="just">
              <a:lnSpc>
                <a:spcPct val="100000"/>
              </a:lnSpc>
            </a:pPr>
            <a:r>
              <a:rPr sz="2000" spc="5" dirty="0">
                <a:latin typeface="Calibri"/>
                <a:cs typeface="Calibri"/>
              </a:rPr>
              <a:t>А.</a:t>
            </a:r>
            <a:r>
              <a:rPr sz="2000" spc="-8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Лесных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6E435B1-3263-476B-886E-E64EDA3C4E1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054302"/>
            <a:ext cx="2437108" cy="2072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6529D1-ECE2-4A4B-BD79-A72828140489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23"/>
          <a:stretch/>
        </p:blipFill>
        <p:spPr bwMode="auto">
          <a:xfrm>
            <a:off x="6323640" y="3998267"/>
            <a:ext cx="2214245" cy="2184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F7A49D7-D35E-4D3B-87F5-09564F1FC55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347" y="4054302"/>
            <a:ext cx="2955654" cy="20728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93565" y="994105"/>
            <a:ext cx="136423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i="0" u="heavy" spc="-5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Гипотеза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0039" y="1725929"/>
            <a:ext cx="7533640" cy="2959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31750" indent="-457200" algn="ctr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469265" algn="l"/>
                <a:tab pos="469900" algn="l"/>
              </a:tabLst>
            </a:pPr>
            <a:r>
              <a:rPr lang="ru-RU" sz="2400" spc="-5" dirty="0">
                <a:latin typeface="Calibri"/>
                <a:cs typeface="Calibri"/>
              </a:rPr>
              <a:t>Если мы создадим необходимые условия по ознакомлению детей и их родителей с творчеством Дальневосточных писателей, то у детей сформируется устойчивый интерес к чтению,  появится чувство гордости за родной край и желание больше узнать о его природе и местном населении дальнего востока.</a:t>
            </a: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Wingdings"/>
              <a:buChar char=""/>
            </a:pPr>
            <a:endParaRPr sz="235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20039" y="781303"/>
            <a:ext cx="7640955" cy="44454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8900" algn="ctr">
              <a:lnSpc>
                <a:spcPct val="100000"/>
              </a:lnSpc>
              <a:spcBef>
                <a:spcPts val="105"/>
              </a:spcBef>
            </a:pPr>
            <a:r>
              <a:rPr sz="2400" b="1" u="heavy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Цель</a:t>
            </a:r>
            <a:r>
              <a:rPr sz="2000" b="1" u="heavy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:</a:t>
            </a:r>
            <a:endParaRPr sz="2000" dirty="0">
              <a:latin typeface="Calibri"/>
              <a:cs typeface="Calibri"/>
            </a:endParaRPr>
          </a:p>
          <a:p>
            <a:pPr marL="102235" marR="5080" algn="ctr">
              <a:lnSpc>
                <a:spcPct val="100000"/>
              </a:lnSpc>
            </a:pPr>
            <a:r>
              <a:rPr lang="ru-RU" sz="2400" dirty="0">
                <a:latin typeface="Calibri"/>
                <a:cs typeface="Calibri"/>
              </a:rPr>
              <a:t>Знакомство дошкольников с литературным наследием дальневосточных писателей.</a:t>
            </a: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400" dirty="0">
              <a:latin typeface="Calibri"/>
              <a:cs typeface="Calibri"/>
            </a:endParaRPr>
          </a:p>
          <a:p>
            <a:pPr marL="3437254">
              <a:lnSpc>
                <a:spcPct val="100000"/>
              </a:lnSpc>
            </a:pP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Задачи:</a:t>
            </a:r>
            <a:endParaRPr sz="2400" dirty="0">
              <a:latin typeface="Calibri"/>
              <a:cs typeface="Calibri"/>
            </a:endParaRPr>
          </a:p>
          <a:p>
            <a:pPr marL="355600" marR="332105" indent="-342900">
              <a:lnSpc>
                <a:spcPct val="100000"/>
              </a:lnSpc>
              <a:buChar char="-"/>
              <a:tabLst>
                <a:tab pos="354965" algn="l"/>
                <a:tab pos="355600" algn="l"/>
              </a:tabLst>
            </a:pPr>
            <a:r>
              <a:rPr lang="ru-RU" sz="2400" spc="-5" dirty="0">
                <a:latin typeface="Calibri"/>
                <a:cs typeface="Calibri"/>
              </a:rPr>
              <a:t>Способствовать формированию чувства любви к «малой Родине» через знакомство с творчеством дальневосточных писателей</a:t>
            </a:r>
            <a:r>
              <a:rPr sz="2400" spc="-5" dirty="0">
                <a:latin typeface="Calibri"/>
                <a:cs typeface="Calibri"/>
              </a:rPr>
              <a:t>;</a:t>
            </a:r>
            <a:endParaRPr sz="2400" dirty="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buChar char="-"/>
              <a:tabLst>
                <a:tab pos="354965" algn="l"/>
                <a:tab pos="355600" algn="l"/>
              </a:tabLst>
            </a:pPr>
            <a:r>
              <a:rPr lang="ru-RU" sz="2400" dirty="0">
                <a:latin typeface="Calibri"/>
                <a:cs typeface="Calibri"/>
              </a:rPr>
              <a:t>Воспитывать интерес к художественной литературе ДВ</a:t>
            </a:r>
            <a:r>
              <a:rPr sz="2400" spc="-5" dirty="0">
                <a:latin typeface="Calibri"/>
                <a:cs typeface="Calibri"/>
              </a:rPr>
              <a:t>;</a:t>
            </a:r>
            <a:endParaRPr sz="2400" dirty="0">
              <a:latin typeface="Calibri"/>
              <a:cs typeface="Calibri"/>
            </a:endParaRPr>
          </a:p>
          <a:p>
            <a:pPr marL="355600" marR="452755" indent="-342900">
              <a:lnSpc>
                <a:spcPct val="100000"/>
              </a:lnSpc>
              <a:buChar char="-"/>
              <a:tabLst>
                <a:tab pos="354965" algn="l"/>
                <a:tab pos="355600" algn="l"/>
              </a:tabLst>
            </a:pPr>
            <a:r>
              <a:rPr lang="ru-RU" sz="2400" dirty="0">
                <a:latin typeface="Calibri"/>
                <a:cs typeface="Calibri"/>
              </a:rPr>
              <a:t>Р</a:t>
            </a:r>
            <a:r>
              <a:rPr sz="2400" dirty="0" err="1">
                <a:latin typeface="Calibri"/>
                <a:cs typeface="Calibri"/>
              </a:rPr>
              <a:t>азви</a:t>
            </a:r>
            <a:r>
              <a:rPr lang="ru-RU" sz="2400" dirty="0" err="1">
                <a:latin typeface="Calibri"/>
                <a:cs typeface="Calibri"/>
              </a:rPr>
              <a:t>вать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5" dirty="0" err="1">
                <a:latin typeface="Calibri"/>
                <a:cs typeface="Calibri"/>
              </a:rPr>
              <a:t>совместн</a:t>
            </a:r>
            <a:r>
              <a:rPr lang="ru-RU" sz="2400" spc="-5" dirty="0" err="1">
                <a:latin typeface="Calibri"/>
                <a:cs typeface="Calibri"/>
              </a:rPr>
              <a:t>ое</a:t>
            </a:r>
            <a:r>
              <a:rPr lang="ru-RU" sz="2400" spc="-5" dirty="0">
                <a:latin typeface="Calibri"/>
                <a:cs typeface="Calibri"/>
              </a:rPr>
              <a:t> </a:t>
            </a:r>
            <a:r>
              <a:rPr sz="2400" dirty="0" err="1">
                <a:latin typeface="Calibri"/>
                <a:cs typeface="Calibri"/>
              </a:rPr>
              <a:t>творчеств</a:t>
            </a:r>
            <a:r>
              <a:rPr lang="ru-RU" sz="2400" dirty="0">
                <a:latin typeface="Calibri"/>
                <a:cs typeface="Calibri"/>
              </a:rPr>
              <a:t>о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родителей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и </a:t>
            </a:r>
            <a:r>
              <a:rPr sz="2400" spc="-434" dirty="0">
                <a:latin typeface="Calibri"/>
                <a:cs typeface="Calibri"/>
              </a:rPr>
              <a:t> </a:t>
            </a:r>
            <a:r>
              <a:rPr sz="2400" spc="-10" dirty="0" err="1">
                <a:latin typeface="Calibri"/>
                <a:cs typeface="Calibri"/>
              </a:rPr>
              <a:t>детей</a:t>
            </a:r>
            <a:r>
              <a:rPr lang="ru-RU" sz="2400" spc="-10" dirty="0">
                <a:latin typeface="Calibri"/>
                <a:cs typeface="Calibri"/>
              </a:rPr>
              <a:t> по приобщению к художественной литературе ДВ</a:t>
            </a:r>
            <a:r>
              <a:rPr sz="2400" spc="-10" dirty="0">
                <a:latin typeface="Calibri"/>
                <a:cs typeface="Calibri"/>
              </a:rPr>
              <a:t>.</a:t>
            </a: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2000" y="774903"/>
            <a:ext cx="7605521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21920" algn="ctr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«</a:t>
            </a:r>
            <a:r>
              <a:rPr spc="-5" dirty="0" err="1"/>
              <a:t>Путешествие</a:t>
            </a:r>
            <a:r>
              <a:rPr spc="-10" dirty="0"/>
              <a:t> </a:t>
            </a:r>
            <a:r>
              <a:rPr spc="-5" dirty="0"/>
              <a:t> в</a:t>
            </a:r>
            <a:r>
              <a:rPr spc="10" dirty="0"/>
              <a:t> </a:t>
            </a:r>
            <a:r>
              <a:rPr spc="-10" dirty="0" err="1"/>
              <a:t>историю</a:t>
            </a:r>
            <a:r>
              <a:rPr spc="5" dirty="0"/>
              <a:t> </a:t>
            </a:r>
            <a:r>
              <a:rPr lang="ru-RU" spc="5" dirty="0"/>
              <a:t>дальневосточных </a:t>
            </a:r>
            <a:r>
              <a:rPr dirty="0"/>
              <a:t> </a:t>
            </a:r>
            <a:r>
              <a:rPr spc="-15" dirty="0" err="1"/>
              <a:t>сказ</a:t>
            </a:r>
            <a:r>
              <a:rPr lang="ru-RU" spc="-15" dirty="0" err="1"/>
              <a:t>ок</a:t>
            </a:r>
            <a:r>
              <a:rPr lang="ru-RU" spc="-15" dirty="0"/>
              <a:t>»</a:t>
            </a:r>
            <a:endParaRPr spc="-15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A4B011-25FC-4F9B-8EF2-177D15E5E25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479" y="1635965"/>
            <a:ext cx="3490721" cy="263123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BAEB2A5-8265-4F83-B47E-5A3F78CC3D95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27"/>
          <a:stretch/>
        </p:blipFill>
        <p:spPr bwMode="auto">
          <a:xfrm>
            <a:off x="4572000" y="1635964"/>
            <a:ext cx="3657600" cy="2631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E4206E5-25F3-4505-9154-155A173D79AD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0" t="9856" r="5309" b="16891"/>
          <a:stretch/>
        </p:blipFill>
        <p:spPr bwMode="auto">
          <a:xfrm>
            <a:off x="2359501" y="3918780"/>
            <a:ext cx="4149156" cy="2418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5169"/>
            <a:ext cx="9144000" cy="685799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DE1D689-862C-4131-BA08-1BA0053A10C5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39"/>
          <a:stretch/>
        </p:blipFill>
        <p:spPr bwMode="auto">
          <a:xfrm>
            <a:off x="597943" y="3850394"/>
            <a:ext cx="3675085" cy="23209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D77F02A-D526-4BD3-BA83-52F0068B2A1B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9"/>
          <a:stretch/>
        </p:blipFill>
        <p:spPr bwMode="auto">
          <a:xfrm>
            <a:off x="4885127" y="899338"/>
            <a:ext cx="3660929" cy="23466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5AE6F6C-D76C-4E49-8B0F-04A0ED2B66AB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9" t="13018" r="2902" b="16275"/>
          <a:stretch/>
        </p:blipFill>
        <p:spPr bwMode="auto">
          <a:xfrm>
            <a:off x="4885127" y="3732966"/>
            <a:ext cx="3675084" cy="24384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7883E06-4248-4BCF-84D1-C1D5EDB3379D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80" r="22779"/>
          <a:stretch/>
        </p:blipFill>
        <p:spPr bwMode="auto">
          <a:xfrm>
            <a:off x="558995" y="899338"/>
            <a:ext cx="3767137" cy="23466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7750" y="874799"/>
            <a:ext cx="741045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pc="-10" dirty="0"/>
              <a:t>Помоги герою найти свою сказку</a:t>
            </a:r>
            <a:endParaRPr spc="-1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0103963-56A9-4562-BE71-BEB749279278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8" t="27584" r="2031" b="13827"/>
          <a:stretch/>
        </p:blipFill>
        <p:spPr bwMode="auto">
          <a:xfrm>
            <a:off x="1781175" y="1317869"/>
            <a:ext cx="5581650" cy="26098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2F462B2-6AB5-408E-B4C3-6B4F98103FC3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6" t="17534" r="15661" b="10621"/>
          <a:stretch/>
        </p:blipFill>
        <p:spPr bwMode="auto">
          <a:xfrm>
            <a:off x="838200" y="3391486"/>
            <a:ext cx="3590927" cy="2743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650BCD6-E574-4A74-8CEA-271BAB99D99E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60" r="15499"/>
          <a:stretch/>
        </p:blipFill>
        <p:spPr bwMode="auto">
          <a:xfrm>
            <a:off x="5924550" y="2817177"/>
            <a:ext cx="2533650" cy="33702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470</TotalTime>
  <Words>456</Words>
  <Application>Microsoft Office PowerPoint</Application>
  <PresentationFormat>Экран (4:3)</PresentationFormat>
  <Paragraphs>50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Calibri</vt:lpstr>
      <vt:lpstr>Wingdings</vt:lpstr>
      <vt:lpstr>Office Theme</vt:lpstr>
      <vt:lpstr>Презентация PowerPoint</vt:lpstr>
      <vt:lpstr>Презентация PowerPoint</vt:lpstr>
      <vt:lpstr>Актуальность</vt:lpstr>
      <vt:lpstr>Презентация PowerPoint</vt:lpstr>
      <vt:lpstr>Гипотеза</vt:lpstr>
      <vt:lpstr>Презентация PowerPoint</vt:lpstr>
      <vt:lpstr>«Путешествие  в историю дальневосточных  сказок»</vt:lpstr>
      <vt:lpstr>Презентация PowerPoint</vt:lpstr>
      <vt:lpstr>Помоги герою найти свою сказку</vt:lpstr>
      <vt:lpstr>«Собери героя из разрезных картинок»</vt:lpstr>
      <vt:lpstr>Знакомство с дальневосточными  сказками</vt:lpstr>
      <vt:lpstr>Рассматривание иллюстраций по удэгейским сказкам</vt:lpstr>
      <vt:lpstr>Просмотр мультфильмов</vt:lpstr>
      <vt:lpstr>Рисование «Нанайское солнышко»</vt:lpstr>
      <vt:lpstr>Рисование «Лиса из нанайской сказки»</vt:lpstr>
      <vt:lpstr>Лепка «Как медведь и бурундук дружить перестал»</vt:lpstr>
      <vt:lpstr>Оригами «Оморочка»</vt:lpstr>
      <vt:lpstr>Коллективная  аппликация «Морской старик». </vt:lpstr>
      <vt:lpstr>Раскрашивание иллюстраций по нанайским сказкам»</vt:lpstr>
      <vt:lpstr>Подвижная игра «Полярная сова и евражка»</vt:lpstr>
      <vt:lpstr>Совместная деятельность родителей и детей по изготовлению поделок</vt:lpstr>
      <vt:lpstr>Презентация PowerPoint</vt:lpstr>
      <vt:lpstr>Развлечение с родителями «Викторина по сказкам»</vt:lpstr>
      <vt:lpstr>Результаты реализации проекта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Наталья</cp:lastModifiedBy>
  <cp:revision>59</cp:revision>
  <dcterms:created xsi:type="dcterms:W3CDTF">2023-11-23T01:14:06Z</dcterms:created>
  <dcterms:modified xsi:type="dcterms:W3CDTF">2024-02-12T08:53:58Z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2022-08-17T00:00:00Z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2023-11-23T00:00:00Z</vt:filetime>
  </property>
</Properties>
</file>