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78" r:id="rId3"/>
    <p:sldId id="279" r:id="rId4"/>
    <p:sldId id="300" r:id="rId5"/>
    <p:sldId id="259" r:id="rId6"/>
    <p:sldId id="280" r:id="rId7"/>
    <p:sldId id="260" r:id="rId8"/>
    <p:sldId id="306" r:id="rId9"/>
    <p:sldId id="304" r:id="rId10"/>
    <p:sldId id="307" r:id="rId11"/>
    <p:sldId id="310" r:id="rId12"/>
    <p:sldId id="284" r:id="rId13"/>
    <p:sldId id="297" r:id="rId14"/>
    <p:sldId id="301" r:id="rId15"/>
    <p:sldId id="286" r:id="rId16"/>
    <p:sldId id="308" r:id="rId17"/>
    <p:sldId id="309" r:id="rId18"/>
    <p:sldId id="274" r:id="rId19"/>
    <p:sldId id="294" r:id="rId20"/>
    <p:sldId id="282" r:id="rId21"/>
    <p:sldId id="283" r:id="rId22"/>
    <p:sldId id="296" r:id="rId23"/>
    <p:sldId id="302" r:id="rId24"/>
    <p:sldId id="298" r:id="rId25"/>
    <p:sldId id="268" r:id="rId26"/>
    <p:sldId id="269" r:id="rId27"/>
    <p:sldId id="303" r:id="rId28"/>
    <p:sldId id="287" r:id="rId29"/>
    <p:sldId id="313" r:id="rId30"/>
    <p:sldId id="293" r:id="rId31"/>
    <p:sldId id="295" r:id="rId32"/>
    <p:sldId id="305" r:id="rId33"/>
    <p:sldId id="31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18" autoAdjust="0"/>
    <p:restoredTop sz="9466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705D1E-4DB7-4049-B1BA-BA0D600462F4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612162-816E-4F5F-ABF6-944ED2B25F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5716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214423"/>
            <a:ext cx="7772400" cy="328614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</a:rPr>
              <a:t>Деятельность педагога-воспитателя ГПД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92D050"/>
                </a:solidFill>
              </a:rPr>
              <a:t>Внеурочная деятельность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4040188" cy="214314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Коррекционно-развивающие занятия с логопедом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5025" y="2714620"/>
            <a:ext cx="4041775" cy="1428760"/>
          </a:xfrm>
        </p:spPr>
        <p:txBody>
          <a:bodyPr/>
          <a:lstStyle/>
          <a:p>
            <a:pPr algn="ctr"/>
            <a:r>
              <a:rPr lang="ru-RU" dirty="0" smtClean="0"/>
              <a:t>И психологом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786190"/>
            <a:ext cx="3572491" cy="1688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000372"/>
            <a:ext cx="447678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одержимое 9"/>
          <p:cNvSpPr>
            <a:spLocks noGrp="1"/>
          </p:cNvSpPr>
          <p:nvPr>
            <p:ph sz="quarter" idx="2"/>
          </p:nvPr>
        </p:nvSpPr>
        <p:spPr>
          <a:xfrm>
            <a:off x="457200" y="1071546"/>
            <a:ext cx="4400552" cy="57150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357298"/>
            <a:ext cx="4041775" cy="1910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Кружковая работа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3Д МОДЕЛИРОВАНИЕ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1497805"/>
          </a:xfrm>
        </p:spPr>
        <p:txBody>
          <a:bodyPr>
            <a:normAutofit/>
          </a:bodyPr>
          <a:lstStyle/>
          <a:p>
            <a:pPr algn="ctr"/>
            <a:endParaRPr lang="ru-RU" b="0" dirty="0" smtClean="0">
              <a:solidFill>
                <a:schemeClr val="tx2"/>
              </a:solidFill>
            </a:endParaRPr>
          </a:p>
          <a:p>
            <a:pPr algn="ctr"/>
            <a:endParaRPr lang="ru-RU" b="0" dirty="0" smtClean="0"/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3Д РУЧКА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26626" name="Picture 2" descr="F:\Фото выпуск 2022 Коптева С.И\IMG_20211221_135308_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2643182"/>
            <a:ext cx="4040188" cy="2143140"/>
          </a:xfrm>
          <a:prstGeom prst="rect">
            <a:avLst/>
          </a:prstGeom>
          <a:noFill/>
        </p:spPr>
      </p:pic>
      <p:pic>
        <p:nvPicPr>
          <p:cNvPr id="26627" name="Picture 3" descr="F:\Фото выпуск 2022 Коптева С.И\IMG_20211221_135327_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5920" y="3504753"/>
            <a:ext cx="4039985" cy="1866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Мы на прогулке</a:t>
            </a:r>
            <a:br>
              <a:rPr lang="ru-RU" b="1" dirty="0" smtClean="0"/>
            </a:br>
            <a:r>
              <a:rPr lang="ru-RU" b="1" dirty="0" smtClean="0"/>
              <a:t>У</a:t>
            </a:r>
            <a:r>
              <a:rPr lang="ru-RU" b="1" dirty="0" smtClean="0">
                <a:solidFill>
                  <a:schemeClr val="tx2"/>
                </a:solidFill>
              </a:rPr>
              <a:t>Х! Гуляем, отдыхаем…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9218" name="Picture 2" descr="F:\4б класс фото\4760ff6c-4f50-43be-a266-db66da016cc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812406" y="1920875"/>
            <a:ext cx="3328187" cy="4433888"/>
          </a:xfrm>
          <a:prstGeom prst="rect">
            <a:avLst/>
          </a:prstGeom>
          <a:noFill/>
        </p:spPr>
      </p:pic>
      <p:pic>
        <p:nvPicPr>
          <p:cNvPr id="9219" name="Picture 3" descr="F:\4б класс фото\6221934b-9f72-4755-8db3-2d1e4fa049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223163" y="2215501"/>
            <a:ext cx="2888673" cy="3844636"/>
          </a:xfrm>
          <a:prstGeom prst="rect">
            <a:avLst/>
          </a:prstGeom>
          <a:noFill/>
        </p:spPr>
      </p:pic>
      <p:pic>
        <p:nvPicPr>
          <p:cNvPr id="22530" name="Picture 2" descr="https://pp.userapi.com/c824409/v824409832/354f4/dKP3T8yi04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4786322"/>
            <a:ext cx="1143008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Все айда на горку!!!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24578" name="Picture 2" descr="F:\Фото выпуск 2022 Коптева С.И\image-2019-04-14 16_57_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Мы выполняем домашнее задание!!!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91600"/>
            <a:ext cx="4327393" cy="262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857364"/>
            <a:ext cx="464347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 descr="https://wot-life.com/img/clanicon/50030455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4214818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74638"/>
            <a:ext cx="3614734" cy="365442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17 января мы провели клубный час, посвященный Дню детских изобретений!!! Было </a:t>
            </a:r>
            <a:r>
              <a:rPr lang="ru-RU" sz="3200" b="1" dirty="0" err="1" smtClean="0">
                <a:solidFill>
                  <a:schemeClr val="tx2"/>
                </a:solidFill>
              </a:rPr>
              <a:t>ооочень</a:t>
            </a:r>
            <a:r>
              <a:rPr lang="ru-RU" sz="3200" b="1" dirty="0" smtClean="0">
                <a:solidFill>
                  <a:schemeClr val="tx2"/>
                </a:solidFill>
              </a:rPr>
              <a:t> интересно!!!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214554"/>
            <a:ext cx="4714908" cy="299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00628" y="4071942"/>
            <a:ext cx="4038600" cy="2501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2" name="Picture 2" descr="https://avatars.dzeninfra.ru/get-zen-logos/1526540/pub_60a3b4ecaae21013158e1b32_6251655478501c7bec586328/xx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714356"/>
            <a:ext cx="1461336" cy="1170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А здесь мы познаем секреты здорового образа жизни!!!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0240"/>
            <a:ext cx="4038600" cy="3416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0" name="AutoShape 4" descr="https://st4.depositphotos.com/1007989/30282/i/600/depositphotos_302824366-stock-photo-mascot-smiley-brushing-teeth-illustrati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2" name="AutoShape 6" descr="https://st4.depositphotos.com/1007989/30282/i/600/depositphotos_302824366-stock-photo-mascot-smiley-brushing-teeth-illustrati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143116"/>
            <a:ext cx="4091115" cy="230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715404" cy="24288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Итог мероприятия – витаминный шашлычок!!!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Ну </a:t>
            </a:r>
            <a:r>
              <a:rPr lang="ru-RU" b="1" dirty="0" err="1" smtClean="0">
                <a:solidFill>
                  <a:schemeClr val="tx2"/>
                </a:solidFill>
              </a:rPr>
              <a:t>ооочень</a:t>
            </a:r>
            <a:r>
              <a:rPr lang="ru-RU" b="1" dirty="0" smtClean="0">
                <a:solidFill>
                  <a:schemeClr val="tx2"/>
                </a:solidFill>
              </a:rPr>
              <a:t> вкусно!!!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71744"/>
            <a:ext cx="4038600" cy="2987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648200" y="2214554"/>
            <a:ext cx="4352956" cy="305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 descr="https://i.ytimg.com/vi/_uFTGgX81qw/hq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1071546"/>
            <a:ext cx="1262070" cy="946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А в свободное время…</a:t>
            </a:r>
            <a:br>
              <a:rPr lang="ru-RU" sz="3600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Мы творческие!!!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F:\4б класс фото\3ca72abc-f88d-40a6-9e1f-da23b186eaca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74875"/>
            <a:ext cx="4071966" cy="3951288"/>
          </a:xfrm>
          <a:prstGeom prst="rect">
            <a:avLst/>
          </a:prstGeom>
          <a:noFill/>
        </p:spPr>
      </p:pic>
      <p:pic>
        <p:nvPicPr>
          <p:cNvPr id="8195" name="Picture 3" descr="F:\4б класс фото\b7746286-8f6c-46a1-8c09-cd2e900dcd6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5221806" y="2514600"/>
            <a:ext cx="2888212" cy="384651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/>
          <a:lstStyle/>
          <a:p>
            <a:pPr algn="ctr"/>
            <a:r>
              <a:rPr lang="ru-RU" b="1" dirty="0" smtClean="0"/>
              <a:t>ВЕСЁЛЫЕ!!!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200" dirty="0" smtClean="0"/>
              <a:t>Порадуем бабушек 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И мам</a:t>
            </a:r>
            <a:endParaRPr lang="ru-RU" sz="3200" dirty="0"/>
          </a:p>
        </p:txBody>
      </p:sp>
      <p:pic>
        <p:nvPicPr>
          <p:cNvPr id="7" name="Picture 7" descr="F:\Фото выпуск 2022 Коптева С.И\IMG_20220304_13322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301" y="3224198"/>
            <a:ext cx="4039985" cy="2427316"/>
          </a:xfrm>
          <a:prstGeom prst="rect">
            <a:avLst/>
          </a:prstGeom>
          <a:noFill/>
        </p:spPr>
      </p:pic>
      <p:pic>
        <p:nvPicPr>
          <p:cNvPr id="21507" name="Picture 3" descr="F:\Фото выпуск 2022 Коптева С.И\IMG_20211125_13355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643182"/>
            <a:ext cx="4041775" cy="27115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3500462" cy="6083320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92D050"/>
                </a:solidFill>
              </a:rPr>
              <a:t>Коптева</a:t>
            </a:r>
            <a:r>
              <a:rPr lang="ru-RU" sz="4000" b="1" dirty="0" smtClean="0">
                <a:solidFill>
                  <a:srgbClr val="92D050"/>
                </a:solidFill>
              </a:rPr>
              <a:t> Светлана Ивановна</a:t>
            </a:r>
            <a:br>
              <a:rPr lang="ru-RU" sz="4000" b="1" dirty="0" smtClean="0">
                <a:solidFill>
                  <a:srgbClr val="92D050"/>
                </a:solidFill>
              </a:rPr>
            </a:br>
            <a:r>
              <a:rPr lang="ru-RU" sz="4000" b="1" dirty="0" smtClean="0">
                <a:solidFill>
                  <a:srgbClr val="92D050"/>
                </a:solidFill>
              </a:rPr>
              <a:t/>
            </a:r>
            <a:br>
              <a:rPr lang="ru-RU" sz="4000" b="1" dirty="0" smtClean="0">
                <a:solidFill>
                  <a:srgbClr val="92D050"/>
                </a:solidFill>
              </a:rPr>
            </a:br>
            <a:r>
              <a:rPr lang="ru-RU" sz="4000" b="1" dirty="0" smtClean="0">
                <a:solidFill>
                  <a:srgbClr val="92D050"/>
                </a:solidFill>
              </a:rPr>
              <a:t>Воспитатель ГПД</a:t>
            </a:r>
            <a:br>
              <a:rPr lang="ru-RU" sz="4000" b="1" dirty="0" smtClean="0">
                <a:solidFill>
                  <a:srgbClr val="92D050"/>
                </a:solidFill>
              </a:rPr>
            </a:br>
            <a:r>
              <a:rPr lang="ru-RU" sz="4000" b="1" dirty="0" smtClean="0">
                <a:solidFill>
                  <a:srgbClr val="92D050"/>
                </a:solidFill>
              </a:rPr>
              <a:t/>
            </a:r>
            <a:br>
              <a:rPr lang="ru-RU" sz="4000" b="1" dirty="0" smtClean="0">
                <a:solidFill>
                  <a:srgbClr val="92D050"/>
                </a:solidFill>
              </a:rPr>
            </a:br>
            <a:r>
              <a:rPr lang="ru-RU" sz="4000" b="1" i="1" dirty="0" err="1" smtClean="0">
                <a:solidFill>
                  <a:srgbClr val="92D050"/>
                </a:solidFill>
              </a:rPr>
              <a:t>Обоянский</a:t>
            </a:r>
            <a:r>
              <a:rPr lang="ru-RU" sz="4000" b="1" i="1" dirty="0" smtClean="0">
                <a:solidFill>
                  <a:srgbClr val="92D050"/>
                </a:solidFill>
              </a:rPr>
              <a:t> район</a:t>
            </a:r>
            <a:endParaRPr lang="ru-RU" sz="4000" b="1" i="1" dirty="0">
              <a:solidFill>
                <a:srgbClr val="92D050"/>
              </a:solidFill>
            </a:endParaRPr>
          </a:p>
        </p:txBody>
      </p:sp>
      <p:pic>
        <p:nvPicPr>
          <p:cNvPr id="3074" name="Picture 2" descr="C:\Users\Дмитрий\Downloads\Фото разные\фото\i (18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9124" y="500042"/>
            <a:ext cx="4429156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2"/>
                </a:solidFill>
              </a:rPr>
              <a:t>Мы любознательные!!!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20" name="Текст 19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71438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Размышляем…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21" name="Текст 20"/>
          <p:cNvSpPr>
            <a:spLocks noGrp="1"/>
          </p:cNvSpPr>
          <p:nvPr>
            <p:ph type="body" sz="half" idx="3"/>
          </p:nvPr>
        </p:nvSpPr>
        <p:spPr>
          <a:xfrm>
            <a:off x="4645025" y="1428737"/>
            <a:ext cx="4041775" cy="57150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Изучаем…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2844" y="2214554"/>
            <a:ext cx="43973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3438" y="2214554"/>
            <a:ext cx="435771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14356"/>
            <a:ext cx="4040188" cy="100013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Познаём…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5025" y="1357299"/>
            <a:ext cx="4041775" cy="71438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И получаем…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071942"/>
            <a:ext cx="328852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143116"/>
            <a:ext cx="2643205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500174"/>
            <a:ext cx="4040188" cy="2079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Дни рожденья отмечаем!!!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Словом, не скучаем!!!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23554" name="Picture 2" descr="F:\Фото выпуск 2022 Коптева С.И\20181108_1318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</p:spPr>
      </p:pic>
      <p:pic>
        <p:nvPicPr>
          <p:cNvPr id="23555" name="Picture 3" descr="F:\Фото выпуск 2022 Коптева С.И\IMG_20211228_133605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824858"/>
            <a:ext cx="4038600" cy="2625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42853"/>
            <a:ext cx="8229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Отдохнем и поиграем!!!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4471988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357562"/>
            <a:ext cx="3714776" cy="3288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500570"/>
            <a:ext cx="40386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И конечно же в кино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всем пойти нам суждено!!!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Экскурсия в кино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49767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Мы в музее!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25602" name="Picture 2" descr="F:\Фото выпуск 2022 Коптева С.И\20190926_12270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2571744"/>
            <a:ext cx="4366733" cy="2865923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357430"/>
            <a:ext cx="3329252" cy="4148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501122" cy="164307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Кормим птиц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! А как иначе! </a:t>
            </a:r>
            <a:r>
              <a:rPr lang="ru-RU" sz="36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Очень холодно зимой!</a:t>
            </a:r>
            <a:endParaRPr lang="ru-RU" sz="36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7" name="Picture 3" descr="F:\4б класс фото\d2b4d797-0cca-4c8a-9ccd-e748410f8ae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811874" y="1920875"/>
            <a:ext cx="3329252" cy="4433888"/>
          </a:xfrm>
          <a:prstGeom prst="rect">
            <a:avLst/>
          </a:prstGeom>
          <a:noFill/>
        </p:spPr>
      </p:pic>
      <p:pic>
        <p:nvPicPr>
          <p:cNvPr id="11268" name="Picture 4" descr="F:\Фото выпуск 2022 Коптева С.И\20181214_1340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7239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Любим спорт и эстафеты!!!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F:\4б класс фото\1f63298c-e046-402c-a9ce-01d60fb072d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 bwMode="auto">
          <a:xfrm>
            <a:off x="142844" y="1643050"/>
            <a:ext cx="2901947" cy="3863269"/>
          </a:xfrm>
          <a:prstGeom prst="rect">
            <a:avLst/>
          </a:prstGeom>
          <a:noFill/>
        </p:spPr>
      </p:pic>
      <p:pic>
        <p:nvPicPr>
          <p:cNvPr id="12291" name="Picture 3" descr="F:\4б класс фото\01739d13-244b-40ab-be01-41fb8ba038ac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571612"/>
            <a:ext cx="2768692" cy="3500462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714620"/>
            <a:ext cx="3000396" cy="3995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Также сладости, конфеты…</a:t>
            </a:r>
            <a:br>
              <a:rPr lang="ru-RU" b="1" dirty="0" smtClean="0"/>
            </a:br>
            <a:r>
              <a:rPr lang="ru-RU" b="1" dirty="0" smtClean="0"/>
              <a:t>Ну а больше НОВЫЙ ГОД!!!</a:t>
            </a:r>
            <a:endParaRPr lang="ru-RU" b="1" dirty="0"/>
          </a:p>
        </p:txBody>
      </p:sp>
      <p:pic>
        <p:nvPicPr>
          <p:cNvPr id="28674" name="Picture 2" descr="F:\Фото выпуск 2022 Коптева С.И\IMG_20211228_133632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59495" y="1935163"/>
            <a:ext cx="8025009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Мы очень любим чистоту!!!</a:t>
            </a:r>
            <a:endParaRPr lang="ru-RU" b="1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4038600" cy="265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928662" y="4286256"/>
            <a:ext cx="3000396" cy="1857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 descr="https://i.pinimg.com/736x/83/a3/ab/83a3ab0593c243991e0305b140584e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24" y="214290"/>
            <a:ext cx="857256" cy="857257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929190" y="3643314"/>
            <a:ext cx="3895724" cy="296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000628" y="1142984"/>
            <a:ext cx="3010008" cy="207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9602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FFC000"/>
                </a:solidFill>
              </a:rPr>
              <a:t>И КРАСОТУ!!!</a:t>
            </a:r>
            <a:endParaRPr lang="ru-RU" sz="6600" b="1" dirty="0">
              <a:solidFill>
                <a:srgbClr val="FFC000"/>
              </a:solidFill>
            </a:endParaRPr>
          </a:p>
        </p:txBody>
      </p:sp>
      <p:pic>
        <p:nvPicPr>
          <p:cNvPr id="6146" name="Picture 2" descr="C:\Users\Дмитрий\Downloads\фото  с телефона 2022\IMG_20220305_1258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00108"/>
            <a:ext cx="2571767" cy="4433888"/>
          </a:xfrm>
          <a:prstGeom prst="rect">
            <a:avLst/>
          </a:prstGeom>
          <a:noFill/>
        </p:spPr>
      </p:pic>
      <p:pic>
        <p:nvPicPr>
          <p:cNvPr id="6147" name="Picture 3" descr="C:\Users\Дмитрий\Downloads\Фото выпуск 2022 Коптева С.И\image-2020-05-26 16_23_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928926" y="1714488"/>
            <a:ext cx="3824286" cy="2868215"/>
          </a:xfrm>
          <a:prstGeom prst="rect">
            <a:avLst/>
          </a:prstGeom>
          <a:noFill/>
        </p:spPr>
      </p:pic>
      <p:pic>
        <p:nvPicPr>
          <p:cNvPr id="7" name="Picture 2" descr="C:\Users\Дмитрий\Downloads\Фото разные\image-2020-05-26 13_27_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3857628"/>
            <a:ext cx="2138976" cy="2851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92D050"/>
                </a:solidFill>
              </a:rPr>
              <a:t>МОЕ КРЕДО</a:t>
            </a:r>
            <a:endParaRPr lang="ru-RU" sz="6000" b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935480"/>
            <a:ext cx="8543956" cy="4389120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ru-RU" sz="3600" b="1" dirty="0" smtClean="0">
                <a:solidFill>
                  <a:schemeClr val="tx2"/>
                </a:solidFill>
              </a:rPr>
              <a:t>Достучаться до каждого сердца,</a:t>
            </a:r>
          </a:p>
          <a:p>
            <a:pPr>
              <a:buNone/>
              <a:defRPr/>
            </a:pPr>
            <a:r>
              <a:rPr lang="ru-RU" sz="3600" b="1" dirty="0" smtClean="0">
                <a:solidFill>
                  <a:schemeClr val="tx2"/>
                </a:solidFill>
              </a:rPr>
              <a:t>Тех, кого ты решился учить,</a:t>
            </a:r>
          </a:p>
          <a:p>
            <a:pPr>
              <a:buNone/>
              <a:defRPr/>
            </a:pPr>
            <a:r>
              <a:rPr lang="ru-RU" sz="3600" b="1" dirty="0" smtClean="0">
                <a:solidFill>
                  <a:schemeClr val="tx2"/>
                </a:solidFill>
              </a:rPr>
              <a:t>И откроется тайная дверца</a:t>
            </a:r>
          </a:p>
          <a:p>
            <a:pPr>
              <a:buNone/>
              <a:defRPr/>
            </a:pPr>
            <a:r>
              <a:rPr lang="ru-RU" sz="3600" b="1" dirty="0" smtClean="0">
                <a:solidFill>
                  <a:schemeClr val="tx2"/>
                </a:solidFill>
              </a:rPr>
              <a:t>К душам тех, кого смог полюбить…</a:t>
            </a:r>
          </a:p>
          <a:p>
            <a:pPr algn="r">
              <a:buNone/>
              <a:defRPr/>
            </a:pPr>
            <a:endParaRPr lang="ru-RU" sz="3600" b="1" dirty="0" smtClean="0">
              <a:solidFill>
                <a:schemeClr val="tx2"/>
              </a:solidFill>
            </a:endParaRPr>
          </a:p>
          <a:p>
            <a:pPr algn="r">
              <a:buNone/>
              <a:defRPr/>
            </a:pPr>
            <a:r>
              <a:rPr lang="ru-RU" sz="3600" b="1" dirty="0" smtClean="0">
                <a:solidFill>
                  <a:schemeClr val="tx2"/>
                </a:solidFill>
              </a:rPr>
              <a:t>Марк Львовский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Участвуем в праздниках</a:t>
            </a:r>
            <a:r>
              <a:rPr lang="ru-RU" b="1" dirty="0" smtClean="0"/>
              <a:t>…</a:t>
            </a: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Пляшем и поем!!!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20482" name="Picture 2" descr="F:\Фото выпуск 2022 Коптева С.И\i (6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</p:spPr>
      </p:pic>
      <p:pic>
        <p:nvPicPr>
          <p:cNvPr id="20483" name="Picture 3" descr="F:\Фото выпуск 2022 Коптева С.И\20191004_1000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Убираем школьный двор!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Очень весело живем…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22530" name="Picture 2" descr="F:\Фото выпуск 2022 Коптева С.И\IMG_20180912_1241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</p:spPr>
      </p:pic>
      <p:pic>
        <p:nvPicPr>
          <p:cNvPr id="22531" name="Picture 3" descr="F:\Фото выпуск 2022 Коптева С.И\IMG_20180912_12454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2384435"/>
            <a:ext cx="4038600" cy="3506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 всего не перечесть…</a:t>
            </a:r>
            <a:br>
              <a:rPr lang="ru-RU" b="1" dirty="0" smtClean="0"/>
            </a:br>
            <a:r>
              <a:rPr lang="ru-RU" b="1" dirty="0" smtClean="0"/>
              <a:t>Да пора бы знать и честь!!!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928802"/>
            <a:ext cx="4040188" cy="35719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92D050"/>
                </a:solidFill>
              </a:rPr>
              <a:t>Все свои заслуги</a:t>
            </a:r>
          </a:p>
          <a:p>
            <a:pPr algn="ctr"/>
            <a:r>
              <a:rPr lang="ru-RU" dirty="0" smtClean="0">
                <a:solidFill>
                  <a:srgbClr val="92D050"/>
                </a:solidFill>
              </a:rPr>
              <a:t>На доску </a:t>
            </a:r>
            <a:r>
              <a:rPr lang="ru-RU" dirty="0" smtClean="0">
                <a:solidFill>
                  <a:srgbClr val="92D050"/>
                </a:solidFill>
              </a:rPr>
              <a:t>почета!!!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00628" y="1928802"/>
            <a:ext cx="3686172" cy="128588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92D050"/>
                </a:solidFill>
              </a:rPr>
              <a:t>Посмотреть вы можете </a:t>
            </a:r>
          </a:p>
          <a:p>
            <a:pPr algn="ctr"/>
            <a:r>
              <a:rPr lang="ru-RU" dirty="0" smtClean="0">
                <a:solidFill>
                  <a:srgbClr val="92D050"/>
                </a:solidFill>
              </a:rPr>
              <a:t>Это для отчета!!!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714620"/>
            <a:ext cx="446878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357562"/>
            <a:ext cx="414340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9390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92D050"/>
                </a:solidFill>
              </a:rPr>
              <a:t>Спасибо за внимание!!!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6146" name="Picture 2" descr="https://img1.picmix.com/output/stamp/normal/9/7/8/4/1674879_9817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714620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92D050"/>
                </a:solidFill>
              </a:rPr>
              <a:t>Образование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В 1993 г закончила Белгородский педагогический колледж по специальности «Преподавание в начальных классах»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Педагогический стаж -30 лет. В 2013г присвоена 2 квалификационная категория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Практически всю свою педагогическую деятельность работаю учителем и ,одновременно, воспитателем ГПД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+mj-lt"/>
              </a:rPr>
              <a:t>В настоящее время я воспитатель ГПД 4б и 6б классов (ЗПР)</a:t>
            </a:r>
            <a:endParaRPr lang="ru-RU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92D050"/>
                </a:solidFill>
              </a:rPr>
              <a:t>Организация досуга детей в ГПД</a:t>
            </a:r>
            <a:endParaRPr lang="ru-RU" sz="4000" b="1" dirty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35782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Игры.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Кружковая работа.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Праздники и утренники.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Занятия по интересам.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Прогулки и экскурсии.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Самоподготовка.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Посещение культурно-массовых учреждений.</a:t>
            </a:r>
          </a:p>
          <a:p>
            <a:endParaRPr lang="ru-RU" sz="2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230396"/>
            <a:ext cx="5357850" cy="328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5720" y="285728"/>
            <a:ext cx="6572280" cy="6509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В нашей школе есть </a:t>
            </a:r>
            <a:r>
              <a:rPr lang="ru-RU" sz="3200" b="1" i="1" dirty="0" smtClean="0">
                <a:solidFill>
                  <a:srgbClr val="00B050"/>
                </a:solidFill>
              </a:rPr>
              <a:t>ПРОДЛЁНКА!</a:t>
            </a:r>
            <a:r>
              <a:rPr lang="ru-RU" sz="2100" b="1" i="1" dirty="0" smtClean="0">
                <a:solidFill>
                  <a:srgbClr val="00B050"/>
                </a:solidFill>
              </a:rPr>
              <a:t/>
            </a:r>
            <a:br>
              <a:rPr lang="ru-RU" sz="2100" b="1" i="1" dirty="0" smtClean="0">
                <a:solidFill>
                  <a:srgbClr val="00B050"/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Это счастье для ребенка!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И родители довольны- за детей они спокойны.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Здесь расскажут обо всём: отчего бывает гром,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как работают заводы, кто такие садоводы?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И про север ,и про юг, и  про всё ,что есть вокруг.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Здесь нас учат рисовать, строить петь и вышивать.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Усадив нас всех в кружок, прочитают нам стишок,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Здесь играем и поём и друзей себе найдём!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Здесь проходит ребятня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все уроки бытия…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Ходим все мы здесь гулять, любим праздники встречать,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Мы с трудом большие друзья!!!</a:t>
            </a:r>
            <a:br>
              <a:rPr lang="ru-RU" sz="21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2800" b="1" i="1" dirty="0" smtClean="0">
                <a:solidFill>
                  <a:srgbClr val="00B050"/>
                </a:solidFill>
              </a:rPr>
              <a:t>ВМЕСТЕ  МЫ –ОДНА СЕМЬЯ!!!</a:t>
            </a:r>
            <a:endParaRPr lang="ru-RU" sz="28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043890" cy="1643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60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Знакомьтесь- это мы!!!</a:t>
            </a:r>
            <a:br>
              <a:rPr lang="ru-RU" sz="60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</a:br>
            <a:endParaRPr lang="ru-RU" sz="60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500174"/>
            <a:ext cx="4040188" cy="857256"/>
          </a:xfrm>
        </p:spPr>
        <p:txBody>
          <a:bodyPr/>
          <a:lstStyle/>
          <a:p>
            <a:pPr algn="ctr"/>
            <a:r>
              <a:rPr lang="ru-RU" sz="3200" dirty="0" smtClean="0">
                <a:latin typeface="+mj-lt"/>
                <a:cs typeface="Arial" pitchFamily="34" charset="0"/>
              </a:rPr>
              <a:t>4 «Б» класс</a:t>
            </a:r>
            <a:endParaRPr lang="ru-RU" sz="3200" dirty="0">
              <a:latin typeface="+mj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+mj-lt"/>
              </a:rPr>
              <a:t>6 «Б» класс</a:t>
            </a:r>
            <a:endParaRPr lang="ru-RU" sz="3200" dirty="0">
              <a:latin typeface="+mj-lt"/>
            </a:endParaRPr>
          </a:p>
        </p:txBody>
      </p:sp>
      <p:pic>
        <p:nvPicPr>
          <p:cNvPr id="4098" name="Picture 2" descr="F:\4б класс фото\9117be21-1d55-4055-b716-5991aaccc23a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571472" y="2643182"/>
            <a:ext cx="4937645" cy="3707505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284" y="3071810"/>
            <a:ext cx="385771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92D050"/>
                </a:solidFill>
              </a:rPr>
              <a:t>Наш режим дня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Прием детей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Обед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Внеурочная деятельность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Полдник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Прогулка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Самоподготовка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Клубный час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Занятия по интересам</a:t>
            </a:r>
          </a:p>
          <a:p>
            <a:r>
              <a:rPr lang="ru-RU" sz="3200" b="1" dirty="0" smtClean="0">
                <a:solidFill>
                  <a:schemeClr val="tx2"/>
                </a:solidFill>
              </a:rPr>
              <a:t>Уход домой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171451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92D050"/>
                </a:solidFill>
              </a:rPr>
              <a:t/>
            </a:r>
            <a:br>
              <a:rPr lang="ru-RU" sz="3600" b="1" dirty="0" smtClean="0">
                <a:solidFill>
                  <a:srgbClr val="92D050"/>
                </a:solidFill>
              </a:rPr>
            </a:br>
            <a:r>
              <a:rPr lang="ru-RU" sz="3600" b="1" dirty="0" smtClean="0">
                <a:solidFill>
                  <a:srgbClr val="92D050"/>
                </a:solidFill>
              </a:rPr>
              <a:t/>
            </a:r>
            <a:br>
              <a:rPr lang="ru-RU" sz="3600" b="1" dirty="0" smtClean="0">
                <a:solidFill>
                  <a:srgbClr val="92D050"/>
                </a:solidFill>
              </a:rPr>
            </a:br>
            <a:r>
              <a:rPr lang="ru-RU" sz="4800" b="1" dirty="0" smtClean="0">
                <a:solidFill>
                  <a:schemeClr val="tx1"/>
                </a:solidFill>
              </a:rPr>
              <a:t>Наша жизнь в ГПД </a:t>
            </a:r>
            <a:r>
              <a:rPr lang="ru-RU" sz="3600" b="1" dirty="0" smtClean="0">
                <a:solidFill>
                  <a:srgbClr val="92D050"/>
                </a:solidFill>
              </a:rPr>
              <a:t/>
            </a:r>
            <a:br>
              <a:rPr lang="ru-RU" sz="3600" b="1" dirty="0" smtClean="0">
                <a:solidFill>
                  <a:srgbClr val="92D050"/>
                </a:solidFill>
              </a:rPr>
            </a:br>
            <a:r>
              <a:rPr lang="ru-RU" sz="3200" b="1" dirty="0" smtClean="0">
                <a:solidFill>
                  <a:srgbClr val="92D050"/>
                </a:solidFill>
              </a:rPr>
              <a:t> Что может быть приятнее вкусного обеда?!</a:t>
            </a:r>
            <a:br>
              <a:rPr lang="ru-RU" sz="3200" b="1" dirty="0" smtClean="0">
                <a:solidFill>
                  <a:srgbClr val="92D050"/>
                </a:solidFill>
              </a:rPr>
            </a:br>
            <a:r>
              <a:rPr lang="ru-RU" sz="3200" b="1" dirty="0" smtClean="0">
                <a:solidFill>
                  <a:srgbClr val="92D050"/>
                </a:solidFill>
              </a:rPr>
              <a:t>Мы в столовой…и все только   начинается…</a:t>
            </a:r>
            <a:endParaRPr lang="ru-RU" sz="3200" b="1" dirty="0">
              <a:solidFill>
                <a:srgbClr val="92D05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214554"/>
            <a:ext cx="444599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71876"/>
            <a:ext cx="4286280" cy="2851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2229</TotalTime>
  <Words>304</Words>
  <Application>Microsoft Office PowerPoint</Application>
  <PresentationFormat>Экран (4:3)</PresentationFormat>
  <Paragraphs>82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Поток</vt:lpstr>
      <vt:lpstr>Деятельность педагога-воспитателя ГПД</vt:lpstr>
      <vt:lpstr>Коптева Светлана Ивановна  Воспитатель ГПД  Обоянский район</vt:lpstr>
      <vt:lpstr>МОЕ КРЕДО</vt:lpstr>
      <vt:lpstr>Образование</vt:lpstr>
      <vt:lpstr>Организация досуга детей в ГПД</vt:lpstr>
      <vt:lpstr>Слайд 6</vt:lpstr>
      <vt:lpstr>      Знакомьтесь- это мы!!! </vt:lpstr>
      <vt:lpstr>Наш режим дня</vt:lpstr>
      <vt:lpstr>  Наша жизнь в ГПД   Что может быть приятнее вкусного обеда?! Мы в столовой…и все только   начинается…</vt:lpstr>
      <vt:lpstr>Внеурочная деятельность</vt:lpstr>
      <vt:lpstr>Кружковая работа</vt:lpstr>
      <vt:lpstr>Мы на прогулке УХ! Гуляем, отдыхаем…</vt:lpstr>
      <vt:lpstr>Все айда на горку!!!</vt:lpstr>
      <vt:lpstr> Мы выполняем домашнее задание!!!</vt:lpstr>
      <vt:lpstr>17 января мы провели клубный час, посвященный Дню детских изобретений!!! Было ооочень интересно!!!</vt:lpstr>
      <vt:lpstr>А здесь мы познаем секреты здорового образа жизни!!!</vt:lpstr>
      <vt:lpstr>Итог мероприятия – витаминный шашлычок!!! Ну ооочень вкусно!!! </vt:lpstr>
      <vt:lpstr> А в свободное время… Мы творческие!!!</vt:lpstr>
      <vt:lpstr>ВЕСЁЛЫЕ!!!</vt:lpstr>
      <vt:lpstr>Мы любознательные!!!</vt:lpstr>
      <vt:lpstr>Слайд 21</vt:lpstr>
      <vt:lpstr>Дни рожденья отмечаем!!! Словом, не скучаем!!!</vt:lpstr>
      <vt:lpstr>Отдохнем и поиграем!!!</vt:lpstr>
      <vt:lpstr>И конечно же в кино всем пойти нам суждено!!!</vt:lpstr>
      <vt:lpstr>Кормим птиц! А как иначе!  Очень холодно зимой!</vt:lpstr>
      <vt:lpstr>Любим спорт и эстафеты!!!</vt:lpstr>
      <vt:lpstr>Также сладости, конфеты… Ну а больше НОВЫЙ ГОД!!!</vt:lpstr>
      <vt:lpstr>   Мы очень любим чистоту!!!</vt:lpstr>
      <vt:lpstr>И КРАСОТУ!!!</vt:lpstr>
      <vt:lpstr>Участвуем в праздниках… Пляшем и поем!!!</vt:lpstr>
      <vt:lpstr>Убираем школьный двор! Очень весело живем…</vt:lpstr>
      <vt:lpstr>И всего не перечесть… Да пора бы знать и честь!!!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урок безопасности школьников в сети Интернет</dc:title>
  <dc:creator>Лариса</dc:creator>
  <cp:lastModifiedBy>Дмитрий</cp:lastModifiedBy>
  <cp:revision>152</cp:revision>
  <dcterms:created xsi:type="dcterms:W3CDTF">2018-09-08T15:45:20Z</dcterms:created>
  <dcterms:modified xsi:type="dcterms:W3CDTF">2024-01-20T17:08:54Z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2830428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