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-66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dirty="0"/>
              <a:t>4/10/2016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dirty="0"/>
              <a:t>4/10/2016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dirty="0"/>
              <a:t>4/10/2016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dirty="0"/>
              <a:t>4/10/2016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dirty="0"/>
              <a:t>4/10/2016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dirty="0"/>
              <a:t>4/10/2016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dirty="0"/>
              <a:t>4/10/2016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dirty="0"/>
              <a:t>4/10/2016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t>4/10/2016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dirty="0"/>
              <a:t>4/10/2016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dirty="0"/>
              <a:t>4/10/2016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t>4/10/2016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0051" y="1364259"/>
            <a:ext cx="10058400" cy="35661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Игрушка как "материальная основа" игры.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6357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4401" y="184359"/>
            <a:ext cx="10058400" cy="4023360"/>
          </a:xfrm>
        </p:spPr>
        <p:txBody>
          <a:bodyPr>
            <a:normAutofit/>
          </a:bodyPr>
          <a:lstStyle/>
          <a:p>
            <a:r>
              <a:rPr lang="ru-RU" sz="2800" b="1" dirty="0"/>
              <a:t>Гжельские изделия</a:t>
            </a:r>
            <a:r>
              <a:rPr lang="ru-RU" sz="2800" dirty="0"/>
              <a:t> всегда легко отличить: они сделаны из белой глины и расписаны голубовато синими широкими мазками, воспроизводящими цветочные композиции или сценки из народной жизни.</a:t>
            </a:r>
          </a:p>
          <a:p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6375" y="2570982"/>
            <a:ext cx="6163077" cy="3040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558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4553" y="390421"/>
            <a:ext cx="10058400" cy="4812644"/>
          </a:xfrm>
        </p:spPr>
        <p:txBody>
          <a:bodyPr>
            <a:normAutofit/>
          </a:bodyPr>
          <a:lstStyle/>
          <a:p>
            <a:r>
              <a:rPr lang="ru-RU" sz="2800" dirty="0"/>
              <a:t>Красивы и затейливы </a:t>
            </a:r>
            <a:r>
              <a:rPr lang="ru-RU" sz="2800" b="1" dirty="0" err="1"/>
              <a:t>скопинские</a:t>
            </a:r>
            <a:r>
              <a:rPr lang="ru-RU" sz="2800" b="1" dirty="0"/>
              <a:t> изделия</a:t>
            </a:r>
            <a:r>
              <a:rPr lang="ru-RU" sz="2800" dirty="0"/>
              <a:t>. Отличительная особенность – блестящая стекловидная глазурь, покрывавшая изделия.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3976" y="2122800"/>
            <a:ext cx="6019800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71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309093"/>
            <a:ext cx="10058400" cy="5560001"/>
          </a:xfrm>
        </p:spPr>
        <p:txBody>
          <a:bodyPr/>
          <a:lstStyle/>
          <a:p>
            <a:r>
              <a:rPr lang="ru-RU" sz="2800" dirty="0"/>
              <a:t>Самобытный традиционный промысел изготовления глиняной игрушки сохранился в городе </a:t>
            </a:r>
            <a:r>
              <a:rPr lang="ru-RU" sz="2800" dirty="0" err="1"/>
              <a:t>Каргополе.Для</a:t>
            </a:r>
            <a:r>
              <a:rPr lang="ru-RU" sz="2800" dirty="0"/>
              <a:t> </a:t>
            </a:r>
            <a:r>
              <a:rPr lang="ru-RU" sz="2800" b="1" dirty="0" err="1"/>
              <a:t>каргопольской</a:t>
            </a:r>
            <a:r>
              <a:rPr lang="ru-RU" sz="2800" b="1" dirty="0"/>
              <a:t> игрушки</a:t>
            </a:r>
            <a:r>
              <a:rPr lang="ru-RU" sz="2800" dirty="0"/>
              <a:t> характерна красочная роспись по предварительно выбеленной поверхности фигур.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9198" y="2099385"/>
            <a:ext cx="5654564" cy="376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749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0007" y="480574"/>
            <a:ext cx="10058400" cy="4023360"/>
          </a:xfrm>
        </p:spPr>
        <p:txBody>
          <a:bodyPr>
            <a:normAutofit/>
          </a:bodyPr>
          <a:lstStyle/>
          <a:p>
            <a:r>
              <a:rPr lang="ru-RU" sz="2800" b="1" dirty="0" err="1"/>
              <a:t>Филимоновская</a:t>
            </a:r>
            <a:r>
              <a:rPr lang="ru-RU" sz="2800" b="1" dirty="0"/>
              <a:t> игрушка</a:t>
            </a:r>
            <a:r>
              <a:rPr lang="ru-RU" sz="2800" dirty="0"/>
              <a:t>. Своеобразна ее пластика, примитивность скульптурной формы легко уживается с особой выразительностью и изяществом.</a:t>
            </a:r>
          </a:p>
          <a:p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308" y="2294188"/>
            <a:ext cx="5028261" cy="3340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2728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360608"/>
            <a:ext cx="10058400" cy="5508486"/>
          </a:xfrm>
        </p:spPr>
        <p:txBody>
          <a:bodyPr>
            <a:normAutofit/>
          </a:bodyPr>
          <a:lstStyle/>
          <a:p>
            <a:r>
              <a:rPr lang="ru-RU" sz="2800" dirty="0"/>
              <a:t>Характерная особенность </a:t>
            </a:r>
            <a:r>
              <a:rPr lang="ru-RU" sz="2800" b="1" dirty="0"/>
              <a:t>Городецкого промысла</a:t>
            </a:r>
            <a:r>
              <a:rPr lang="ru-RU" sz="2800" dirty="0"/>
              <a:t> – исполнение рисунка на естественном фоне дерева; яркие краски и роспись по принципу размещения крупных красочных пятен.</a:t>
            </a:r>
          </a:p>
          <a:p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8240" y="1811243"/>
            <a:ext cx="5956479" cy="405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497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0007" y="351784"/>
            <a:ext cx="10058400" cy="4023360"/>
          </a:xfrm>
        </p:spPr>
        <p:txBody>
          <a:bodyPr>
            <a:normAutofit/>
          </a:bodyPr>
          <a:lstStyle/>
          <a:p>
            <a:r>
              <a:rPr lang="ru-RU" sz="2800" b="1" dirty="0"/>
              <a:t>Богородские игрушки</a:t>
            </a:r>
            <a:r>
              <a:rPr lang="ru-RU" sz="2800" dirty="0"/>
              <a:t> вырезаны из дерева, не раскрашены, лишь покрыты иногда морилкой или лаком. Отличительная особенность – это игрушки «с движением».</a:t>
            </a:r>
          </a:p>
          <a:p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7114" y="1924237"/>
            <a:ext cx="5364186" cy="3774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3449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437882"/>
            <a:ext cx="10058400" cy="5431212"/>
          </a:xfrm>
        </p:spPr>
        <p:txBody>
          <a:bodyPr/>
          <a:lstStyle/>
          <a:p>
            <a:r>
              <a:rPr lang="ru-RU" sz="2800" dirty="0"/>
              <a:t>В </a:t>
            </a:r>
            <a:r>
              <a:rPr lang="ru-RU" sz="2800" b="1" dirty="0" err="1"/>
              <a:t>федосеевской</a:t>
            </a:r>
            <a:r>
              <a:rPr lang="ru-RU" sz="2800" b="1" dirty="0"/>
              <a:t> «</a:t>
            </a:r>
            <a:r>
              <a:rPr lang="ru-RU" sz="2800" b="1" dirty="0" err="1"/>
              <a:t>топорщине</a:t>
            </a:r>
            <a:r>
              <a:rPr lang="ru-RU" sz="2800" b="1" dirty="0"/>
              <a:t>»</a:t>
            </a:r>
            <a:r>
              <a:rPr lang="ru-RU" sz="2800" dirty="0"/>
              <a:t> игрушки сколочены из отесанных дощечек и лучинок. Но праздничность желтого цвета и приближенность ее к быту всегда привлекала детей.</a:t>
            </a:r>
          </a:p>
          <a:p>
            <a:r>
              <a:rPr lang="ru-RU" sz="2800" dirty="0"/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6717" y="1967797"/>
            <a:ext cx="5911068" cy="373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874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913" y="296214"/>
            <a:ext cx="5241701" cy="601443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Первая </a:t>
            </a:r>
            <a:r>
              <a:rPr lang="ru-RU" sz="2800" dirty="0"/>
              <a:t>матрешка в России появилась в конце 19 века. Сергиев Посад, Село Бабенка, деревня </a:t>
            </a:r>
            <a:r>
              <a:rPr lang="ru-RU" sz="2800" dirty="0" err="1"/>
              <a:t>Мериново</a:t>
            </a:r>
            <a:r>
              <a:rPr lang="ru-RU" sz="2800" dirty="0"/>
              <a:t> – места изготовления русской матрешки.</a:t>
            </a:r>
          </a:p>
          <a:p>
            <a:r>
              <a:rPr lang="ru-RU" sz="2800" dirty="0"/>
              <a:t>«Величайшая правда и простота народной игрушки, </a:t>
            </a:r>
            <a:r>
              <a:rPr lang="ru-RU" sz="2800" dirty="0" smtClean="0"/>
              <a:t>пишет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Е.А. </a:t>
            </a:r>
            <a:r>
              <a:rPr lang="ru-RU" sz="2800" dirty="0" err="1"/>
              <a:t>Флерина</a:t>
            </a:r>
            <a:r>
              <a:rPr lang="ru-RU" sz="2800" dirty="0"/>
              <a:t>, – ее выразительность и целесообразность сделали ее полезной для воспитания детей».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0676" y="660445"/>
            <a:ext cx="4762500" cy="41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945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Народная игрушка является </a:t>
            </a:r>
            <a:r>
              <a:rPr lang="ru-RU" sz="2800" b="1" dirty="0"/>
              <a:t>замечательным культурным наследием</a:t>
            </a:r>
            <a:r>
              <a:rPr lang="ru-RU" sz="2800" dirty="0"/>
              <a:t>. Народная игрушка тысячелетия воспитывала ребенка, она проверена, детской любовью к ней, детской игрой. В народной игрушке народ отдает ребенку свою любовь и ласку, свою веселость и смех, свои думы и знания, свое умение, - в этом </a:t>
            </a:r>
            <a:r>
              <a:rPr lang="ru-RU" sz="2800" b="1" dirty="0"/>
              <a:t>большая сила ее влияния на ребенка</a:t>
            </a:r>
            <a:r>
              <a:rPr lang="ru-RU" sz="2800" dirty="0"/>
              <a:t>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110421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213" y="270456"/>
            <a:ext cx="11758411" cy="6220496"/>
          </a:xfrm>
        </p:spPr>
        <p:txBody>
          <a:bodyPr>
            <a:normAutofit/>
          </a:bodyPr>
          <a:lstStyle/>
          <a:p>
            <a:r>
              <a:rPr lang="ru-RU" sz="2400" dirty="0"/>
              <a:t>Подходя к народной игрушке </a:t>
            </a:r>
            <a:r>
              <a:rPr lang="ru-RU" sz="2400" b="1" dirty="0"/>
              <a:t>с педагогической точки зрения</a:t>
            </a:r>
            <a:r>
              <a:rPr lang="ru-RU" sz="2400" dirty="0"/>
              <a:t>, мы видим, что она основана на тонком знании психологии ребенка и разносторонне воздействует на развитие его чувств, ума и характера. </a:t>
            </a:r>
          </a:p>
          <a:p>
            <a:r>
              <a:rPr lang="ru-RU" sz="2400" dirty="0"/>
              <a:t> </a:t>
            </a:r>
            <a:r>
              <a:rPr lang="ru-RU" sz="2400" b="1" dirty="0" smtClean="0"/>
              <a:t>Воспитательные </a:t>
            </a:r>
            <a:r>
              <a:rPr lang="ru-RU" sz="2400" b="1" dirty="0"/>
              <a:t>ценности народной игрушки:</a:t>
            </a:r>
            <a:endParaRPr lang="ru-RU" sz="2400" dirty="0"/>
          </a:p>
          <a:p>
            <a:r>
              <a:rPr lang="ru-RU" sz="2400" dirty="0"/>
              <a:t>- в народной игрушке много теплоты, она радует, забавляет;</a:t>
            </a:r>
          </a:p>
          <a:p>
            <a:r>
              <a:rPr lang="ru-RU" sz="2400" dirty="0"/>
              <a:t>- народная игрушка будит мысль и фантазию ребенка, дает простор творческой игре;</a:t>
            </a:r>
          </a:p>
          <a:p>
            <a:r>
              <a:rPr lang="ru-RU" sz="2400" dirty="0"/>
              <a:t>- народная игрушка эстетически развивает, воспитывает в ребенке национальные черты эстетики своего народа;</a:t>
            </a:r>
          </a:p>
          <a:p>
            <a:r>
              <a:rPr lang="ru-RU" sz="2400" b="1" dirty="0"/>
              <a:t>- </a:t>
            </a:r>
            <a:r>
              <a:rPr lang="ru-RU" sz="2400" dirty="0"/>
              <a:t>возбуждает в детях большой интерес и толкает на техническое изобретательство, т.к. техника народной игрушки всегда простая, доступная детскому разумению и часто очень остроумная, построена на простейших законах техники и механики;. </a:t>
            </a:r>
          </a:p>
          <a:p>
            <a:r>
              <a:rPr lang="ru-RU" sz="2400" dirty="0"/>
              <a:t>- народная игрушка дает ощущения реального образа и в связи с этим учит понимать окружающую жизнь, владеть основными видами труда взрослых </a:t>
            </a:r>
          </a:p>
        </p:txBody>
      </p:sp>
    </p:spTree>
    <p:extLst>
      <p:ext uri="{BB962C8B-B14F-4D97-AF65-F5344CB8AC3E}">
        <p14:creationId xmlns:p14="http://schemas.microsoft.com/office/powerpoint/2010/main" val="3771496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276" y="347731"/>
            <a:ext cx="11294772" cy="624625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000" b="1" dirty="0" smtClean="0"/>
              <a:t> </a:t>
            </a:r>
            <a:r>
              <a:rPr lang="ru-RU" sz="3000" b="1" dirty="0"/>
              <a:t>ИСТОРИЯ ВОЗНИКНОВЕНИЯ И СОЗДАНИЯ ИГРУШКИ.</a:t>
            </a:r>
            <a:endParaRPr lang="ru-RU" sz="3000" dirty="0"/>
          </a:p>
          <a:p>
            <a:r>
              <a:rPr lang="ru-RU" sz="3000" b="1" dirty="0"/>
              <a:t> </a:t>
            </a:r>
            <a:endParaRPr lang="ru-RU" sz="3000" dirty="0"/>
          </a:p>
          <a:p>
            <a:r>
              <a:rPr lang="ru-RU" sz="3000" b="1" dirty="0"/>
              <a:t>Игрушки</a:t>
            </a:r>
            <a:r>
              <a:rPr lang="ru-RU" sz="3000" dirty="0"/>
              <a:t> - специально изготовленные предметы, пред­назначенные для игр, обеспечения игровой деятельности детей. </a:t>
            </a:r>
          </a:p>
          <a:p>
            <a:r>
              <a:rPr lang="ru-RU" sz="3000" dirty="0"/>
              <a:t> </a:t>
            </a:r>
          </a:p>
          <a:p>
            <a:r>
              <a:rPr lang="ru-RU" sz="3000" b="1" dirty="0"/>
              <a:t>Характерные особенности игрушки:</a:t>
            </a:r>
            <a:endParaRPr lang="ru-RU" sz="3000" dirty="0"/>
          </a:p>
          <a:p>
            <a:r>
              <a:rPr lang="ru-RU" sz="3000" dirty="0"/>
              <a:t>- в игрушке в обобщенном виде представлены типичные черты и свойства реального предмета, в зависимости от которых ребенок воспроизводит те или иные действия;</a:t>
            </a:r>
          </a:p>
          <a:p>
            <a:r>
              <a:rPr lang="ru-RU" sz="3000" dirty="0"/>
              <a:t>- в игрушке присутствует условность изображения предмета, которая позволяет выполнить с ней разнообразные действия и развивает творчество;</a:t>
            </a:r>
          </a:p>
          <a:p>
            <a:r>
              <a:rPr lang="ru-RU" sz="3000" dirty="0"/>
              <a:t>- игрушка – это «материальная основа игры» она необходима для развития игровой деятельности.</a:t>
            </a:r>
          </a:p>
          <a:p>
            <a:r>
              <a:rPr lang="ru-RU" sz="30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82296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761" y="154545"/>
            <a:ext cx="11423560" cy="6297769"/>
          </a:xfrm>
        </p:spPr>
        <p:txBody>
          <a:bodyPr>
            <a:normAutofit/>
          </a:bodyPr>
          <a:lstStyle/>
          <a:p>
            <a:r>
              <a:rPr lang="ru-RU" sz="2800" b="1" dirty="0"/>
              <a:t>КЛАССИФИКАЦИЯ ИГРУШЕК (ПО ПРИНЦИПУ СООТНОСИМОСТИ С РАЗНЫМИ ВИДАМИ ИГР, ПО СТЕПЕНИ     ГОТОВНОСТИ, ПО ВИДУ ПРИМЕНЯЕМОГО СЫРЬЯ).</a:t>
            </a:r>
            <a:endParaRPr lang="ru-RU" sz="2800" dirty="0"/>
          </a:p>
          <a:p>
            <a:r>
              <a:rPr lang="ru-RU" sz="2800" dirty="0"/>
              <a:t> </a:t>
            </a:r>
          </a:p>
          <a:p>
            <a:r>
              <a:rPr lang="ru-RU" sz="2800" b="1" dirty="0"/>
              <a:t>Виды игрушек</a:t>
            </a:r>
            <a:endParaRPr lang="ru-RU" sz="2800" dirty="0"/>
          </a:p>
          <a:p>
            <a:r>
              <a:rPr lang="ru-RU" sz="2800" dirty="0"/>
              <a:t>-</a:t>
            </a:r>
            <a:r>
              <a:rPr lang="ru-RU" sz="2800" b="1" dirty="0"/>
              <a:t>сюжетно-образные</a:t>
            </a:r>
            <a:r>
              <a:rPr lang="ru-RU" sz="2800" dirty="0"/>
              <a:t> - игрушки данного вида во многом определяют сюжет игры (отсюда название - сюжетные), в этом их основное назначение. Они развивают творчество, уточняют и расширяют кругозор ребенка, его социальный опыт.</a:t>
            </a:r>
          </a:p>
          <a:p>
            <a:r>
              <a:rPr lang="ru-RU" sz="2800" dirty="0"/>
              <a:t> -</a:t>
            </a:r>
            <a:r>
              <a:rPr lang="ru-RU" sz="2800" b="1" dirty="0"/>
              <a:t>дидактические -</a:t>
            </a:r>
            <a:r>
              <a:rPr lang="ru-RU" sz="2800" dirty="0"/>
              <a:t>  предназначены для умственного и сенсорного развития и обучения детей. Среди них много народных игрушек: матрешки, пирамиды, разноцветные шары, бочонки, бирюльки и др.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138854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971" y="154546"/>
            <a:ext cx="11694017" cy="6181860"/>
          </a:xfrm>
        </p:spPr>
        <p:txBody>
          <a:bodyPr>
            <a:normAutofit/>
          </a:bodyPr>
          <a:lstStyle/>
          <a:p>
            <a:r>
              <a:rPr lang="ru-RU" sz="2800" dirty="0"/>
              <a:t>-</a:t>
            </a:r>
            <a:r>
              <a:rPr lang="ru-RU" sz="2800" b="1" dirty="0"/>
              <a:t>строительно-конструктивные</a:t>
            </a:r>
            <a:r>
              <a:rPr lang="ru-RU" sz="2800" dirty="0"/>
              <a:t> - рассчитаны на детское конструирование, техническое изобретательство (наборы строительных материалов, конструкторы); </a:t>
            </a:r>
          </a:p>
          <a:p>
            <a:r>
              <a:rPr lang="ru-RU" sz="2800" dirty="0"/>
              <a:t>-</a:t>
            </a:r>
            <a:r>
              <a:rPr lang="ru-RU" sz="2800" b="1" dirty="0"/>
              <a:t>спортивно-моторные</a:t>
            </a:r>
            <a:r>
              <a:rPr lang="ru-RU" sz="2800" dirty="0"/>
              <a:t> - для реализации задач физического воспитания. Они способствуют развитию ловкости движений, глазомера, крупной и мелкой мо­торики, таких качеств, как выдержка, организованность. (блошки, волчки, серсо, мячи, бильбоке, обручи);  </a:t>
            </a:r>
          </a:p>
          <a:p>
            <a:r>
              <a:rPr lang="ru-RU" sz="2800" dirty="0"/>
              <a:t>-</a:t>
            </a:r>
            <a:r>
              <a:rPr lang="ru-RU" sz="2800" b="1" dirty="0"/>
              <a:t>музыкальные</a:t>
            </a:r>
            <a:r>
              <a:rPr lang="ru-RU" sz="2800" dirty="0"/>
              <a:t> - предназначены для развития музыкального слуха (детские балалайки, метал­лофоны, ксилофоны, органчики, гармошки, барабаны, дуд­ки и др.); </a:t>
            </a:r>
          </a:p>
          <a:p>
            <a:r>
              <a:rPr lang="ru-RU" sz="2800" dirty="0"/>
              <a:t>-</a:t>
            </a:r>
            <a:r>
              <a:rPr lang="ru-RU" sz="2800" b="1" dirty="0"/>
              <a:t>маскарадно-елочные - </a:t>
            </a:r>
            <a:r>
              <a:rPr lang="ru-RU" sz="2800" dirty="0"/>
              <a:t>маскарадно-елочные игрушки связаны с празднованием Нового года. (маскарадные игрушки лишь напоминают чем-то того или иного персонажа (маска, </a:t>
            </a:r>
            <a:r>
              <a:rPr lang="ru-RU" sz="2800" dirty="0" smtClean="0"/>
              <a:t>хвост</a:t>
            </a:r>
            <a:r>
              <a:rPr lang="ru-RU" sz="2800" dirty="0"/>
              <a:t>, ушки, клюв);</a:t>
            </a:r>
          </a:p>
          <a:p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355490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540913"/>
            <a:ext cx="10058400" cy="532818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-</a:t>
            </a:r>
            <a:r>
              <a:rPr lang="ru-RU" sz="2800" b="1" dirty="0"/>
              <a:t>театральные</a:t>
            </a:r>
            <a:r>
              <a:rPr lang="ru-RU" sz="2800" dirty="0"/>
              <a:t>- театральные персонажи, куклы бибабо, куклы-марионетки; наборы сю­жетных фигурок для разыгрывания сценок по сказкам, ин­сценировок.; </a:t>
            </a:r>
          </a:p>
          <a:p>
            <a:r>
              <a:rPr lang="ru-RU" sz="2800" dirty="0"/>
              <a:t>-</a:t>
            </a:r>
            <a:r>
              <a:rPr lang="ru-RU" sz="2800" b="1" dirty="0"/>
              <a:t>игрушки-забавы</a:t>
            </a:r>
            <a:r>
              <a:rPr lang="ru-RU" sz="2800" dirty="0"/>
              <a:t> -  для развлечения детей. Они представляют собой смешные фигурки людей, животных: клоун, кувыркающийся на вертикальной лестнице, бодаю­щиеся козлики, мишка - «</a:t>
            </a:r>
            <a:r>
              <a:rPr lang="ru-RU" sz="2800" dirty="0" err="1"/>
              <a:t>дергунчик</a:t>
            </a:r>
            <a:r>
              <a:rPr lang="ru-RU" sz="2800" dirty="0"/>
              <a:t>», повар, ловко пекущий блины, и др.;</a:t>
            </a:r>
          </a:p>
          <a:p>
            <a:r>
              <a:rPr lang="ru-RU" sz="2800" dirty="0"/>
              <a:t>-</a:t>
            </a:r>
            <a:r>
              <a:rPr lang="ru-RU" sz="2800" b="1" dirty="0"/>
              <a:t>игрушки-самоделки</a:t>
            </a:r>
            <a:r>
              <a:rPr lang="ru-RU" sz="2800" dirty="0"/>
              <a:t> -изготовляются самими детьми, их родителями, воспитателями.;</a:t>
            </a:r>
          </a:p>
          <a:p>
            <a:r>
              <a:rPr lang="ru-RU" sz="2800" dirty="0"/>
              <a:t> 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796617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4673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/>
              <a:t>ТРЕБОВАНИЯ К ИГРУШКАМ ДЛЯ ДЕТЕЙ.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7690160"/>
              </p:ext>
            </p:extLst>
          </p:nvPr>
        </p:nvGraphicFramePr>
        <p:xfrm>
          <a:off x="502274" y="862885"/>
          <a:ext cx="11513714" cy="5365338"/>
        </p:xfrm>
        <a:graphic>
          <a:graphicData uri="http://schemas.openxmlformats.org/drawingml/2006/table">
            <a:tbl>
              <a:tblPr firstRow="1" firstCol="1" bandRow="1"/>
              <a:tblGrid>
                <a:gridCol w="5756857"/>
                <a:gridCol w="5756857"/>
              </a:tblGrid>
              <a:tr h="610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Педагогические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Гигиенические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13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Игрушка: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-Отвечает задачам воспитания;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-радует содержанием и привле­кательной формой;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-пробуждает интерес к окружающей действительности;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-побуждает к творческому отображению явлений события жизни;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-дает возможность активно действовать;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-побуждает к совместным играм;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-отражает типичное;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-содержит здоровых юмор, забавное отношение к оригиналу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Игрушка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-Безопасна с точки зрения устройстве, материала и окраски;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-прочна;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-легко подвергается гигиенической обработке.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92322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3335" y="244699"/>
            <a:ext cx="11565228" cy="5624395"/>
          </a:xfrm>
        </p:spPr>
        <p:txBody>
          <a:bodyPr>
            <a:noAutofit/>
          </a:bodyPr>
          <a:lstStyle/>
          <a:p>
            <a:r>
              <a:rPr lang="ru-RU" sz="2800" b="1" dirty="0"/>
              <a:t>Внесение новой игрушки</a:t>
            </a:r>
            <a:endParaRPr lang="ru-RU" sz="2800" dirty="0"/>
          </a:p>
          <a:p>
            <a:r>
              <a:rPr lang="ru-RU" sz="2800" dirty="0"/>
              <a:t>Новая игрушка - всегда радостное событие. Методика её внесения зависит от задач воспитания. Проявляя свое положительное отношение к игрушке, воспитатель пробуждает такое же   отношение к  ней  у  детей. Хорошо если  новая игрушка будет сюрпризом и интересно обыграна. Можно   что-то   рассказать от имени игрушки, организовать диалог с ней.</a:t>
            </a:r>
          </a:p>
          <a:p>
            <a:r>
              <a:rPr lang="ru-RU" sz="2800" dirty="0"/>
              <a:t>Воспитатель раскрывает назначение каждой игрушки, подчеркивает присущие ей свойства и качества, при необходимости показывает  способы  обращения и предупреждает о мерах, предосто­рожности и бережном отношении.</a:t>
            </a:r>
          </a:p>
          <a:p>
            <a:r>
              <a:rPr lang="ru-RU" sz="2800" dirty="0"/>
              <a:t>Вместе с детьми воспитатель находит место для новой игрушки.</a:t>
            </a:r>
          </a:p>
          <a:p>
            <a:r>
              <a:rPr lang="ru-RU" sz="2800" dirty="0"/>
              <a:t>Дети участвуют в наведении порядка в игрушечном царстве.</a:t>
            </a:r>
          </a:p>
        </p:txBody>
      </p:sp>
    </p:spTree>
    <p:extLst>
      <p:ext uri="{BB962C8B-B14F-4D97-AF65-F5344CB8AC3E}">
        <p14:creationId xmlns:p14="http://schemas.microsoft.com/office/powerpoint/2010/main" val="11596225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373487"/>
            <a:ext cx="10058400" cy="5495607"/>
          </a:xfrm>
        </p:spPr>
        <p:txBody>
          <a:bodyPr/>
          <a:lstStyle/>
          <a:p>
            <a:r>
              <a:rPr lang="ru-RU" sz="2800" b="1" dirty="0"/>
              <a:t>ПОДБОР ДЛЯ РАЗНЫХ ВОЗРАСТНЫХ ГРУПП.</a:t>
            </a:r>
            <a:endParaRPr lang="ru-RU" sz="2800" dirty="0"/>
          </a:p>
          <a:p>
            <a:r>
              <a:rPr lang="ru-RU" sz="2800" b="1" dirty="0"/>
              <a:t> </a:t>
            </a:r>
            <a:endParaRPr lang="ru-RU" sz="2800" dirty="0"/>
          </a:p>
          <a:p>
            <a:r>
              <a:rPr lang="ru-RU" sz="2800" dirty="0"/>
              <a:t>Значение игрушки для развития ребенка тем выше, чем меньше ребенок. Поэтому так важен правильный подбор игрушек для детей разных возрастов и, особенно, для малышей.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42417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553792"/>
            <a:ext cx="10058400" cy="5315302"/>
          </a:xfrm>
        </p:spPr>
        <p:txBody>
          <a:bodyPr/>
          <a:lstStyle/>
          <a:p>
            <a:r>
              <a:rPr lang="ru-RU" b="1" dirty="0"/>
              <a:t> </a:t>
            </a:r>
            <a:r>
              <a:rPr lang="ru-RU" sz="2800" b="1" dirty="0"/>
              <a:t>В раннем и младшем дошкольном возрасте</a:t>
            </a:r>
            <a:r>
              <a:rPr lang="ru-RU" sz="2800" dirty="0"/>
              <a:t> основными воспитательными задачами являются:</a:t>
            </a:r>
          </a:p>
          <a:p>
            <a:r>
              <a:rPr lang="ru-RU" sz="2800" dirty="0"/>
              <a:t> - охрана и укрепление здоровья ребенка;</a:t>
            </a:r>
          </a:p>
          <a:p>
            <a:r>
              <a:rPr lang="ru-RU" sz="2800" dirty="0"/>
              <a:t> - развитие движений;</a:t>
            </a:r>
          </a:p>
          <a:p>
            <a:r>
              <a:rPr lang="ru-RU" sz="2800" dirty="0"/>
              <a:t> - развитие действий с предметами;</a:t>
            </a:r>
          </a:p>
          <a:p>
            <a:r>
              <a:rPr lang="ru-RU" sz="2800" dirty="0"/>
              <a:t> - развитие речи;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42759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540913"/>
            <a:ext cx="10058400" cy="5328181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2800" dirty="0"/>
              <a:t>Соответственно этим задачам </a:t>
            </a:r>
            <a:r>
              <a:rPr lang="ru-RU" sz="2800" b="1" dirty="0"/>
              <a:t>в младших группах</a:t>
            </a:r>
            <a:r>
              <a:rPr lang="ru-RU" sz="2800" dirty="0"/>
              <a:t> подбираются игрушки:</a:t>
            </a:r>
          </a:p>
          <a:p>
            <a:r>
              <a:rPr lang="ru-RU" sz="2800" dirty="0"/>
              <a:t> - без острых углов, нетяжелые, безопасные для детей;</a:t>
            </a:r>
          </a:p>
          <a:p>
            <a:r>
              <a:rPr lang="ru-RU" sz="2800" dirty="0"/>
              <a:t> - крупные мячи для катания, перекатывания, бросания; разнообразные цветные грузовики, каталки, тележки (их дети перевозят с места на место, возят на них кубики, катают кукол);</a:t>
            </a:r>
          </a:p>
          <a:p>
            <a:r>
              <a:rPr lang="ru-RU" sz="2800" dirty="0"/>
              <a:t> - матрешки, бочонки, пирамидки, вкладыши (они должны способствовать развитию восприятия предметов, их цвета, формы, величины и т.д., то есть решать задачи сенсорного воспитания в этом возрасте);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39032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399245"/>
            <a:ext cx="10058400" cy="5469849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2800" dirty="0"/>
              <a:t>- сюжетно-образные игрушки: куклы, животные, предметы обихода (по содержанию они отражают окружающий мир, близкий детям);</a:t>
            </a:r>
          </a:p>
          <a:p>
            <a:r>
              <a:rPr lang="ru-RU" sz="2800" dirty="0"/>
              <a:t> -обязательно нужны игрушки-забавы (их малыши сами еще не приводят в действие - это делает воспитатель; дети лишь смотрят и радуются движению смешных заводных игрушек);</a:t>
            </a:r>
          </a:p>
          <a:p>
            <a:r>
              <a:rPr lang="ru-RU" sz="2800" dirty="0"/>
              <a:t> -строительные игрушки-материалы (деревянные или пластмассовые кубики, кирпичики, </a:t>
            </a:r>
            <a:r>
              <a:rPr lang="ru-RU" sz="2800" dirty="0" err="1"/>
              <a:t>досточки</a:t>
            </a:r>
            <a:r>
              <a:rPr lang="ru-RU" sz="2800" dirty="0"/>
              <a:t>);</a:t>
            </a:r>
          </a:p>
          <a:p>
            <a:r>
              <a:rPr lang="ru-RU" sz="2800" dirty="0"/>
              <a:t> -музыкальные игрушки (дудочка, губная гармошка и т.д.)</a:t>
            </a:r>
          </a:p>
          <a:p>
            <a:r>
              <a:rPr lang="ru-RU" sz="28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94255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245" y="373487"/>
            <a:ext cx="11165983" cy="5950040"/>
          </a:xfrm>
        </p:spPr>
        <p:txBody>
          <a:bodyPr>
            <a:normAutofit/>
          </a:bodyPr>
          <a:lstStyle/>
          <a:p>
            <a:r>
              <a:rPr lang="ru-RU" b="1" dirty="0"/>
              <a:t> </a:t>
            </a:r>
            <a:r>
              <a:rPr lang="ru-RU" sz="2400" b="1" dirty="0"/>
              <a:t>В средней группе</a:t>
            </a:r>
            <a:r>
              <a:rPr lang="ru-RU" sz="2400" dirty="0"/>
              <a:t> воспитательные задачи усложняются. Кроме того, у дошкольников более отчетливо выделяются роли в игре. Следовательно, усложняется и подбор игрушек:</a:t>
            </a:r>
          </a:p>
          <a:p>
            <a:r>
              <a:rPr lang="ru-RU" sz="2400" dirty="0"/>
              <a:t> -шире становится подбор сюжетно-образных игрушек (куклы-девочки и куклы-мальчики, куклы разных национальностей, дополнительные предметы к ним: шапка матроса, халат врача и т.п.)</a:t>
            </a:r>
          </a:p>
          <a:p>
            <a:r>
              <a:rPr lang="ru-RU" sz="2400" dirty="0"/>
              <a:t> -шире становится подбор строительного материала, так как дети уже создают более сложные конструкции (он должен быть в разных наборах, с дополнительными деталями: арки, дуги и т.д.)</a:t>
            </a:r>
          </a:p>
          <a:p>
            <a:r>
              <a:rPr lang="ru-RU" sz="2400" dirty="0"/>
              <a:t> -усложняются в подборе музыкально-озвученные игрушки (детское пианино, барабан);</a:t>
            </a:r>
          </a:p>
          <a:p>
            <a:r>
              <a:rPr lang="ru-RU" sz="2400" dirty="0"/>
              <a:t> -нужны комплектные игрушки, так как дети уже умеют играть коллективно и использовать комплектные игрушки (например, «домашние животные» вызывает желание совместно строить конюшню, стеречь стадо в поле)</a:t>
            </a:r>
          </a:p>
          <a:p>
            <a:r>
              <a:rPr lang="ru-RU" sz="24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7290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275" y="218941"/>
            <a:ext cx="10959921" cy="6349284"/>
          </a:xfrm>
        </p:spPr>
        <p:txBody>
          <a:bodyPr>
            <a:normAutofit/>
          </a:bodyPr>
          <a:lstStyle/>
          <a:p>
            <a:r>
              <a:rPr lang="ru-RU" sz="2800" b="1" dirty="0"/>
              <a:t>История создания игрушек:</a:t>
            </a:r>
            <a:endParaRPr lang="ru-RU" sz="2800" dirty="0"/>
          </a:p>
          <a:p>
            <a:r>
              <a:rPr lang="ru-RU" sz="2800" dirty="0"/>
              <a:t>- первобытное общество – игрушки в форме орудий труда, оружия, предметов быта, с помощью которых дети осваивали способы деятельности;</a:t>
            </a:r>
          </a:p>
          <a:p>
            <a:r>
              <a:rPr lang="ru-RU" sz="2800" dirty="0"/>
              <a:t>- Древний Египет - игрушки из дерева, ткани;</a:t>
            </a:r>
          </a:p>
          <a:p>
            <a:r>
              <a:rPr lang="ru-RU" sz="2800" dirty="0"/>
              <a:t>- античные времена (Греция, Рим) – игрушки из слоновой кости, янтаря, терракоты  (кук­лы, фигурки животных);</a:t>
            </a:r>
          </a:p>
          <a:p>
            <a:r>
              <a:rPr lang="ru-RU" sz="2800" dirty="0"/>
              <a:t>- средние века – игрушки для детей знати: дорогие, в единственном экземпляре, из дорогих и прочных материалов, произведения искусства; игрушки для бедных детей не сохранились, т.к. изготавливались из недолговечных материалов: солома, ткань, дерево.</a:t>
            </a:r>
          </a:p>
          <a:p>
            <a:r>
              <a:rPr lang="ru-RU" sz="28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36837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515155"/>
            <a:ext cx="10058400" cy="5353939"/>
          </a:xfrm>
        </p:spPr>
        <p:txBody>
          <a:bodyPr/>
          <a:lstStyle/>
          <a:p>
            <a:r>
              <a:rPr lang="ru-RU" sz="2800" b="1" dirty="0"/>
              <a:t>Дошкольники старших групп</a:t>
            </a:r>
            <a:r>
              <a:rPr lang="ru-RU" sz="2800" dirty="0"/>
              <a:t> шире соприкасаются с жизнью, они уже могут использовать игрушки, дающие возможность для развития сложных сюжетов. Поэтому в этих возрастных группах должны быть представлены все виды игрушек в разнообразном ассортименте. Большое значение приобретают технические, спортивно-моторные, театральные игрушки.</a:t>
            </a:r>
          </a:p>
          <a:p>
            <a:r>
              <a:rPr lang="ru-RU" sz="2800" dirty="0"/>
              <a:t> </a:t>
            </a:r>
          </a:p>
          <a:p>
            <a:r>
              <a:rPr lang="ru-RU" sz="2800" dirty="0"/>
              <a:t> Вывод: правильный подбор игрушек содействует полноценному развитию ребенка в соответствии с его возрастными возможностями.</a:t>
            </a:r>
          </a:p>
          <a:p>
            <a:r>
              <a:rPr lang="ru-RU" sz="2800" dirty="0"/>
              <a:t>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39186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Практическая работа №2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1. Прочитайте лекцию </a:t>
            </a:r>
            <a:r>
              <a:rPr lang="ru-RU" sz="2800" dirty="0" err="1" smtClean="0"/>
              <a:t>А.С.Макаренко</a:t>
            </a:r>
            <a:r>
              <a:rPr lang="ru-RU" sz="2800" dirty="0" smtClean="0"/>
              <a:t> «Игра</a:t>
            </a:r>
            <a:r>
              <a:rPr lang="ru-RU" sz="2800" smtClean="0"/>
              <a:t>» </a:t>
            </a:r>
          </a:p>
          <a:p>
            <a:r>
              <a:rPr lang="ru-RU" sz="2800" smtClean="0"/>
              <a:t>(«</a:t>
            </a:r>
            <a:r>
              <a:rPr lang="ru-RU" sz="2800" dirty="0" smtClean="0"/>
              <a:t>Лекции о воспитании детей» с. 255)</a:t>
            </a:r>
          </a:p>
          <a:p>
            <a:r>
              <a:rPr lang="ru-RU" sz="2800" dirty="0" smtClean="0"/>
              <a:t>2. </a:t>
            </a:r>
            <a:r>
              <a:rPr lang="ru-RU" sz="2800" dirty="0"/>
              <a:t>В</a:t>
            </a:r>
            <a:r>
              <a:rPr lang="ru-RU" sz="2800" dirty="0" smtClean="0"/>
              <a:t>ыпишите основные положения и классификацию игрушек, которую он предлагает.</a:t>
            </a:r>
          </a:p>
          <a:p>
            <a:r>
              <a:rPr lang="ru-RU" sz="2800" dirty="0" smtClean="0"/>
              <a:t>3. Вспомните и запишите стихи об игрушках. Какое воздействие могут оказать они на ребенка-дошкольника?</a:t>
            </a:r>
          </a:p>
          <a:p>
            <a:r>
              <a:rPr lang="ru-RU" sz="2800" dirty="0" smtClean="0"/>
              <a:t>4. Составьте и запишите рассказ для детей о любимой игрушке своего детства.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452933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985" y="545910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err="1" smtClean="0"/>
              <a:t>СанПин</a:t>
            </a:r>
            <a:r>
              <a:rPr lang="ru-RU" sz="2400" b="1" dirty="0" smtClean="0"/>
              <a:t> </a:t>
            </a:r>
            <a:r>
              <a:rPr lang="ru-RU" sz="2400" b="1" dirty="0"/>
              <a:t>2.4.1.3049-13 (с изм. от 04.04.2014) "Санитарно-эпидемиологические требования к устройству, содержанию и организации режима работы дошкольных образовательных организаций"</a:t>
            </a:r>
            <a:br>
              <a:rPr lang="ru-RU" sz="2400" b="1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VI. Требования к размещению оборудования в помещениях</a:t>
            </a:r>
          </a:p>
          <a:p>
            <a:r>
              <a:rPr lang="ru-RU" sz="2400" dirty="0">
                <a:solidFill>
                  <a:schemeClr val="tx1"/>
                </a:solidFill>
              </a:rPr>
              <a:t>дошкольных образовательных организаций</a:t>
            </a:r>
          </a:p>
          <a:p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6.10</a:t>
            </a:r>
            <a:r>
              <a:rPr lang="ru-RU" sz="2400" dirty="0">
                <a:solidFill>
                  <a:schemeClr val="tx1"/>
                </a:solidFill>
              </a:rPr>
              <a:t>. В дошкольных образовательных организациях используются игрушки, безвредные для здоровья детей, отвечающие санитарно-эпидемиологическим требованиям и имеющие документы, подтверждающие безопасность, которые могут быть подвергнуты влажной обработке (стирке) и дезинфекции. </a:t>
            </a:r>
            <a:r>
              <a:rPr lang="ru-RU" sz="2400" dirty="0" err="1">
                <a:solidFill>
                  <a:schemeClr val="tx1"/>
                </a:solidFill>
              </a:rPr>
              <a:t>Мягконабивные</a:t>
            </a:r>
            <a:r>
              <a:rPr lang="ru-RU" sz="2400" dirty="0">
                <a:solidFill>
                  <a:schemeClr val="tx1"/>
                </a:solidFill>
              </a:rPr>
              <a:t> и </a:t>
            </a:r>
            <a:r>
              <a:rPr lang="ru-RU" sz="2400" dirty="0" err="1">
                <a:solidFill>
                  <a:schemeClr val="tx1"/>
                </a:solidFill>
              </a:rPr>
              <a:t>пенолатексные</a:t>
            </a:r>
            <a:r>
              <a:rPr lang="ru-RU" sz="2400" dirty="0">
                <a:solidFill>
                  <a:schemeClr val="tx1"/>
                </a:solidFill>
              </a:rPr>
              <a:t> ворсованные игрушки для детей дошкольного возраста следует использовать только в качестве дидактических пособий.</a:t>
            </a:r>
          </a:p>
        </p:txBody>
      </p:sp>
    </p:spTree>
    <p:extLst>
      <p:ext uri="{BB962C8B-B14F-4D97-AF65-F5344CB8AC3E}">
        <p14:creationId xmlns:p14="http://schemas.microsoft.com/office/powerpoint/2010/main" val="138936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31820"/>
            <a:ext cx="10058400" cy="5637274"/>
          </a:xfrm>
        </p:spPr>
        <p:txBody>
          <a:bodyPr/>
          <a:lstStyle/>
          <a:p>
            <a:r>
              <a:rPr lang="ru-RU" sz="2800" dirty="0"/>
              <a:t>На Руси процветали игрушечные промыслы: Дымковская игрушка, </a:t>
            </a:r>
            <a:r>
              <a:rPr lang="ru-RU" sz="2800" dirty="0" err="1"/>
              <a:t>Каргопольская</a:t>
            </a:r>
            <a:r>
              <a:rPr lang="ru-RU" sz="2800" dirty="0"/>
              <a:t> игрушка, Богородская, Городецкая и т.д. </a:t>
            </a:r>
          </a:p>
          <a:p>
            <a:r>
              <a:rPr lang="ru-RU" sz="2800" dirty="0"/>
              <a:t>Образцы древнерусских игрушек (глиняные свистульки, уточки, птички, куколки) найдены в ходе археологических исследований в раскопках Радонежа, Москвы, Коломны.</a:t>
            </a:r>
          </a:p>
          <a:p>
            <a:r>
              <a:rPr lang="ru-RU" sz="2800" dirty="0"/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354" y="2805724"/>
            <a:ext cx="3678126" cy="27513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7723" y="2754499"/>
            <a:ext cx="2101934" cy="2802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588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425003"/>
            <a:ext cx="10058400" cy="5444091"/>
          </a:xfrm>
        </p:spPr>
        <p:txBody>
          <a:bodyPr>
            <a:normAutofit/>
          </a:bodyPr>
          <a:lstStyle/>
          <a:p>
            <a:r>
              <a:rPr lang="ru-RU" sz="2800" dirty="0"/>
              <a:t>- С 1880г. В Германии началось промышленное производство игрушек</a:t>
            </a:r>
          </a:p>
          <a:p>
            <a:r>
              <a:rPr lang="ru-RU" sz="2800" dirty="0"/>
              <a:t>С развитием про­мышленности, средств передвижения, техники в целом ме­няется содержание игрушек, появляются новые виды. </a:t>
            </a:r>
          </a:p>
          <a:p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090" y="2283163"/>
            <a:ext cx="4938780" cy="3896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453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321972"/>
            <a:ext cx="10058400" cy="5547122"/>
          </a:xfrm>
        </p:spPr>
        <p:txBody>
          <a:bodyPr/>
          <a:lstStyle/>
          <a:p>
            <a:r>
              <a:rPr lang="ru-RU" sz="2800" dirty="0"/>
              <a:t>Ко­нец </a:t>
            </a:r>
            <a:r>
              <a:rPr lang="en-US" sz="2800" dirty="0"/>
              <a:t>XIX</a:t>
            </a:r>
            <a:r>
              <a:rPr lang="ru-RU" sz="2800" dirty="0"/>
              <a:t> - начало </a:t>
            </a:r>
            <a:r>
              <a:rPr lang="en-US" sz="2800" dirty="0"/>
              <a:t>XX</a:t>
            </a:r>
            <a:r>
              <a:rPr lang="ru-RU" sz="2800" dirty="0"/>
              <a:t> в. - время развития технических иг­рушек. Появились разнообразные модели транспортных средств (автомобили, поезда и др.).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6544" y="1840796"/>
            <a:ext cx="5462454" cy="385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992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360608"/>
            <a:ext cx="10058400" cy="5508486"/>
          </a:xfrm>
        </p:spPr>
        <p:txBody>
          <a:bodyPr/>
          <a:lstStyle/>
          <a:p>
            <a:r>
              <a:rPr lang="ru-RU" sz="2800" dirty="0"/>
              <a:t>- современный этап – развитие электронной промышленности привело к созданию новой сложной детской игрушки: электронные, виртуальные, компьютерные.</a:t>
            </a:r>
          </a:p>
          <a:p>
            <a:r>
              <a:rPr lang="ru-RU" sz="2800" dirty="0"/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1561" y="1962176"/>
            <a:ext cx="4955617" cy="390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159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44699"/>
            <a:ext cx="10058400" cy="562439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/>
              <a:t>НАРОДНАЯ ИГРУШКА, ЕЕ ХУДОЖЕСТВЕННЫЕ И ПЕДАГОГИЧЕСКИЕ ДОСТОИНСТВА.</a:t>
            </a:r>
            <a:endParaRPr lang="ru-RU" sz="2800" dirty="0"/>
          </a:p>
          <a:p>
            <a:r>
              <a:rPr lang="ru-RU" sz="2800" dirty="0"/>
              <a:t> </a:t>
            </a:r>
          </a:p>
          <a:p>
            <a:r>
              <a:rPr lang="ru-RU" sz="2800" dirty="0"/>
              <a:t>Русская народная игрушка яркая и самобытная, тесно связана с народным искусством она не потеряла своей привлекательности для детей и до наших дней.</a:t>
            </a:r>
          </a:p>
          <a:p>
            <a:r>
              <a:rPr lang="ru-RU" sz="2800" b="1" dirty="0"/>
              <a:t>Отличительная особенность народных игрушек</a:t>
            </a:r>
            <a:r>
              <a:rPr lang="ru-RU" sz="2800" dirty="0"/>
              <a:t> – выразительность образа, его условность и обобщенность, большая динамичность и декоративность. Вместе с тем игрушки, создаваемые в разных местах, своеобразны по содержанию, материалу, художественному стилю.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13448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5917" y="222996"/>
            <a:ext cx="10058400" cy="4023360"/>
          </a:xfrm>
        </p:spPr>
        <p:txBody>
          <a:bodyPr/>
          <a:lstStyle/>
          <a:p>
            <a:r>
              <a:rPr lang="ru-RU" sz="2800" b="1" dirty="0"/>
              <a:t>Дымковская игрушка</a:t>
            </a:r>
            <a:r>
              <a:rPr lang="ru-RU" sz="2800" dirty="0"/>
              <a:t>. Фигурки, вылепленные из глины и ярко раскрашенные. Истоки возникновения дымковских барыни, коней, свистулек, водоноски уходят своими корнями далеко в историю.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0957" y="2234676"/>
            <a:ext cx="5523494" cy="3260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014652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45</TotalTime>
  <Words>1520</Words>
  <Application>Microsoft Office PowerPoint</Application>
  <PresentationFormat>Произвольный</PresentationFormat>
  <Paragraphs>122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Ретро</vt:lpstr>
      <vt:lpstr>Игрушка как "материальная основа" игры.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ТРЕБОВАНИЯ К ИГРУШКАМ ДЛЯ ДЕТЕЙ.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Практическая работа №2</vt:lpstr>
      <vt:lpstr>СанПин 2.4.1.3049-13 (с изм. от 04.04.2014) "Санитарно-эпидемиологические требования к устройству, содержанию и организации режима работы дошкольных образовательных организаций"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Игрушка как "материальная основа" игры.</dc:title>
  <dc:creator>User_9</dc:creator>
  <cp:lastModifiedBy>User</cp:lastModifiedBy>
  <cp:revision>7</cp:revision>
  <dcterms:created xsi:type="dcterms:W3CDTF">2015-10-28T05:37:15Z</dcterms:created>
  <dcterms:modified xsi:type="dcterms:W3CDTF">2016-04-10T15:03:58Z</dcterms:modified>
</cp:coreProperties>
</file>