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3" r:id="rId3"/>
    <p:sldId id="312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3" r:id="rId12"/>
    <p:sldId id="274" r:id="rId13"/>
    <p:sldId id="280" r:id="rId14"/>
    <p:sldId id="292" r:id="rId15"/>
    <p:sldId id="293" r:id="rId16"/>
    <p:sldId id="281" r:id="rId17"/>
    <p:sldId id="282" r:id="rId18"/>
    <p:sldId id="265" r:id="rId19"/>
    <p:sldId id="264" r:id="rId20"/>
    <p:sldId id="287" r:id="rId21"/>
    <p:sldId id="257" r:id="rId22"/>
    <p:sldId id="266" r:id="rId23"/>
    <p:sldId id="285" r:id="rId24"/>
    <p:sldId id="258" r:id="rId25"/>
    <p:sldId id="311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867656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Служебные части речи.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      </a:t>
            </a:r>
            <a:r>
              <a:rPr lang="ru-RU" sz="5300" dirty="0" smtClean="0">
                <a:solidFill>
                  <a:srgbClr val="C00000"/>
                </a:solidFill>
              </a:rPr>
              <a:t>Предлог  как часть речи.</a:t>
            </a:r>
            <a:endParaRPr lang="ru-RU" sz="53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786190"/>
            <a:ext cx="5486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Они неделимы и целы,</a:t>
            </a:r>
            <a:br>
              <a:rPr lang="ru-RU" sz="2400" dirty="0" smtClean="0"/>
            </a:br>
            <a:r>
              <a:rPr lang="ru-RU" sz="2400" dirty="0" smtClean="0"/>
              <a:t>Корней и приставок в них нет,</a:t>
            </a:r>
            <a:br>
              <a:rPr lang="ru-RU" sz="2400" dirty="0" smtClean="0"/>
            </a:br>
            <a:r>
              <a:rPr lang="ru-RU" sz="2400" dirty="0" smtClean="0"/>
              <a:t>Нельзя отыскать в них морфемы – </a:t>
            </a:r>
            <a:br>
              <a:rPr lang="ru-RU" sz="2400" dirty="0" smtClean="0"/>
            </a:br>
            <a:r>
              <a:rPr lang="ru-RU" sz="2400" dirty="0" smtClean="0"/>
              <a:t>И в этом их главный секрет!</a:t>
            </a:r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72132" y="3429000"/>
            <a:ext cx="3357586" cy="3214710"/>
          </a:xfrm>
          <a:prstGeom prst="round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0921" r="5762" b="46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5736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Сегодня </a:t>
            </a:r>
            <a:br>
              <a:rPr lang="ru-RU" sz="6000" b="1" dirty="0" smtClean="0"/>
            </a:br>
            <a:r>
              <a:rPr lang="ru-RU" sz="6000" b="1" dirty="0" smtClean="0"/>
              <a:t>                  у </a:t>
            </a:r>
            <a:br>
              <a:rPr lang="ru-RU" sz="6000" b="1" dirty="0" smtClean="0"/>
            </a:br>
            <a:r>
              <a:rPr lang="ru-RU" sz="6000" b="1" dirty="0" smtClean="0"/>
              <a:t>                         нас …</a:t>
            </a:r>
            <a:endParaRPr lang="ru-RU" sz="6000" b="1" dirty="0"/>
          </a:p>
        </p:txBody>
      </p:sp>
      <p:pic>
        <p:nvPicPr>
          <p:cNvPr id="5" name="Рисунок 4" descr="boy 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85926"/>
            <a:ext cx="2857520" cy="426244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перо.jpg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9146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Части речи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785794"/>
            <a:ext cx="8229600" cy="5857916"/>
          </a:xfrm>
        </p:spPr>
        <p:txBody>
          <a:bodyPr>
            <a:normAutofit fontScale="70000" lnSpcReduction="20000"/>
          </a:bodyPr>
          <a:lstStyle/>
          <a:p>
            <a:pPr fontAlgn="ctr"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Самостоятельные части речи</a:t>
            </a:r>
          </a:p>
          <a:p>
            <a:pPr>
              <a:buNone/>
            </a:pPr>
            <a:r>
              <a:rPr lang="ru-RU" dirty="0" smtClean="0"/>
              <a:t>                                             </a:t>
            </a:r>
            <a:r>
              <a:rPr lang="ru-RU" dirty="0" smtClean="0">
                <a:solidFill>
                  <a:srgbClr val="00B050"/>
                </a:solidFill>
              </a:rPr>
              <a:t>          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Имя существительное</a:t>
            </a:r>
          </a:p>
          <a:p>
            <a:pPr fontAlgn="ct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Имя прилагательное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Имя числительное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    Глагол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Причастие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Деепричастие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   Наречие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Местоимение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</a:t>
            </a:r>
            <a:r>
              <a:rPr lang="ru-RU" sz="3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Служебные части речи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Предлог</a:t>
            </a:r>
          </a:p>
          <a:p>
            <a:pPr>
              <a:buNone/>
            </a:pP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  Союз</a:t>
            </a:r>
          </a:p>
          <a:p>
            <a:pPr>
              <a:buNone/>
            </a:pP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                                                     Частица  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</a:t>
            </a:r>
            <a:r>
              <a:rPr lang="ru-RU" sz="3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Особая часть речи</a:t>
            </a:r>
          </a:p>
          <a:p>
            <a:pPr>
              <a:buNone/>
            </a:pPr>
            <a:r>
              <a:rPr lang="ru-RU" sz="3400" dirty="0" smtClean="0"/>
              <a:t>                                                  </a:t>
            </a:r>
            <a:r>
              <a:rPr lang="ru-RU" sz="3400" dirty="0" smtClean="0">
                <a:solidFill>
                  <a:schemeClr val="bg2">
                    <a:lumMod val="25000"/>
                  </a:schemeClr>
                </a:solidFill>
              </a:rPr>
              <a:t>Междометие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6200000">
            <a:off x="-2038697" y="2572734"/>
            <a:ext cx="60007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предлог</a:t>
            </a:r>
            <a:endParaRPr lang="ru-RU" sz="9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перо.jpg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Различия между самостоятельными и служебными частями речи: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4291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u="sng" dirty="0" smtClean="0"/>
              <a:t>     </a:t>
            </a:r>
            <a:r>
              <a:rPr lang="ru-RU" u="sng" dirty="0" smtClean="0"/>
              <a:t>Самостоятельные части речи:</a:t>
            </a:r>
          </a:p>
          <a:p>
            <a:r>
              <a:rPr lang="ru-RU" dirty="0" smtClean="0"/>
              <a:t>- можно задать вопрос;</a:t>
            </a:r>
          </a:p>
          <a:p>
            <a:r>
              <a:rPr lang="ru-RU" dirty="0" smtClean="0"/>
              <a:t>- являются членами предложения;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u="sng" dirty="0" smtClean="0"/>
              <a:t>     </a:t>
            </a:r>
            <a:r>
              <a:rPr lang="ru-RU" u="sng" dirty="0" smtClean="0"/>
              <a:t>Служебные части речи:</a:t>
            </a:r>
          </a:p>
          <a:p>
            <a:r>
              <a:rPr lang="ru-RU" dirty="0" smtClean="0"/>
              <a:t>-нельзя задать вопрос;</a:t>
            </a:r>
          </a:p>
          <a:p>
            <a:r>
              <a:rPr lang="ru-RU" dirty="0" smtClean="0"/>
              <a:t>-можно заменить другим предлогом (синонимом);</a:t>
            </a:r>
          </a:p>
          <a:p>
            <a:r>
              <a:rPr lang="ru-RU" dirty="0" smtClean="0"/>
              <a:t>- не являются членом предложения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</a:t>
            </a:r>
            <a:r>
              <a:rPr lang="ru-RU" b="1" dirty="0" smtClean="0">
                <a:solidFill>
                  <a:srgbClr val="C00000"/>
                </a:solidFill>
              </a:rPr>
              <a:t>Тест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</a:t>
            </a:r>
            <a:r>
              <a:rPr lang="ru-RU" dirty="0" smtClean="0"/>
              <a:t>1.     </a:t>
            </a:r>
            <a:r>
              <a:rPr lang="ru-RU" b="1" dirty="0" smtClean="0"/>
              <a:t>Дуб рос около небольшого озера.  ОКОЛО является:</a:t>
            </a:r>
            <a:br>
              <a:rPr lang="ru-RU" b="1" dirty="0" smtClean="0"/>
            </a:br>
            <a:r>
              <a:rPr lang="ru-RU" dirty="0" smtClean="0"/>
              <a:t>А) предлогом;</a:t>
            </a:r>
            <a:br>
              <a:rPr lang="ru-RU" dirty="0" smtClean="0"/>
            </a:br>
            <a:r>
              <a:rPr lang="ru-RU" dirty="0" smtClean="0"/>
              <a:t>Б) союзом;</a:t>
            </a:r>
            <a:br>
              <a:rPr lang="ru-RU" dirty="0" smtClean="0"/>
            </a:br>
            <a:r>
              <a:rPr lang="ru-RU" dirty="0" smtClean="0"/>
              <a:t>В) наречием.</a:t>
            </a:r>
          </a:p>
          <a:p>
            <a:pPr>
              <a:buNone/>
            </a:pPr>
            <a:r>
              <a:rPr lang="ru-RU" dirty="0" smtClean="0"/>
              <a:t>      2.      </a:t>
            </a:r>
            <a:r>
              <a:rPr lang="ru-RU" b="1" dirty="0" smtClean="0"/>
              <a:t>Как правильно написать:</a:t>
            </a:r>
            <a:br>
              <a:rPr lang="ru-RU" b="1" dirty="0" smtClean="0"/>
            </a:br>
            <a:r>
              <a:rPr lang="ru-RU" dirty="0" smtClean="0"/>
              <a:t>А) по вас;</a:t>
            </a:r>
            <a:br>
              <a:rPr lang="ru-RU" dirty="0" smtClean="0"/>
            </a:br>
            <a:r>
              <a:rPr lang="ru-RU" dirty="0" smtClean="0"/>
              <a:t>Б) по вам;</a:t>
            </a:r>
            <a:br>
              <a:rPr lang="ru-RU" dirty="0" smtClean="0"/>
            </a:br>
            <a:r>
              <a:rPr lang="ru-RU" dirty="0" smtClean="0"/>
              <a:t>В) по вами.</a:t>
            </a:r>
          </a:p>
          <a:p>
            <a:pPr>
              <a:buNone/>
            </a:pPr>
            <a:r>
              <a:rPr lang="ru-RU" dirty="0" smtClean="0"/>
              <a:t>     3.      </a:t>
            </a:r>
            <a:r>
              <a:rPr lang="ru-RU" b="1" dirty="0" smtClean="0"/>
              <a:t>В предложении: Какой сегодня чудесный день!  КАКОЙ – это:</a:t>
            </a:r>
            <a:br>
              <a:rPr lang="ru-RU" b="1" dirty="0" smtClean="0"/>
            </a:br>
            <a:r>
              <a:rPr lang="ru-RU" dirty="0" smtClean="0"/>
              <a:t>А) частица;</a:t>
            </a:r>
            <a:br>
              <a:rPr lang="ru-RU" dirty="0" smtClean="0"/>
            </a:br>
            <a:r>
              <a:rPr lang="ru-RU" dirty="0" smtClean="0"/>
              <a:t>Б) местоимение;</a:t>
            </a:r>
            <a:br>
              <a:rPr lang="ru-RU" dirty="0" smtClean="0"/>
            </a:br>
            <a:r>
              <a:rPr lang="ru-RU" dirty="0" smtClean="0"/>
              <a:t>В) союз.</a:t>
            </a:r>
          </a:p>
          <a:p>
            <a:pPr>
              <a:buNone/>
            </a:pPr>
            <a:r>
              <a:rPr lang="ru-RU" dirty="0" smtClean="0"/>
              <a:t>     4.      </a:t>
            </a:r>
            <a:r>
              <a:rPr lang="ru-RU" b="1" dirty="0" smtClean="0"/>
              <a:t>В предложении: Уж небо осенью дышало.   УЖ – это:</a:t>
            </a:r>
            <a:br>
              <a:rPr lang="ru-RU" b="1" dirty="0" smtClean="0"/>
            </a:br>
            <a:r>
              <a:rPr lang="ru-RU" dirty="0" smtClean="0"/>
              <a:t>А) частица;</a:t>
            </a:r>
            <a:br>
              <a:rPr lang="ru-RU" dirty="0" smtClean="0"/>
            </a:br>
            <a:r>
              <a:rPr lang="ru-RU" dirty="0" smtClean="0"/>
              <a:t>Б) союз;</a:t>
            </a:r>
            <a:br>
              <a:rPr lang="ru-RU" dirty="0" smtClean="0"/>
            </a:br>
            <a:r>
              <a:rPr lang="ru-RU" dirty="0" smtClean="0"/>
              <a:t>В) наречие.</a:t>
            </a:r>
          </a:p>
          <a:p>
            <a:pPr>
              <a:buNone/>
            </a:pPr>
            <a:r>
              <a:rPr lang="ru-RU" dirty="0" smtClean="0"/>
              <a:t>     5.      </a:t>
            </a:r>
            <a:r>
              <a:rPr lang="ru-RU" b="1" dirty="0" smtClean="0"/>
              <a:t>В предложении: Пусть всегда будет солнце.   ПУСТЬ – это:</a:t>
            </a:r>
            <a:br>
              <a:rPr lang="ru-RU" b="1" dirty="0" smtClean="0"/>
            </a:br>
            <a:r>
              <a:rPr lang="ru-RU" dirty="0" smtClean="0"/>
              <a:t>А) частица;</a:t>
            </a:r>
            <a:br>
              <a:rPr lang="ru-RU" dirty="0" smtClean="0"/>
            </a:br>
            <a:r>
              <a:rPr lang="ru-RU" dirty="0" smtClean="0"/>
              <a:t>Б) предлог;</a:t>
            </a:r>
            <a:br>
              <a:rPr lang="ru-RU" dirty="0" smtClean="0"/>
            </a:br>
            <a:r>
              <a:rPr lang="ru-RU" dirty="0" smtClean="0"/>
              <a:t>В) союз.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1.А</a:t>
            </a:r>
          </a:p>
          <a:p>
            <a:r>
              <a:rPr lang="ru-RU" dirty="0" smtClean="0"/>
              <a:t>2.Б</a:t>
            </a:r>
          </a:p>
          <a:p>
            <a:r>
              <a:rPr lang="ru-RU" dirty="0" smtClean="0"/>
              <a:t>3.Б</a:t>
            </a:r>
          </a:p>
          <a:p>
            <a:r>
              <a:rPr lang="ru-RU" dirty="0" smtClean="0"/>
              <a:t>4.В</a:t>
            </a:r>
          </a:p>
          <a:p>
            <a:r>
              <a:rPr lang="ru-RU" dirty="0" smtClean="0"/>
              <a:t>5.А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7149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Прочитайте ряд слов: Голубыми, небесами, великолепными, коврами, блестя, солнце, снег, лежит; прозрачный, лес, один, чернеет, ель, иней, зеленеет, речка, льдом, блестит.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i="1" dirty="0" smtClean="0"/>
              <a:t>    </a:t>
            </a:r>
            <a:r>
              <a:rPr lang="ru-RU" b="1" i="1" dirty="0" smtClean="0"/>
              <a:t>Вопросы и задания: </a:t>
            </a:r>
          </a:p>
          <a:p>
            <a:r>
              <a:rPr lang="ru-RU" dirty="0" smtClean="0"/>
              <a:t>Можем ли мы назвать прочитанное текстом? </a:t>
            </a:r>
            <a:endParaRPr lang="en-US" dirty="0" smtClean="0"/>
          </a:p>
          <a:p>
            <a:r>
              <a:rPr lang="ru-RU" dirty="0" smtClean="0"/>
              <a:t>Почему? </a:t>
            </a:r>
            <a:endParaRPr lang="en-US" dirty="0" smtClean="0"/>
          </a:p>
          <a:p>
            <a:r>
              <a:rPr lang="ru-RU" dirty="0" smtClean="0"/>
              <a:t>Из какого стихотворения эти строки и кто автор? Восстановите отрывок стихотворения.  </a:t>
            </a:r>
            <a:endParaRPr lang="en-US" dirty="0" smtClean="0"/>
          </a:p>
          <a:p>
            <a:r>
              <a:rPr lang="ru-RU" dirty="0" smtClean="0"/>
              <a:t>С помощью каких слов это сделать?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Содержимое 5" descr="413109498daf11eea1c12656ee3db587_upscal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142984"/>
            <a:ext cx="4389437" cy="4389437"/>
          </a:xfrm>
          <a:prstGeom prst="round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C00000"/>
                </a:solidFill>
              </a:rPr>
              <a:t>«Зимнее утро»</a:t>
            </a:r>
            <a:r>
              <a:rPr lang="en-US" dirty="0" smtClean="0">
                <a:solidFill>
                  <a:srgbClr val="C00000"/>
                </a:solidFill>
              </a:rPr>
              <a:t>       </a:t>
            </a:r>
            <a:r>
              <a:rPr lang="en-US" sz="1800" dirty="0" smtClean="0">
                <a:solidFill>
                  <a:srgbClr val="C00000"/>
                </a:solidFill>
              </a:rPr>
              <a:t>A.</a:t>
            </a:r>
            <a:r>
              <a:rPr lang="ru-RU" sz="1800" dirty="0" smtClean="0">
                <a:solidFill>
                  <a:srgbClr val="C00000"/>
                </a:solidFill>
              </a:rPr>
              <a:t>С.Пушкин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1000108"/>
            <a:ext cx="442912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 </a:t>
            </a:r>
            <a:r>
              <a:rPr lang="ru-RU" sz="2400" dirty="0" err="1" smtClean="0"/>
              <a:t>голубыми</a:t>
            </a:r>
            <a:r>
              <a:rPr lang="ru-RU" sz="2400" dirty="0" smtClean="0"/>
              <a:t> небесами</a:t>
            </a:r>
            <a:br>
              <a:rPr lang="ru-RU" sz="2400" dirty="0" smtClean="0"/>
            </a:br>
            <a:r>
              <a:rPr lang="ru-RU" sz="2400" dirty="0" smtClean="0"/>
              <a:t>Великолепными коврами,</a:t>
            </a:r>
            <a:br>
              <a:rPr lang="ru-RU" sz="2400" dirty="0" smtClean="0"/>
            </a:br>
            <a:r>
              <a:rPr lang="ru-RU" sz="2400" dirty="0" smtClean="0"/>
              <a:t>Блестя на солнце, снег лежит;</a:t>
            </a:r>
            <a:br>
              <a:rPr lang="ru-RU" sz="2400" dirty="0" smtClean="0"/>
            </a:br>
            <a:r>
              <a:rPr lang="ru-RU" sz="2400" dirty="0" smtClean="0"/>
              <a:t>Прозрачный лес один чернеет,</a:t>
            </a:r>
            <a:br>
              <a:rPr lang="ru-RU" sz="2400" dirty="0" smtClean="0"/>
            </a:br>
            <a:r>
              <a:rPr lang="ru-RU" sz="2400" dirty="0" smtClean="0"/>
              <a:t>И ель сквозь иней зеленеет,</a:t>
            </a:r>
            <a:br>
              <a:rPr lang="ru-RU" sz="2400" dirty="0" smtClean="0"/>
            </a:br>
            <a:r>
              <a:rPr lang="ru-RU" sz="2400" dirty="0" smtClean="0"/>
              <a:t>И речка подо льдом блестит…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По данным ключевым словам попробуйте составить определение предлога.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Предлоги, служебные , отношение, имя существительное, числительное, местоимение, другие слова в речи.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38912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Предлог- служебная часть речи, которая выражает зависимость имени существительного, числительного и местоимения от других слов в словосочетании и в предложении.</a:t>
            </a:r>
          </a:p>
          <a:p>
            <a:endParaRPr lang="ru-RU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Предлоги не изменяются и не являются членами предложения.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ree-png.ru-196-340x2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5722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9 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февраля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День рождения </a:t>
            </a:r>
            <a:r>
              <a:rPr lang="ru-RU" sz="2800" b="1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Алишера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Навои</a:t>
            </a:r>
            <a:b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Sylfaen" pitchFamily="18" charset="0"/>
                <a:cs typeface="Times New Roman" pitchFamily="18" charset="0"/>
              </a:rPr>
              <a:t>февраля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день памяти Александра Пушкина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пушкин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57752" y="1643050"/>
            <a:ext cx="3786214" cy="4786346"/>
          </a:xfrm>
          <a:prstGeom prst="round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alisher-navoiy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34" y="1714488"/>
            <a:ext cx="3857652" cy="4786346"/>
          </a:xfrm>
          <a:prstGeom prst="round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285776"/>
            <a:ext cx="8929718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Предлоги выражают различные отношения: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64360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</a:t>
            </a:r>
            <a:r>
              <a:rPr lang="ru-RU" dirty="0" smtClean="0">
                <a:solidFill>
                  <a:srgbClr val="00B050"/>
                </a:solidFill>
              </a:rPr>
              <a:t>Пространственные: </a:t>
            </a:r>
            <a:r>
              <a:rPr lang="ru-RU" dirty="0" smtClean="0">
                <a:solidFill>
                  <a:srgbClr val="00B0F0"/>
                </a:solidFill>
              </a:rPr>
              <a:t>работает на заводе, живет в деревне;</a:t>
            </a:r>
          </a:p>
          <a:p>
            <a:endParaRPr lang="ru-RU" dirty="0" smtClean="0"/>
          </a:p>
          <a:p>
            <a:r>
              <a:rPr lang="ru-RU" dirty="0" smtClean="0"/>
              <a:t>2.</a:t>
            </a:r>
            <a:r>
              <a:rPr lang="ru-RU" dirty="0" smtClean="0">
                <a:solidFill>
                  <a:srgbClr val="00B050"/>
                </a:solidFill>
              </a:rPr>
              <a:t>Временные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B0F0"/>
                </a:solidFill>
              </a:rPr>
              <a:t>заморозки по утрам, отдыхали на каникулах;</a:t>
            </a:r>
          </a:p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>
                <a:solidFill>
                  <a:srgbClr val="00B050"/>
                </a:solidFill>
              </a:rPr>
              <a:t>.Причинные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B0F0"/>
                </a:solidFill>
              </a:rPr>
              <a:t>ошибка по невнимательности, пропустил из-за болезни;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r>
              <a:rPr lang="ru-RU" dirty="0" smtClean="0">
                <a:solidFill>
                  <a:srgbClr val="00B050"/>
                </a:solidFill>
              </a:rPr>
              <a:t>. Целевые: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пригласить в гости, купить для работы, поехать ради друга;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5</a:t>
            </a:r>
            <a:r>
              <a:rPr lang="ru-RU" dirty="0" smtClean="0">
                <a:solidFill>
                  <a:srgbClr val="00B050"/>
                </a:solidFill>
              </a:rPr>
              <a:t>. Меры и степени: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наполнить до краев, окунуться с головой, поехать ради друга;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6</a:t>
            </a:r>
            <a:r>
              <a:rPr lang="ru-RU" dirty="0" smtClean="0">
                <a:solidFill>
                  <a:srgbClr val="00B050"/>
                </a:solidFill>
              </a:rPr>
              <a:t>. Объектные: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думать о друге, помнить про лекцию, скучать по родителям.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Содержимое 55" descr="фо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214290"/>
            <a:ext cx="8786874" cy="8413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Отгадай кроссворд. Назови вид связи в этих словосочетаниях:</a:t>
            </a:r>
            <a:endParaRPr lang="ru-RU" sz="2800" cap="none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Содержимое 7"/>
          <p:cNvSpPr>
            <a:spLocks noGrp="1"/>
          </p:cNvSpPr>
          <p:nvPr>
            <p:ph sz="half" idx="1"/>
          </p:nvPr>
        </p:nvSpPr>
        <p:spPr>
          <a:xfrm>
            <a:off x="357188" y="1357313"/>
            <a:ext cx="4572000" cy="4724400"/>
          </a:xfrm>
        </p:spPr>
        <p:txBody>
          <a:bodyPr>
            <a:normAutofit fontScale="92500"/>
          </a:bodyPr>
          <a:lstStyle/>
          <a:p>
            <a:pPr>
              <a:buFont typeface="Wingdings 2" pitchFamily="18" charset="2"/>
              <a:buNone/>
            </a:pPr>
            <a:r>
              <a:rPr lang="ru-RU" b="1" u="sng" dirty="0" smtClean="0"/>
              <a:t>ЛЕЧИТЬСЯ … (ВРАЧ)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ТЕТРАДЬ ...(МЕТЕМАТИКА)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СКАЗАТЬ ... (СВИДЕТЕЛИ)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СМЕЯТЬСЯ … (ЛОДЫРЬ)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ИГРАТЬ ... (ХОККЕЙ)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ВРЕДНЫЙ .. (ЗДОРОВЬЕ)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СДАТЬСЯ … (БОЙ)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ВЫСТУПИТЬ ...(СОБРАНИЕ)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ОТРЫВОК .. (РАССКАЗ)</a:t>
            </a:r>
          </a:p>
          <a:p>
            <a:pPr>
              <a:buFont typeface="Wingdings 2" pitchFamily="18" charset="2"/>
              <a:buNone/>
            </a:pPr>
            <a:r>
              <a:rPr lang="ru-RU" b="1" u="sng" dirty="0" smtClean="0"/>
              <a:t>АВТОБУС … (КОНДУКТОР)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00750" y="192881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00750" y="2428875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00750" y="1500188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00750" y="2928938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00750" y="3429000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000750" y="392906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00750" y="4429125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00750" y="4929188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000750" y="5429250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00750" y="592931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500813" y="492918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00813" y="2000250"/>
            <a:ext cx="500062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500688" y="242887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500688" y="292893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500813" y="242887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500688" y="392906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Д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500813" y="292893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Д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500813" y="392906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Я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500688" y="442912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500813" y="442912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З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500813" y="5429250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З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500813" y="592931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З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500688" y="592931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</a:rPr>
              <a:t>Б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000750" y="192881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50" y="2428875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50" y="2928938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50" y="3429000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50" y="392906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50" y="4429125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000750" y="4929188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000750" y="5429250"/>
            <a:ext cx="500063" cy="5000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50" y="5929313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00750" y="1500174"/>
            <a:ext cx="500063" cy="5000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500688" y="392906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500688" y="442912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13" y="442912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13" y="492918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00813" y="5429250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13" y="592931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500688" y="592931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500813" y="392906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00813" y="292893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500688" y="2928938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500688" y="242887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500813" y="2428875"/>
            <a:ext cx="500062" cy="50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500813" y="1928813"/>
            <a:ext cx="500062" cy="500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 происхождению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4038600" cy="443484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непроизводные 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в, к, над, от, 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для, за, до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 и другие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43050"/>
            <a:ext cx="4038600" cy="4434840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производные</a:t>
            </a:r>
            <a:endParaRPr lang="ru-RU" sz="36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вдоль, ввиду,  в целях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 и другие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-428652"/>
            <a:ext cx="8229600" cy="1143000"/>
          </a:xfrm>
        </p:spPr>
        <p:txBody>
          <a:bodyPr/>
          <a:lstStyle/>
          <a:p>
            <a:r>
              <a:rPr lang="ru-RU" dirty="0" smtClean="0"/>
              <a:t>       По структуре: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715016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Простыми</a:t>
            </a:r>
            <a:r>
              <a:rPr lang="ru-RU" sz="3200" b="1" dirty="0" smtClean="0"/>
              <a:t> </a:t>
            </a:r>
            <a:r>
              <a:rPr lang="ru-RU" sz="2800" dirty="0" smtClean="0"/>
              <a:t>являются предлоги, состоящие из одного слова: </a:t>
            </a:r>
            <a:r>
              <a:rPr lang="ru-RU" sz="2800" dirty="0" smtClean="0">
                <a:solidFill>
                  <a:srgbClr val="00B050"/>
                </a:solidFill>
              </a:rPr>
              <a:t>в , на, к , при, пред, через, благодаря…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Сложными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являются предлоги, образованные соединением двух непроизводных предлогов</a:t>
            </a:r>
            <a:r>
              <a:rPr lang="ru-RU" sz="2800" dirty="0" smtClean="0">
                <a:solidFill>
                  <a:srgbClr val="00B050"/>
                </a:solidFill>
              </a:rPr>
              <a:t>: из-за, из-под…</a:t>
            </a:r>
          </a:p>
          <a:p>
            <a:pPr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Составными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/>
              <a:t>являются предлоги, состоящие из нескольких слов</a:t>
            </a:r>
            <a:r>
              <a:rPr lang="ru-RU" sz="2800" dirty="0" smtClean="0">
                <a:solidFill>
                  <a:srgbClr val="00B050"/>
                </a:solidFill>
              </a:rPr>
              <a:t>: не смотря на, в отличие, в связи…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Содержимое 79" descr="фо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 bwMode="auto">
          <a:xfrm>
            <a:off x="301625" y="457200"/>
            <a:ext cx="8686800" cy="8413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4000" b="1" cap="none" smtClean="0">
                <a:solidFill>
                  <a:srgbClr val="FF0000"/>
                </a:solidFill>
                <a:effectLst/>
              </a:rPr>
              <a:t>Синонимия и антонимия предлогов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z="2400" b="1" dirty="0" smtClean="0"/>
              <a:t>1. Синоним предлогов </a:t>
            </a:r>
            <a:r>
              <a:rPr lang="ru-RU" sz="2400" b="1" i="1" dirty="0" smtClean="0">
                <a:solidFill>
                  <a:schemeClr val="accent2"/>
                </a:solidFill>
              </a:rPr>
              <a:t>возле, вблизи.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2. Антоним предлога </a:t>
            </a:r>
            <a:r>
              <a:rPr lang="ru-RU" sz="2400" b="1" i="1" dirty="0" smtClean="0">
                <a:solidFill>
                  <a:schemeClr val="accent2"/>
                </a:solidFill>
              </a:rPr>
              <a:t>вдоль.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3. Синоним предлогов </a:t>
            </a:r>
            <a:r>
              <a:rPr lang="ru-RU" sz="2400" b="1" i="1" dirty="0" smtClean="0">
                <a:solidFill>
                  <a:schemeClr val="accent2"/>
                </a:solidFill>
              </a:rPr>
              <a:t>наперекор, против, несмотря на.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4. Антоним предлога </a:t>
            </a:r>
            <a:r>
              <a:rPr lang="ru-RU" sz="2400" b="1" i="1" dirty="0" smtClean="0">
                <a:solidFill>
                  <a:schemeClr val="accent2"/>
                </a:solidFill>
              </a:rPr>
              <a:t>впереди.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5. Антоним предлога </a:t>
            </a:r>
            <a:r>
              <a:rPr lang="ru-RU" sz="2400" b="1" i="1" dirty="0" smtClean="0">
                <a:solidFill>
                  <a:schemeClr val="accent2"/>
                </a:solidFill>
              </a:rPr>
              <a:t>до</a:t>
            </a:r>
            <a:r>
              <a:rPr lang="ru-RU" sz="2400" b="1" dirty="0" smtClean="0">
                <a:solidFill>
                  <a:schemeClr val="tx1"/>
                </a:solidFill>
              </a:rPr>
              <a:t> (со значением времени).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6. Синоним предлога </a:t>
            </a:r>
            <a:r>
              <a:rPr lang="ru-RU" sz="2400" b="1" i="1" dirty="0" smtClean="0">
                <a:solidFill>
                  <a:schemeClr val="accent2"/>
                </a:solidFill>
              </a:rPr>
              <a:t>через.</a:t>
            </a:r>
          </a:p>
          <a:p>
            <a:pPr>
              <a:buFont typeface="Wingdings 2" pitchFamily="18" charset="2"/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7. Синоним предлога </a:t>
            </a:r>
            <a:r>
              <a:rPr lang="ru-RU" sz="2400" b="1" i="1" dirty="0" smtClean="0">
                <a:solidFill>
                  <a:schemeClr val="accent2"/>
                </a:solidFill>
              </a:rPr>
              <a:t>кругом.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86625" y="2071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572375" y="2071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00875" y="207168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000875" y="235743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2866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Ё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723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7151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293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1436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578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8578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1436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4293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7151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00875" y="264318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5723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286625" y="2928938"/>
            <a:ext cx="276225" cy="276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2866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000875" y="292893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Д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71512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85787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14362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42937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З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2866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З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1436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42937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7151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2866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1436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42937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7151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57237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Ь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1436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85787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55721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42937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7151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000875" y="321468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7000875" y="350043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7000875" y="3786188"/>
            <a:ext cx="285750" cy="285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</a:rPr>
              <a:t>Г</a:t>
            </a:r>
          </a:p>
        </p:txBody>
      </p:sp>
      <p:sp>
        <p:nvSpPr>
          <p:cNvPr id="46" name="Прямоугольник 45"/>
          <p:cNvSpPr/>
          <p:nvPr/>
        </p:nvSpPr>
        <p:spPr>
          <a:xfrm flipH="1" flipV="1">
            <a:off x="7286625" y="2071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 flipH="1" flipV="1">
            <a:off x="7572375" y="2071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 flipH="1" flipV="1">
            <a:off x="58578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 flipH="1" flipV="1">
            <a:off x="61436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 flipH="1" flipV="1">
            <a:off x="64293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 flipH="1" flipV="1">
            <a:off x="67151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 flipH="1" flipV="1">
            <a:off x="728662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 flipH="1" flipV="1">
            <a:off x="7572375" y="2357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flipH="1" flipV="1">
            <a:off x="61436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 flipH="1" flipV="1">
            <a:off x="58578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 flipH="1" flipV="1">
            <a:off x="64293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flipH="1" flipV="1">
            <a:off x="757237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 flipH="1" flipV="1">
            <a:off x="72866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 flipH="1" flipV="1">
            <a:off x="6715125" y="2643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 flipH="1" flipV="1">
            <a:off x="585787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 flipH="1" flipV="1">
            <a:off x="614362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 flipH="1" flipV="1">
            <a:off x="642937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 flipH="1" flipV="1">
            <a:off x="671512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 flipH="1" flipV="1">
            <a:off x="7286625" y="29289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 flipH="1" flipV="1">
            <a:off x="61436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 flipH="1" flipV="1">
            <a:off x="642937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 flipH="1" flipV="1">
            <a:off x="61436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 flipH="1" flipV="1">
            <a:off x="72866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 flipH="1" flipV="1">
            <a:off x="671512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 flipH="1" flipV="1">
            <a:off x="6429375" y="32146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 flipH="1" flipV="1">
            <a:off x="61436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 flipH="1" flipV="1">
            <a:off x="585787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 flipH="1" flipV="1">
            <a:off x="55721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 flipH="1" flipV="1">
            <a:off x="757237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 flipH="1" flipV="1">
            <a:off x="72866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 flipH="1" flipV="1">
            <a:off x="6715125" y="350043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 flipH="1" flipV="1">
            <a:off x="671512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 flipH="1" flipV="1">
            <a:off x="6429375" y="3786188"/>
            <a:ext cx="285750" cy="285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Стрелка вправо 78">
            <a:hlinkClick r:id="" action="ppaction://noaction"/>
          </p:cNvPr>
          <p:cNvSpPr/>
          <p:nvPr/>
        </p:nvSpPr>
        <p:spPr>
          <a:xfrm>
            <a:off x="7929563" y="5857875"/>
            <a:ext cx="500062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501122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Monotype Corsiva" pitchFamily="66" charset="0"/>
                <a:ea typeface="MingLiU_HKSCS-ExtB" pitchFamily="18" charset="-120"/>
              </a:rPr>
              <a:t>«Не  могут  люди  вечно  быть  живыми,</a:t>
            </a:r>
            <a:br>
              <a:rPr lang="ru-RU" sz="4000" b="1" dirty="0" smtClean="0">
                <a:latin typeface="Monotype Corsiva" pitchFamily="66" charset="0"/>
                <a:ea typeface="MingLiU_HKSCS-ExtB" pitchFamily="18" charset="-120"/>
              </a:rPr>
            </a:br>
            <a:r>
              <a:rPr lang="ru-RU" sz="4000" b="1" dirty="0" smtClean="0">
                <a:latin typeface="Monotype Corsiva" pitchFamily="66" charset="0"/>
                <a:ea typeface="MingLiU_HKSCS-ExtB" pitchFamily="18" charset="-120"/>
              </a:rPr>
              <a:t>но счастлив тот, чьё имя будут помнить»</a:t>
            </a:r>
            <a:endParaRPr lang="ru-RU" sz="4000" b="1" dirty="0">
              <a:latin typeface="Monotype Corsiva" pitchFamily="66" charset="0"/>
              <a:ea typeface="MingLiU_HKSCS-ExtB" pitchFamily="18" charset="-12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214554"/>
            <a:ext cx="3969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6600"/>
                </a:solidFill>
                <a:effectLst/>
                <a:latin typeface="Monotype Corsiva" pitchFamily="66" charset="0"/>
              </a:rPr>
              <a:t>Алишер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6600"/>
                </a:solidFill>
                <a:effectLst/>
                <a:latin typeface="Monotype Corsiva" pitchFamily="66" charset="0"/>
              </a:rPr>
              <a:t> Навои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660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31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Bahnschrift SemiBold Condensed" pitchFamily="34" charset="0"/>
              </a:rPr>
              <a:t>Что </a:t>
            </a:r>
            <a:br>
              <a:rPr lang="ru-RU" sz="6600" dirty="0" smtClean="0">
                <a:latin typeface="Bahnschrift SemiBold Condensed" pitchFamily="34" charset="0"/>
              </a:rPr>
            </a:br>
            <a:r>
              <a:rPr lang="ru-RU" sz="6600" dirty="0" smtClean="0">
                <a:latin typeface="Bahnschrift SemiBold Condensed" pitchFamily="34" charset="0"/>
              </a:rPr>
              <a:t>       мы </a:t>
            </a:r>
            <a:br>
              <a:rPr lang="ru-RU" sz="6600" dirty="0" smtClean="0">
                <a:latin typeface="Bahnschrift SemiBold Condensed" pitchFamily="34" charset="0"/>
              </a:rPr>
            </a:br>
            <a:r>
              <a:rPr lang="ru-RU" sz="6600" dirty="0" smtClean="0">
                <a:latin typeface="Bahnschrift SemiBold Condensed" pitchFamily="34" charset="0"/>
              </a:rPr>
              <a:t>                проходили ?</a:t>
            </a:r>
            <a:endParaRPr lang="ru-RU" sz="6600" dirty="0">
              <a:latin typeface="Bahnschrift SemiBold Condensed" pitchFamily="34" charset="0"/>
            </a:endParaRPr>
          </a:p>
        </p:txBody>
      </p:sp>
      <p:pic>
        <p:nvPicPr>
          <p:cNvPr id="5" name="Рисунок 4" descr="_boy_3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071810"/>
            <a:ext cx="2886075" cy="33337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1049" r="6020" b="35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0899" r="5327" b="4878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1042" r="6517" b="363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0836" r="6122" b="54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0953" r="5960" b="44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t="10932" r="5383" b="458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1378</TotalTime>
  <Words>632</Words>
  <Application>Microsoft Office PowerPoint</Application>
  <PresentationFormat>Экран (4:3)</PresentationFormat>
  <Paragraphs>177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       Служебные части речи.         Предлог  как часть речи.</vt:lpstr>
      <vt:lpstr>9  февраля – День рождения Алишера Навои 10 февраля – день памяти Александра Пушкина</vt:lpstr>
      <vt:lpstr>Что         мы                  проходили 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Сегодня                    у                           нас …</vt:lpstr>
      <vt:lpstr>                  Части речи</vt:lpstr>
      <vt:lpstr>Различия между самостоятельными и служебными частями речи:</vt:lpstr>
      <vt:lpstr>                       Тест</vt:lpstr>
      <vt:lpstr>ключ</vt:lpstr>
      <vt:lpstr>Слайд 16</vt:lpstr>
      <vt:lpstr>             «Зимнее утро»       A.С.Пушкин</vt:lpstr>
      <vt:lpstr>   По данным ключевым словам попробуйте составить определение предлога.</vt:lpstr>
      <vt:lpstr>Слайд 19</vt:lpstr>
      <vt:lpstr>Предлоги выражают различные отношения:</vt:lpstr>
      <vt:lpstr> Отгадай кроссворд. Назови вид связи в этих словосочетаниях:</vt:lpstr>
      <vt:lpstr>По происхождению </vt:lpstr>
      <vt:lpstr>       По структуре:</vt:lpstr>
      <vt:lpstr>Синонимия и антонимия предлогов</vt:lpstr>
      <vt:lpstr>«Не  могут  люди  вечно  быть  живыми, но счастлив тот, чьё имя будут помнить»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Служебные части речи.         Предлог  как часть речи.</dc:title>
  <dc:creator>Status Quo</dc:creator>
  <cp:lastModifiedBy>АЛЯ</cp:lastModifiedBy>
  <cp:revision>118</cp:revision>
  <dcterms:modified xsi:type="dcterms:W3CDTF">2024-02-08T08:57:38Z</dcterms:modified>
</cp:coreProperties>
</file>