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4"/>
  </p:sldMasterIdLst>
  <p:notesMasterIdLst>
    <p:notesMasterId r:id="rId27"/>
  </p:notesMasterIdLst>
  <p:handoutMasterIdLst>
    <p:handoutMasterId r:id="rId28"/>
  </p:handoutMasterIdLst>
  <p:sldIdLst>
    <p:sldId id="259" r:id="rId5"/>
    <p:sldId id="264" r:id="rId6"/>
    <p:sldId id="265" r:id="rId7"/>
    <p:sldId id="267" r:id="rId8"/>
    <p:sldId id="278" r:id="rId9"/>
    <p:sldId id="268" r:id="rId10"/>
    <p:sldId id="285" r:id="rId11"/>
    <p:sldId id="266" r:id="rId12"/>
    <p:sldId id="279" r:id="rId13"/>
    <p:sldId id="270" r:id="rId14"/>
    <p:sldId id="286" r:id="rId15"/>
    <p:sldId id="271" r:id="rId16"/>
    <p:sldId id="272" r:id="rId17"/>
    <p:sldId id="284" r:id="rId18"/>
    <p:sldId id="273" r:id="rId19"/>
    <p:sldId id="283" r:id="rId20"/>
    <p:sldId id="274" r:id="rId21"/>
    <p:sldId id="282" r:id="rId22"/>
    <p:sldId id="275" r:id="rId23"/>
    <p:sldId id="281" r:id="rId24"/>
    <p:sldId id="276" r:id="rId25"/>
    <p:sldId id="277" r:id="rId26"/>
  </p:sldIdLst>
  <p:sldSz cx="12188825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321">
          <p15:clr>
            <a:srgbClr val="A4A3A4"/>
          </p15:clr>
        </p15:guide>
        <p15:guide id="5" pos="3839">
          <p15:clr>
            <a:srgbClr val="A4A3A4"/>
          </p15:clr>
        </p15:guide>
        <p15:guide id="6" pos="1007">
          <p15:clr>
            <a:srgbClr val="A4A3A4"/>
          </p15:clr>
        </p15:guide>
        <p15:guide id="7" pos="71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howGuides="1">
      <p:cViewPr varScale="1">
        <p:scale>
          <a:sx n="86" d="100"/>
          <a:sy n="86" d="100"/>
        </p:scale>
        <p:origin x="562" y="72"/>
      </p:cViewPr>
      <p:guideLst>
        <p:guide orient="horz" pos="2160"/>
        <p:guide orient="horz" pos="1008"/>
        <p:guide orient="horz" pos="3888"/>
        <p:guide orient="horz" pos="321"/>
        <p:guide pos="3839"/>
        <p:guide pos="1007"/>
        <p:guide pos="717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90" d="100"/>
          <a:sy n="90" d="100"/>
        </p:scale>
        <p:origin x="3024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455363E-5DB3-439C-B549-DD83222C79E4}" type="datetime1">
              <a:rPr lang="ru-RU" smtClean="0"/>
              <a:t>12.02.2024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4360E59-1627-4404-ACC5-51C744AB0F2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6225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826E2F11-CEBF-4D63-B350-54083DC2653F}" type="datetime1">
              <a:rPr lang="ru-RU" smtClean="0"/>
              <a:pPr/>
              <a:t>12.02.2024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841221E5-7225-48EB-A4EE-420E7BFCF705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56669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41221E5-7225-48EB-A4EE-420E7BFCF705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8074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41221E5-7225-48EB-A4EE-420E7BFCF705}" type="slidenum">
              <a:rPr lang="ru-RU" smtClean="0"/>
              <a:pPr rtl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0851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41221E5-7225-48EB-A4EE-420E7BFCF705}" type="slidenum">
              <a:rPr lang="ru-RU" smtClean="0"/>
              <a:pPr rtl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7445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41221E5-7225-48EB-A4EE-420E7BFCF705}" type="slidenum">
              <a:rPr lang="ru-RU" smtClean="0"/>
              <a:pPr rtl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86897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41221E5-7225-48EB-A4EE-420E7BFCF705}" type="slidenum">
              <a:rPr lang="ru-RU" smtClean="0"/>
              <a:pPr rtl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2627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41221E5-7225-48EB-A4EE-420E7BFCF705}" type="slidenum">
              <a:rPr lang="ru-RU" smtClean="0"/>
              <a:pPr rtl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5644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ltGray"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669" y="1600200"/>
            <a:ext cx="8329031" cy="2680127"/>
          </a:xfrm>
          <a:noFill/>
          <a:effectLst>
            <a:softEdge rad="31750"/>
          </a:effectLst>
        </p:spPr>
        <p:txBody>
          <a:bodyPr rtlCol="0" anchor="b">
            <a:no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669" y="4344915"/>
            <a:ext cx="7516442" cy="1116085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699025" y="6356351"/>
            <a:ext cx="1218883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906DD7E9-633A-4209-8629-FCA24BED8E5C}" type="datetime1">
              <a:rPr lang="ru-RU" noProof="0" smtClean="0"/>
              <a:t>12.02.2024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114708" y="6356351"/>
            <a:ext cx="3974065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285571" y="6356351"/>
            <a:ext cx="609441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7DC1BBB0-96F0-4077-A278-0F3FB5C104D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9098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7BCC0A8-4822-4C48-B4AB-E6618EB17856}" type="datetime1">
              <a:rPr lang="ru-RU" noProof="0" smtClean="0"/>
              <a:t>12.02.2024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66616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99612" y="685800"/>
            <a:ext cx="1787526" cy="5486400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98613" y="685800"/>
            <a:ext cx="7848599" cy="5486400"/>
          </a:xfrm>
        </p:spPr>
        <p:txBody>
          <a:bodyPr vert="eaVert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F26FFAE-3E3C-4124-8CE2-33E8AFE68549}" type="datetime1">
              <a:rPr lang="ru-RU" noProof="0" smtClean="0"/>
              <a:t>12.02.2024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1729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5648EF9-D76D-408D-9269-C51AF1E71906}" type="datetime1">
              <a:rPr lang="ru-RU" noProof="0" smtClean="0"/>
              <a:t>12.02.2024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3552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8613" y="1600201"/>
            <a:ext cx="8283272" cy="2654064"/>
          </a:xfrm>
        </p:spPr>
        <p:txBody>
          <a:bodyPr rtlCol="0" anchor="b">
            <a:normAutofit/>
          </a:bodyPr>
          <a:lstStyle>
            <a:lvl1pPr algn="l">
              <a:defRPr sz="5400" b="0" cap="none" baseline="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98613" y="4259996"/>
            <a:ext cx="7264623" cy="1150203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267F7D04-070A-4786-BFC3-699C3BEEF6F5}" type="datetime1">
              <a:rPr lang="ru-RU" noProof="0" smtClean="0"/>
              <a:t>12.02.2024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7DC1BBB0-96F0-4077-A278-0F3FB5C104D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77491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93436" y="1600200"/>
            <a:ext cx="4814586" cy="45720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61651" y="1600200"/>
            <a:ext cx="4814586" cy="45720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 baseline="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6DFC388-25B8-4D98-8EA3-7599CFB174A7}" type="datetime1">
              <a:rPr lang="ru-RU" noProof="0" smtClean="0"/>
              <a:t>12.02.2024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78340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3436" y="177800"/>
            <a:ext cx="9782801" cy="1239837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93436" y="1499616"/>
            <a:ext cx="4818888" cy="938784"/>
          </a:xfrm>
        </p:spPr>
        <p:txBody>
          <a:bodyPr rtlCol="0"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93436" y="2514706"/>
            <a:ext cx="4814586" cy="3657493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609524" y="1499616"/>
            <a:ext cx="4818888" cy="938784"/>
          </a:xfrm>
        </p:spPr>
        <p:txBody>
          <a:bodyPr rtlCol="0"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609524" y="2514600"/>
            <a:ext cx="4818888" cy="3655568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184B29-88E0-41C3-91BD-DCA26527FF63}" type="datetime1">
              <a:rPr lang="ru-RU" noProof="0" smtClean="0"/>
              <a:t>12.02.2024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4595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50918EF-A4F5-4A7C-96B1-F87831C82688}" type="datetime1">
              <a:rPr lang="ru-RU" noProof="0" smtClean="0"/>
              <a:t>12.02.2024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2167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138ADB2-DC01-420A-B091-D935BF010607}" type="datetime1">
              <a:rPr lang="ru-RU" noProof="0" smtClean="0"/>
              <a:t>12.02.2024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algn="r">
              <a:defRPr lang="en-US" smtClean="0"/>
            </a:lvl1pPr>
          </a:lstStyle>
          <a:p>
            <a:pPr rtl="0"/>
            <a:fld id="{7DC1BBB0-96F0-4077-A278-0F3FB5C104D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6617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98"/>
            <a:ext cx="1218882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>
          <a:xfrm>
            <a:off x="1598612" y="381000"/>
            <a:ext cx="3293422" cy="1371600"/>
          </a:xfrm>
        </p:spPr>
        <p:txBody>
          <a:bodyPr rtlCol="0" anchor="b">
            <a:normAutofit/>
          </a:bodyPr>
          <a:lstStyle>
            <a:lvl1pPr algn="l">
              <a:defRPr sz="2800" b="0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white">
          <a:xfrm>
            <a:off x="1598612" y="1828800"/>
            <a:ext cx="3293422" cy="4343400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32426" y="482600"/>
            <a:ext cx="6195986" cy="5689600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5981ADC-92F1-410C-B0D8-5A45B123FAEB}" type="datetime1">
              <a:rPr lang="ru-RU" noProof="0" smtClean="0"/>
              <a:t>12.02.2024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1189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5103812" y="0"/>
            <a:ext cx="6324601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6718" y="381000"/>
            <a:ext cx="3293422" cy="1371600"/>
          </a:xfrm>
        </p:spPr>
        <p:txBody>
          <a:bodyPr rtlCol="0" anchor="b">
            <a:normAutofit/>
          </a:bodyPr>
          <a:lstStyle>
            <a:lvl1pPr algn="l">
              <a:defRPr sz="2800" b="0" cap="all" baseline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 bwMode="auto">
          <a:xfrm>
            <a:off x="5232426" y="482600"/>
            <a:ext cx="6043586" cy="5689600"/>
          </a:xfrm>
          <a:ln w="1905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16718" y="1828800"/>
            <a:ext cx="3293422" cy="4343400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1D528A0-6E8B-4E56-B80E-E13CDB5F70CC}" type="datetime1">
              <a:rPr lang="ru-RU" noProof="0" smtClean="0"/>
              <a:t>12.02.2024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5703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3436" y="177800"/>
            <a:ext cx="9782801" cy="12398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93436" y="1600200"/>
            <a:ext cx="9782801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80250" y="6316091"/>
            <a:ext cx="12188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all" baseline="0">
                <a:solidFill>
                  <a:schemeClr val="tx1"/>
                </a:solidFill>
              </a:defRPr>
            </a:lvl1pPr>
          </a:lstStyle>
          <a:p>
            <a:pPr rtl="0"/>
            <a:fld id="{F914A4C0-1A15-4319-B325-10A509977DD3}" type="datetime1">
              <a:rPr lang="ru-RU" noProof="0" smtClean="0"/>
              <a:t>12.02.2024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6595933" y="6316091"/>
            <a:ext cx="39740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cap="all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766796" y="6316091"/>
            <a:ext cx="6094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cap="all" baseline="0">
                <a:solidFill>
                  <a:schemeClr val="tx1"/>
                </a:solidFill>
              </a:defRPr>
            </a:lvl1pPr>
          </a:lstStyle>
          <a:p>
            <a:pPr rtl="0"/>
            <a:fld id="{7DC1BBB0-96F0-4077-A278-0F3FB5C104D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12629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400"/>
        </a:spcBef>
        <a:buFont typeface="Euphemia" pitchFamily="34" charset="0"/>
        <a:buChar char="›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126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9784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344168" indent="-24688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70992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07568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4414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8072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17296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39" userDrawn="1">
          <p15:clr>
            <a:srgbClr val="F26B43"/>
          </p15:clr>
        </p15:guide>
        <p15:guide id="2" pos="1007" userDrawn="1">
          <p15:clr>
            <a:srgbClr val="F26B43"/>
          </p15:clr>
        </p15:guide>
        <p15:guide id="3" pos="719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endParaRPr lang="ru-RU" dirty="0"/>
          </a:p>
          <a:p>
            <a:pPr rtl="0"/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B6328BA-4A93-4F59-A189-E83B6DEC2FF8}"/>
              </a:ext>
            </a:extLst>
          </p:cNvPr>
          <p:cNvSpPr/>
          <p:nvPr/>
        </p:nvSpPr>
        <p:spPr>
          <a:xfrm>
            <a:off x="1269876" y="1268760"/>
            <a:ext cx="10009112" cy="999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«Чайка» с. Михайловка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fontAlgn="base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0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2A8081F4-D3D9-491E-8C30-68514D5386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28669" y="3645024"/>
            <a:ext cx="8329031" cy="1584176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FF66FF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Мастер-класс для педагогов</a:t>
            </a:r>
            <a:br>
              <a:rPr lang="ru-RU" sz="2800" dirty="0">
                <a:solidFill>
                  <a:srgbClr val="FF66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66FF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«Использование современных игровых технологий в работе учителя – логопеда в условиях ФОП и ФГОС ДО»</a:t>
            </a:r>
            <a:br>
              <a:rPr lang="ru-RU" sz="2800" dirty="0">
                <a:solidFill>
                  <a:srgbClr val="FF66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FF66FF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CEC3D9-8955-4553-9D16-D398EB490A7A}"/>
              </a:ext>
            </a:extLst>
          </p:cNvPr>
          <p:cNvSpPr txBox="1"/>
          <p:nvPr/>
        </p:nvSpPr>
        <p:spPr>
          <a:xfrm>
            <a:off x="7894612" y="5363235"/>
            <a:ext cx="396044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Составитель: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Абдувалиева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C52AAE-6CA1-4DF4-9B29-80FA419362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193" y="4263853"/>
            <a:ext cx="3257042" cy="2394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9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BC56F5-A2AD-4DD0-8E69-6A178D583E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8472" y="404665"/>
            <a:ext cx="9991880" cy="864095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FF66FF"/>
                </a:solidFill>
              </a:rPr>
              <a:t>Зрительная гимнастика</a:t>
            </a:r>
            <a:endParaRPr lang="ru-RU" sz="3600" dirty="0">
              <a:solidFill>
                <a:srgbClr val="FF66FF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35447C4-C951-4551-A53D-307D395397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7828" y="1628800"/>
            <a:ext cx="10729192" cy="1116085"/>
          </a:xfrm>
        </p:spPr>
        <p:txBody>
          <a:bodyPr>
            <a:normAutofit fontScale="47500" lnSpcReduction="20000"/>
          </a:bodyPr>
          <a:lstStyle/>
          <a:p>
            <a:r>
              <a:rPr lang="ru-RU" b="1" dirty="0"/>
              <a:t>Зрительная гимнастика</a:t>
            </a:r>
            <a:r>
              <a:rPr lang="ru-RU" dirty="0"/>
              <a:t> предполагает совершенствование движений глазами в различных направлениях из разных исходных положений.</a:t>
            </a:r>
          </a:p>
          <a:p>
            <a:r>
              <a:rPr lang="ru-RU" dirty="0"/>
              <a:t>Последовательно переводить взгляд с предмета на предмет, находящиеся в разных местах, фиксировать взгляд на предметах, находящихся на различных участках площадки, зала, комнаты; находить предметы вблизи, вдали; прослеживать глазами действия согласно словесному слогу.</a:t>
            </a:r>
          </a:p>
          <a:p>
            <a:endParaRPr lang="ru-RU" dirty="0"/>
          </a:p>
        </p:txBody>
      </p:sp>
      <p:pic>
        <p:nvPicPr>
          <p:cNvPr id="4098" name="Picture 2" descr="https://avatars.mds.yandex.net/i?id=be5da70da8d4be7232ca51a750d3eb000a2803e1-10638002-images-thumbs&amp;n=13">
            <a:extLst>
              <a:ext uri="{FF2B5EF4-FFF2-40B4-BE49-F238E27FC236}">
                <a16:creationId xmlns:a16="http://schemas.microsoft.com/office/drawing/2014/main" id="{4BF4A3C5-B859-4F09-B6AE-F821CF683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20" y="3212976"/>
            <a:ext cx="5328592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vatars.mds.yandex.net/i?id=236577dfb4005df8b1db1c58fe7130880484dbb5-4834298-images-thumbs&amp;n=13">
            <a:extLst>
              <a:ext uri="{FF2B5EF4-FFF2-40B4-BE49-F238E27FC236}">
                <a16:creationId xmlns:a16="http://schemas.microsoft.com/office/drawing/2014/main" id="{4F57C645-CBF8-45D7-9700-009EF1CF29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054" y="3241276"/>
            <a:ext cx="5018256" cy="3327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193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D30B0D6-3A1D-4BD3-B4B3-3FB622BD2B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5" y="0"/>
            <a:ext cx="6216853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F5F31EE-98A7-40A8-847B-DD04C96DD5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428" y="-4178"/>
            <a:ext cx="60486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14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45E9F8-B489-4A1F-ACE0-55EC5BA138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5980" y="506058"/>
            <a:ext cx="8329031" cy="604664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FF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Мелкая моторика</a:t>
            </a:r>
            <a:endParaRPr lang="ru-RU" sz="3600" dirty="0">
              <a:solidFill>
                <a:srgbClr val="FF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A3A8614-6422-46F7-A990-C84108A110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3812" y="1412776"/>
            <a:ext cx="11017224" cy="4608512"/>
          </a:xfrm>
        </p:spPr>
        <p:txBody>
          <a:bodyPr>
            <a:no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Мелкая моторика — совокупность скоординированных действий человека, направленных на выполнение точных мелких движений кистями и пальцами рук и ног. Достигается скоординированным функционированием нервной, мышечной и костной систем, а также, обычно, зрительной системой. В применении к моторным навыкам руки и пальцев часто используется термин «ловкость».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для развития мелкой моторики, скоординированности движений, графо-моторной координации  использую: прищепки, карабины, пластиковые кольца, игры из бросового материала,  камешки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Марблс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они помогают окунуться в мир игры, сказок, чудес и волшебства.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Формируют правильный захват камешка пальчиками, развивают ВПФ, ориентировку на плоскости, в пространстве, развивают фантазию.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Говорим и отдыхаем,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Камешки перебираем,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Разные - разные: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Голубые, красные,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Желтые, зеленые,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Легкие, тяжелые.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Инновационные методы и приемы, которые я применяю в своей работе эффективны, так как вижу положительные результаты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avatars.mds.yandex.net/i?id=bf9bd3fdef4aadd1ef45d89b2309f3df-3965918-images-thumbs&amp;n=13">
            <a:extLst>
              <a:ext uri="{FF2B5EF4-FFF2-40B4-BE49-F238E27FC236}">
                <a16:creationId xmlns:a16="http://schemas.microsoft.com/office/drawing/2014/main" id="{61BAC8D5-D896-4D17-95D0-D4ECB4BE6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04" y="4397896"/>
            <a:ext cx="4067175" cy="2460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Пластиковые поворотные карабины для рукоделия | AliExpress">
            <a:extLst>
              <a:ext uri="{FF2B5EF4-FFF2-40B4-BE49-F238E27FC236}">
                <a16:creationId xmlns:a16="http://schemas.microsoft.com/office/drawing/2014/main" id="{0D91707B-CB28-4837-A49C-0D1FDC4BF5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922" y="4415281"/>
            <a:ext cx="3159795" cy="242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10/5 шт., пластиковые разноцветные прищепки для одежды | AliExpress">
            <a:extLst>
              <a:ext uri="{FF2B5EF4-FFF2-40B4-BE49-F238E27FC236}">
                <a16:creationId xmlns:a16="http://schemas.microsoft.com/office/drawing/2014/main" id="{C12A2422-6A8C-471B-807D-637C09B897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6660" y="4397896"/>
            <a:ext cx="3456384" cy="2703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50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EC63D2-4A14-4839-B151-972474D7CF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77988" y="476672"/>
            <a:ext cx="8329031" cy="676672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FF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Речь с движением</a:t>
            </a:r>
            <a:r>
              <a:rPr lang="ru-RU" sz="3600" dirty="0">
                <a:solidFill>
                  <a:srgbClr val="FF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DEE68D5-532A-4183-9AC7-9EF091903F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7828" y="1844824"/>
            <a:ext cx="10441160" cy="4608512"/>
          </a:xfrm>
        </p:spPr>
        <p:txBody>
          <a:bodyPr>
            <a:normAutofit fontScale="70000" lnSpcReduction="20000"/>
          </a:bodyPr>
          <a:lstStyle/>
          <a:p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Речь с движением – это метод направленный на развитие и коррекцию моторных навыков, суть которого заключается в проговаривании текста, чаще всего стихотворного, с одновременным выполнением действий.</a:t>
            </a:r>
          </a:p>
          <a:p>
            <a:r>
              <a:rPr lang="ru-RU" sz="3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«Лётчик»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шофёром хорошо,</a:t>
            </a:r>
          </a:p>
          <a:p>
            <a:r>
              <a:rPr lang="ru-RU" sz="3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(дети бегут по кругу, крутят воображаемый руль)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лётчиком - лучше.</a:t>
            </a:r>
          </a:p>
          <a:p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бы в лётчики пошёл,</a:t>
            </a:r>
          </a:p>
          <a:p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меня научат.</a:t>
            </a:r>
          </a:p>
          <a:p>
            <a:r>
              <a:rPr lang="ru-RU" sz="3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(бегут, расставив руки, как крылья)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Наливаю в бак бензин,</a:t>
            </a:r>
          </a:p>
          <a:p>
            <a:r>
              <a:rPr lang="ru-RU" sz="3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(остановились, наклонили воображаемый сосуд)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Завожу пропеллер.</a:t>
            </a:r>
          </a:p>
          <a:p>
            <a:r>
              <a:rPr lang="ru-RU" sz="3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(круговое движение правой рукой)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небеса, мотор, вези,</a:t>
            </a:r>
          </a:p>
          <a:p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птицы пели».</a:t>
            </a:r>
          </a:p>
          <a:p>
            <a:r>
              <a:rPr lang="ru-RU" sz="3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(бегут, расставив руки)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146" name="Picture 2" descr="Методическая разработка «Речь с движением - наше любимое увлечение!» |  Дефектология Проф">
            <a:extLst>
              <a:ext uri="{FF2B5EF4-FFF2-40B4-BE49-F238E27FC236}">
                <a16:creationId xmlns:a16="http://schemas.microsoft.com/office/drawing/2014/main" id="{E1B6BDA1-E86C-4DA2-89C0-506856C57B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612" y="2996952"/>
            <a:ext cx="4104456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78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274D5B-391D-4DE5-9F27-A68B2143F2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14648" y="390984"/>
            <a:ext cx="6858000" cy="601610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EAEB971-4E05-4732-B304-1DAFB1A798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73464" y="327483"/>
            <a:ext cx="6858000" cy="616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95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265BD3-E3AE-445F-8E9A-ED981402C5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61964" y="514935"/>
            <a:ext cx="8329031" cy="604664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FF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Фонематическое восприятие</a:t>
            </a:r>
            <a:endParaRPr lang="ru-RU" sz="3600" dirty="0">
              <a:solidFill>
                <a:srgbClr val="FF66FF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04D0542-D5FC-4766-8AAA-862C80F4B3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9836" y="1772816"/>
            <a:ext cx="10441160" cy="4680519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фонематического восприятия. Фонематическое восприятие - это способность воспринимать и различать звуки речи - фонемы. Нарушение фонематического восприятия приводит к тому, что ребенок не воспринимает на слух (не дифференцирует) близкие по звучанию или сходные по артикуляции звуки речи.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               бак                сук                ветка             каток            горка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               рак                лук                клетка          платок          корка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сом                мак               жук               пятка            листок          норка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лом               лак                бук                плетка           моток            марка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91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04F4637-99A8-4599-85BF-516C8B261C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29232" y="429234"/>
            <a:ext cx="6858002" cy="599953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45B80FE-F56D-491E-B02C-8EB3943844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65180" y="334356"/>
            <a:ext cx="6858000" cy="618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20B9E3-27C1-49C0-83B5-9C0EE3CD42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5980" y="714440"/>
            <a:ext cx="8329031" cy="460648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FF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Лексико-грамматической стороной речи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52A2D87-38E2-466C-B836-205DFDC7ED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5820" y="1772816"/>
            <a:ext cx="10585176" cy="417646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лексико-грамматической стороной речи понимают словарь и грамматически правильное его использование.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 – это слова (основные единицы речи), обозначающие предметы, явления, действия и признаки окружающей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действительности.Различают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словарь 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пассивный и активный: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пассивный словарь – это возможность понимания слов, активный – употребление их в речи. Для развития словарного запаса важно постоянное общение взрослых с ребенком. Объем и качество (точность, образность) словаря дошкольника зависят от того, насколько полноценным является его общение.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144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6D6462-B5D6-4ADB-9BFB-E0F6D4E7EC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277" y="0"/>
            <a:ext cx="122871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78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CC015D-BDC0-4C9F-A987-D62437807E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61964" y="332656"/>
            <a:ext cx="8329031" cy="748680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FF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Связная речь</a:t>
            </a:r>
            <a:endParaRPr lang="ru-RU" sz="3600" dirty="0">
              <a:solidFill>
                <a:srgbClr val="FF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65F3906-4569-4113-92D1-1D6DE6BF99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9836" y="1700809"/>
            <a:ext cx="10297144" cy="3760192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Связная речь –</a:t>
            </a:r>
            <a:r>
              <a:rPr lang="ru-RU" dirty="0"/>
              <a:t> это форма устной речи, состоящая из последовательных логических высказываний, в которых раскрывается содержание и смысл определенной мысли. Развитие связной речи у детей дошкольного возраста – качественно новый этап. Научаясь логично и последовательно выражать свои мысли, дошкольник приобретает главное новообразование в речевом развитии.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99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5980" y="441406"/>
            <a:ext cx="8329031" cy="936105"/>
          </a:xfrm>
        </p:spPr>
        <p:txBody>
          <a:bodyPr rtlCol="0"/>
          <a:lstStyle/>
          <a:p>
            <a:pPr algn="ctr" rtl="0"/>
            <a:r>
              <a:rPr lang="ru-RU" dirty="0">
                <a:solidFill>
                  <a:srgbClr val="FF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9796" y="1700808"/>
            <a:ext cx="10873208" cy="4464496"/>
          </a:xfrm>
        </p:spPr>
        <p:txBody>
          <a:bodyPr rtlCol="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логопеда – заинтересовать ребенка так, чтобы ему самому захотелось участвовать в процессе коррекции речи.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 для этого занятия должны быть не скучными уроками, а интересной игрой. Многократные повторения одного и того же материала утомляют не только ребенка, но и взрослого. Только в логопедии от повторений никуда не деться, особенно когда нужно отработать правильный артикуляционный уклад, научить ребенка слышать, узнавать звук, а затем и правильно его произносить. Итак, в какой же форме можно преподнести ребенку речевой материал, заинтересовать его, вызвать желание снова и снова повторять уже знакомые, но такие сложные и не всегда доступные правильному произнесению слова? Вспомните, как загораются глаза у малышей, когда Вы говорите: «А сейчас мы поиграем в интересную игру!». Не надо быть тонким психологом, чтобы понять, какое громадное и особое место занимает игра в жизни ребенка.</a:t>
            </a:r>
          </a:p>
          <a:p>
            <a:pPr>
              <a:lnSpc>
                <a:spcPct val="10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rtl="0">
              <a:lnSpc>
                <a:spcPct val="100000"/>
              </a:lnSpc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40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5137473-BF01-413B-8E7B-67CB70E657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88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51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3B9232A-B2BC-43B5-A57E-63FE8765A4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5820" y="764705"/>
            <a:ext cx="10729192" cy="469629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FF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Выводы:</a:t>
            </a:r>
            <a:endParaRPr lang="ru-RU" sz="3600" dirty="0">
              <a:solidFill>
                <a:srgbClr val="FF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Все игры полезны и нужны в работе учителя-логопеда.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истематическое, многоплановое использование  игр, привлекательных для детей, способствует эффективности и прочному закреплению результатов логопедической работы.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113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A492718-E6F6-473B-8D43-97240AF5CA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18923" y="607162"/>
            <a:ext cx="7516442" cy="1116085"/>
          </a:xfrm>
        </p:spPr>
        <p:txBody>
          <a:bodyPr>
            <a:normAutofit/>
          </a:bodyPr>
          <a:lstStyle/>
          <a:p>
            <a:r>
              <a:rPr lang="ru-RU" sz="4800" b="1">
                <a:solidFill>
                  <a:srgbClr val="FF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r>
              <a:rPr lang="ru-RU" sz="4800" b="1" dirty="0">
                <a:solidFill>
                  <a:srgbClr val="FF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внимание))</a:t>
            </a:r>
          </a:p>
          <a:p>
            <a:endParaRPr lang="ru-RU" sz="4800" b="1" dirty="0">
              <a:solidFill>
                <a:srgbClr val="FF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s://gas-kvas.com/uploads/posts/2023-02/1676375285_gas-kvas-com-p-igrushki-v-detskom-sadu-risunok-3.jpg">
            <a:extLst>
              <a:ext uri="{FF2B5EF4-FFF2-40B4-BE49-F238E27FC236}">
                <a16:creationId xmlns:a16="http://schemas.microsoft.com/office/drawing/2014/main" id="{C50DFC38-34C9-4C76-AB2D-B866EA74EFE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052" y="1988840"/>
            <a:ext cx="5940425" cy="3703955"/>
          </a:xfrm>
          <a:prstGeom prst="rect">
            <a:avLst/>
          </a:prstGeom>
          <a:noFill/>
          <a:ln w="57150">
            <a:solidFill>
              <a:srgbClr val="FF0066"/>
            </a:solidFill>
          </a:ln>
        </p:spPr>
      </p:pic>
    </p:spTree>
    <p:extLst>
      <p:ext uri="{BB962C8B-B14F-4D97-AF65-F5344CB8AC3E}">
        <p14:creationId xmlns:p14="http://schemas.microsoft.com/office/powerpoint/2010/main" val="149169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14471" y="1628800"/>
            <a:ext cx="8329031" cy="748680"/>
          </a:xfrm>
        </p:spPr>
        <p:txBody>
          <a:bodyPr rtlCol="0"/>
          <a:lstStyle/>
          <a:p>
            <a:r>
              <a:rPr lang="ru-RU" b="1" i="1" dirty="0">
                <a:solidFill>
                  <a:srgbClr val="FF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Традиционные методы логопедической работы:</a:t>
            </a:r>
            <a:br>
              <a:rPr lang="ru-RU" b="1" dirty="0">
                <a:solidFill>
                  <a:srgbClr val="FF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9916" y="1556792"/>
            <a:ext cx="8329031" cy="4608512"/>
          </a:xfrm>
        </p:spPr>
        <p:txBody>
          <a:bodyPr rtlCol="0"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дыхательная гимнастика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-артикуляционная гимнастика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пальчиковая гимнастика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-зрительная гимнастика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-развитие мелкой и общей моторики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-координация речи с движением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-развитие фонематического восприятия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-развитие фонематических представлений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лексико-грамматического строя речи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связной речи.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72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21884" y="1396999"/>
            <a:ext cx="8329031" cy="1116086"/>
          </a:xfrm>
        </p:spPr>
        <p:txBody>
          <a:bodyPr rtlCol="0"/>
          <a:lstStyle/>
          <a:p>
            <a:pPr algn="ctr"/>
            <a:r>
              <a:rPr lang="ru-RU" sz="3600" b="1" dirty="0">
                <a:solidFill>
                  <a:srgbClr val="FF66FF"/>
                </a:solidFill>
              </a:rPr>
              <a:t>Дыхательная гимнастика «Кораблик»</a:t>
            </a:r>
            <a:br>
              <a:rPr lang="ru-RU" dirty="0">
                <a:solidFill>
                  <a:srgbClr val="FF66FF"/>
                </a:solidFill>
              </a:rPr>
            </a:br>
            <a:endParaRPr lang="ru-RU" dirty="0">
              <a:solidFill>
                <a:srgbClr val="FF66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5780" y="1844824"/>
            <a:ext cx="11521280" cy="1996035"/>
          </a:xfrm>
        </p:spPr>
        <p:txBody>
          <a:bodyPr rtlCol="0">
            <a:normAutofit fontScale="47500" lnSpcReduction="20000"/>
          </a:bodyPr>
          <a:lstStyle/>
          <a:p>
            <a:r>
              <a:rPr lang="ru-RU" b="1" dirty="0"/>
              <a:t> </a:t>
            </a: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Дыхательная гимнастика - это комплекс специализированных дыхательных упражнений, направленных на укрепление физического здоровья ребенка. Она служит для развития у ребенка органов дыхания, постановки различных видов дыхания, а также профилактики заболеваний верхних дыхательных путей.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 бумажный кораблик, контейнер  с водой.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Пустить в контейнер с водой легкий бумажный кораблик, подуть плавно и длительно, чтобы кораблик поплыл. Взрослый произносит русскую народную поговорку: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                    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Ветерок, ветерок, натяни парусок!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                     Кораблик гони до другого берега нас перевези.</a:t>
            </a:r>
          </a:p>
          <a:p>
            <a:pPr rtl="0"/>
            <a:endParaRPr lang="ru-RU" dirty="0"/>
          </a:p>
        </p:txBody>
      </p:sp>
      <p:pic>
        <p:nvPicPr>
          <p:cNvPr id="1028" name="Picture 4" descr="https://avatars.mds.yandex.net/i?id=49245b549007131d93e8f543943c2f0cbcec7aa6-5112218-images-thumbs&amp;n=13">
            <a:extLst>
              <a:ext uri="{FF2B5EF4-FFF2-40B4-BE49-F238E27FC236}">
                <a16:creationId xmlns:a16="http://schemas.microsoft.com/office/drawing/2014/main" id="{E5722620-82CD-42BC-9F29-5536CBC0A7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188" y="3568335"/>
            <a:ext cx="3240359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mds.yandex.net/i?id=b8865c84b40dc308c97fcc0de800c72afc03065b-7025550-images-thumbs&amp;n=13">
            <a:extLst>
              <a:ext uri="{FF2B5EF4-FFF2-40B4-BE49-F238E27FC236}">
                <a16:creationId xmlns:a16="http://schemas.microsoft.com/office/drawing/2014/main" id="{06F30E2D-4010-4B7C-95FC-5D60B0B7D6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96" y="3568335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vatars.mds.yandex.net/i?id=3361ff3284b4dd99399af0eb864e84ada97811a8-10808639-images-thumbs&amp;n=13">
            <a:extLst>
              <a:ext uri="{FF2B5EF4-FFF2-40B4-BE49-F238E27FC236}">
                <a16:creationId xmlns:a16="http://schemas.microsoft.com/office/drawing/2014/main" id="{C70A5ECB-84FF-4A21-ADEF-27312E21F0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580" y="3573016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73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E2712FD-905C-4F88-BA34-6D584A5F4D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878389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F9F6298-761D-45E0-B4BB-EF0768A82E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04606" y="287428"/>
            <a:ext cx="6858000" cy="6310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10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22374" y="116632"/>
            <a:ext cx="8329031" cy="1116086"/>
          </a:xfrm>
        </p:spPr>
        <p:txBody>
          <a:bodyPr rtlCol="0"/>
          <a:lstStyle/>
          <a:p>
            <a:pPr algn="ctr"/>
            <a:r>
              <a:rPr lang="ru-RU" sz="3600" b="1" dirty="0">
                <a:solidFill>
                  <a:srgbClr val="FF66FF"/>
                </a:solidFill>
              </a:rPr>
              <a:t>Артикуляционная гимнастика</a:t>
            </a:r>
            <a:endParaRPr lang="ru-RU" sz="3600" dirty="0">
              <a:solidFill>
                <a:srgbClr val="FF66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7788" y="1484784"/>
            <a:ext cx="10729192" cy="1116085"/>
          </a:xfrm>
        </p:spPr>
        <p:txBody>
          <a:bodyPr rtlCol="0">
            <a:normAutofit fontScale="25000" lnSpcReduction="20000"/>
          </a:bodyPr>
          <a:lstStyle/>
          <a:p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Артикуляционная гимнастика</a:t>
            </a:r>
            <a:r>
              <a:rPr lang="ru-RU" sz="7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совокупность специальных упражнений, направленных на укрепление мышц артикуляционного аппарата, развитие силы, подвижности и дифференцированности движений, участвующих в речевом процессе органов. </a:t>
            </a:r>
          </a:p>
          <a:p>
            <a:r>
              <a:rPr lang="ru-RU" sz="7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 начальном этапе логопедической работы необходимо познакомить детей с  органами артикуляции.</a:t>
            </a:r>
          </a:p>
          <a:p>
            <a:r>
              <a:rPr lang="ru-RU" sz="7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2.Пассивная гимнастика предполагает проведение упражнений руками логопеда- показ ребёнку артикуляции</a:t>
            </a:r>
          </a:p>
          <a:p>
            <a:r>
              <a:rPr lang="ru-RU" sz="7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3. Так же можно использовать самомассаж мышц языка и губ во время проведения организационного момента или динамической паузы на занятиях.  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2050" name="Picture 2" descr="https://avatars.mds.yandex.net/i?id=588f57d9a4ede71469be942416eff2250293f6bd-5303267-images-thumbs&amp;n=13">
            <a:extLst>
              <a:ext uri="{FF2B5EF4-FFF2-40B4-BE49-F238E27FC236}">
                <a16:creationId xmlns:a16="http://schemas.microsoft.com/office/drawing/2014/main" id="{0F4796AB-7196-414B-8791-0BDAE11BD2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57" y="3726171"/>
            <a:ext cx="3816424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avatars.mds.yandex.net/i?id=72f2fe59f7ddd87705ac0e3f7fad433e468e0ad9-11516533-images-thumbs&amp;n=13">
            <a:extLst>
              <a:ext uri="{FF2B5EF4-FFF2-40B4-BE49-F238E27FC236}">
                <a16:creationId xmlns:a16="http://schemas.microsoft.com/office/drawing/2014/main" id="{5CDCFA05-96C3-46DF-8FC4-330CBD587A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208" y="3726171"/>
            <a:ext cx="3672408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avatars.mds.yandex.net/i?id=407bc93815f7f7bf87cb55e0cc15900eb298a7c8-10696367-images-thumbs&amp;n=13">
            <a:extLst>
              <a:ext uri="{FF2B5EF4-FFF2-40B4-BE49-F238E27FC236}">
                <a16:creationId xmlns:a16="http://schemas.microsoft.com/office/drawing/2014/main" id="{51377627-67EE-473E-9D0D-16E4FBC1B9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0793" y="3747137"/>
            <a:ext cx="3396978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10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FD6B8D1-D93E-4C90-A28E-BF508C385D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4"/>
            <a:ext cx="601216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61304A4-2B84-495D-B0C5-17D9D876A0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0"/>
            <a:ext cx="61766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84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61964" y="513949"/>
            <a:ext cx="8329031" cy="604664"/>
          </a:xfrm>
        </p:spPr>
        <p:txBody>
          <a:bodyPr rtlCol="0"/>
          <a:lstStyle/>
          <a:p>
            <a:pPr algn="ctr"/>
            <a:r>
              <a:rPr lang="ru-RU" sz="3600" b="1" dirty="0">
                <a:solidFill>
                  <a:srgbClr val="FF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Пальчиковая гимнастика</a:t>
            </a:r>
            <a:r>
              <a:rPr lang="ru-RU" sz="3600" dirty="0">
                <a:solidFill>
                  <a:srgbClr val="FF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7828" y="1412776"/>
            <a:ext cx="10441160" cy="1116085"/>
          </a:xfrm>
        </p:spPr>
        <p:txBody>
          <a:bodyPr rtlCol="0">
            <a:normAutofit fontScale="70000" lnSpcReduction="20000"/>
          </a:bodyPr>
          <a:lstStyle/>
          <a:p>
            <a:r>
              <a:rPr lang="ru-RU" b="1" dirty="0"/>
              <a:t>Пальчиковая гимнастика</a:t>
            </a:r>
            <a:r>
              <a:rPr lang="ru-RU" dirty="0"/>
              <a:t> - комплекс упражнений для развития и совершенствования «тонких» движений пальцев рук. Движения пальцев и кистей рук ребёнка имеют особое развивающее воздействие.</a:t>
            </a:r>
          </a:p>
          <a:p>
            <a:pPr rtl="0"/>
            <a:endParaRPr lang="ru-RU" dirty="0"/>
          </a:p>
        </p:txBody>
      </p:sp>
      <p:pic>
        <p:nvPicPr>
          <p:cNvPr id="3074" name="Picture 2" descr="https://avatars.mds.yandex.net/i?id=b2bc216cdf59a5c5403b94d73ebbf820134a8a4d-9852755-images-thumbs&amp;n=13">
            <a:extLst>
              <a:ext uri="{FF2B5EF4-FFF2-40B4-BE49-F238E27FC236}">
                <a16:creationId xmlns:a16="http://schemas.microsoft.com/office/drawing/2014/main" id="{9164A4B8-CDB9-4F69-9B6B-149DB1F9F2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03" y="3429000"/>
            <a:ext cx="3384376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vatars.mds.yandex.net/i?id=f1ee034744fa1c3903955b4f1142ad607330ea67-5219488-images-thumbs&amp;n=13">
            <a:extLst>
              <a:ext uri="{FF2B5EF4-FFF2-40B4-BE49-F238E27FC236}">
                <a16:creationId xmlns:a16="http://schemas.microsoft.com/office/drawing/2014/main" id="{A33C6DD6-F005-4541-9FF0-AE8078C73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599" y="3429000"/>
            <a:ext cx="3312368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avatars.mds.yandex.net/i?id=76858dec939c21fabd7a99f6bbba1b5582c49589-9599239-images-thumbs&amp;n=13">
            <a:extLst>
              <a:ext uri="{FF2B5EF4-FFF2-40B4-BE49-F238E27FC236}">
                <a16:creationId xmlns:a16="http://schemas.microsoft.com/office/drawing/2014/main" id="{88E39D37-B637-4609-A004-A5ACB4B957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0636" y="3429000"/>
            <a:ext cx="3456384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83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F9E5B89-4A58-460B-8BCE-AB4CC1FB2E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888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54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Шаблон с оформлением из снежинок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3565634_TF03460579.potx" id="{40D3241A-2CC1-4B91-9455-399A32BBE08D}" vid="{AC3AC366-9FEE-4E7E-8EB1-89A878B99460}"/>
    </a:ext>
  </a:extLst>
</a:theme>
</file>

<file path=ppt/theme/theme2.xml><?xml version="1.0" encoding="utf-8"?>
<a:theme xmlns:a="http://schemas.openxmlformats.org/drawingml/2006/main" name="Тема Offic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D8853CD7-B1C6-4FDD-B6D0-92A83B857D3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E783485-1103-4BBC-98A1-D39A248154C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915ED37-D514-41C3-9B3C-B262145D17B7}">
  <ds:schemaRefs>
    <ds:schemaRef ds:uri="40262f94-9f35-4ac3-9a90-690165a166b7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purl.org/dc/dcmitype/"/>
    <ds:schemaRef ds:uri="http://purl.org/dc/terms/"/>
    <ds:schemaRef ds:uri="http://schemas.openxmlformats.org/package/2006/metadata/core-properties"/>
    <ds:schemaRef ds:uri="a4f35948-e619-41b3-aa29-22878b09cfd2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Слайды с оформлением из снежинок</Template>
  <TotalTime>163</TotalTime>
  <Words>386</Words>
  <Application>Microsoft Office PowerPoint</Application>
  <PresentationFormat>Произвольный</PresentationFormat>
  <Paragraphs>87</Paragraphs>
  <Slides>22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Calibri</vt:lpstr>
      <vt:lpstr>Century Gothic</vt:lpstr>
      <vt:lpstr>Euphemia</vt:lpstr>
      <vt:lpstr>Times New Roman</vt:lpstr>
      <vt:lpstr>Verdana</vt:lpstr>
      <vt:lpstr>Шаблон с оформлением из снежинок</vt:lpstr>
      <vt:lpstr>Мастер-класс для педагогов «Использование современных игровых технологий в работе учителя – логопеда в условиях ФОП и ФГОС ДО» </vt:lpstr>
      <vt:lpstr>Цели и задачи</vt:lpstr>
      <vt:lpstr>Традиционные методы логопедической работы: </vt:lpstr>
      <vt:lpstr>Дыхательная гимнастика «Кораблик» </vt:lpstr>
      <vt:lpstr>Презентация PowerPoint</vt:lpstr>
      <vt:lpstr>Артикуляционная гимнастика</vt:lpstr>
      <vt:lpstr>Презентация PowerPoint</vt:lpstr>
      <vt:lpstr>Пальчиковая гимнастика </vt:lpstr>
      <vt:lpstr>Презентация PowerPoint</vt:lpstr>
      <vt:lpstr>Зрительная гимнастика</vt:lpstr>
      <vt:lpstr>Презентация PowerPoint</vt:lpstr>
      <vt:lpstr>Мелкая моторика</vt:lpstr>
      <vt:lpstr>Речь с движением </vt:lpstr>
      <vt:lpstr>Презентация PowerPoint</vt:lpstr>
      <vt:lpstr>Фонематическое восприятие</vt:lpstr>
      <vt:lpstr>Презентация PowerPoint</vt:lpstr>
      <vt:lpstr>Лексико-грамматической стороной речи</vt:lpstr>
      <vt:lpstr>Презентация PowerPoint</vt:lpstr>
      <vt:lpstr>Связная речь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для педагогов «Использование современных игровых технологий в работе учителя – логопеда в условиях ФОП и ФГОСТ ДО»</dc:title>
  <dc:creator>uzer</dc:creator>
  <cp:lastModifiedBy>uzer</cp:lastModifiedBy>
  <cp:revision>16</cp:revision>
  <dcterms:created xsi:type="dcterms:W3CDTF">2024-02-05T09:01:15Z</dcterms:created>
  <dcterms:modified xsi:type="dcterms:W3CDTF">2024-02-12T09:11:08Z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74067300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