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306" r:id="rId5"/>
    <p:sldId id="293" r:id="rId6"/>
    <p:sldId id="280" r:id="rId7"/>
    <p:sldId id="281" r:id="rId8"/>
    <p:sldId id="285" r:id="rId9"/>
    <p:sldId id="287" r:id="rId10"/>
    <p:sldId id="299" r:id="rId11"/>
    <p:sldId id="300" r:id="rId12"/>
    <p:sldId id="301" r:id="rId13"/>
    <p:sldId id="305" r:id="rId14"/>
    <p:sldId id="289" r:id="rId15"/>
    <p:sldId id="290" r:id="rId16"/>
    <p:sldId id="291" r:id="rId17"/>
    <p:sldId id="292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73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9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EDA2E-8426-4E76-955D-4D95406CD54C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C4DE0-1CC9-43CF-91FD-DF0D5B883BA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C2C1F-51ED-400F-AC5E-3EFDA529BFED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90ED6-F951-4B88-A646-5473E58CED4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F1FB0-C954-444E-B913-5300BC9AAF2E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BF909-0909-46E1-81A2-E7074216066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B6BE0-E7E2-4690-AB21-FFA7FA8E229B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943AA-88E1-4425-BA42-6BD1C4BB8812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5862D-356A-43A2-98A4-C79866123FE3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D4387-CB10-439E-9550-5E21F33C558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AA14A-C647-46CC-B799-57560FC28F32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B225A-CF61-4532-989D-BCE2613EA29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DF26-410C-460E-A020-3D5C4AB696A1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BADEF-61FA-4152-A1E2-02233668B33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A454B-DC9F-4442-A8A2-B29EF8C1872C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3DCC54-2A1F-427D-A613-ACC51A317AC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B87CA-465A-46DA-9AD0-EBDFCB4D3CC5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037DE-0A33-4D5D-A60B-39680CA4DFA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80B77-923A-4498-9FFC-2FBEBFCD131F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8B890-1FC0-4BA3-83F7-12201656DB32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27E75-F156-4908-BF35-58D6245F7A49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5C69A-FB0E-4B01-8894-F8D6052D1BF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3F9BF1-C071-4DCD-9CC0-61E651C41FC3}" type="datetimeFigureOut">
              <a:rPr lang="ru-RU"/>
              <a:pPr>
                <a:defRPr/>
              </a:pPr>
              <a:t>21.01.2024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D15498A-84A3-416C-868F-D98ACA6CC867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3914" y="354842"/>
            <a:ext cx="7772400" cy="64992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Зоринская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Курская область,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Обоянский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район, с.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Зорино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ул. Октябрьская, 127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287" y="2214281"/>
            <a:ext cx="9019713" cy="4209707"/>
          </a:xfrm>
          <a:solidFill>
            <a:srgbClr val="00B0F0">
              <a:alpha val="0"/>
            </a:srgb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Особенности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организации деятельности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детей с ограниченными возможностями здоровья (ЗПР)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Коптева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Светлана Ивановна</a:t>
            </a: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550024"/>
            <a:ext cx="4806242" cy="294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76575" y="0"/>
            <a:ext cx="7886700" cy="833359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Воспитательные мероприятия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29842" y="798991"/>
            <a:ext cx="3868340" cy="372861"/>
          </a:xfrm>
        </p:spPr>
        <p:txBody>
          <a:bodyPr/>
          <a:lstStyle/>
          <a:p>
            <a:r>
              <a:rPr lang="ru-RU" dirty="0" smtClean="0"/>
              <a:t>«Что такое дружба»</a:t>
            </a:r>
            <a:endParaRPr lang="ru-RU" dirty="0"/>
          </a:p>
        </p:txBody>
      </p:sp>
      <p:pic>
        <p:nvPicPr>
          <p:cNvPr id="9220" name="Picture 4" descr="G:\Все открытые уроки с фото\Кл. час Дружба 3б\20161130_1232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4084" y="1244385"/>
            <a:ext cx="4356587" cy="2599646"/>
          </a:xfrm>
          <a:prstGeom prst="rect">
            <a:avLst/>
          </a:prstGeom>
          <a:noFill/>
        </p:spPr>
      </p:pic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629150" y="1393795"/>
            <a:ext cx="3887391" cy="612558"/>
          </a:xfrm>
        </p:spPr>
        <p:txBody>
          <a:bodyPr/>
          <a:lstStyle/>
          <a:p>
            <a:pPr algn="ctr"/>
            <a:r>
              <a:rPr lang="ru-RU" dirty="0" smtClean="0"/>
              <a:t>«Доброта спасет мир»</a:t>
            </a:r>
            <a:endParaRPr lang="ru-RU" dirty="0"/>
          </a:p>
        </p:txBody>
      </p:sp>
      <p:pic>
        <p:nvPicPr>
          <p:cNvPr id="9221" name="Picture 5" descr="G:\Все открытые уроки с фото\Доброта 4б\IMG_660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887397" y="2206983"/>
            <a:ext cx="3886200" cy="2913611"/>
          </a:xfrm>
          <a:prstGeom prst="rect">
            <a:avLst/>
          </a:prstGeom>
          <a:noFill/>
        </p:spPr>
      </p:pic>
      <p:pic>
        <p:nvPicPr>
          <p:cNvPr id="15" name="Picture 5" descr="G:\Все открытые уроки с фото\Фото 2б\20200120_1409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5522" y="4108202"/>
            <a:ext cx="3462292" cy="25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1942" y="656948"/>
            <a:ext cx="4276240" cy="175777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Опасные и безопасные ситуации»</a:t>
            </a:r>
            <a:endParaRPr lang="ru-RU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G:\Все открытые уроки с фото\опасные и безопасные ситуации\ГПД 4б опасные и безопасные ситуации\IMG_36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8397" y="2692924"/>
            <a:ext cx="3868737" cy="2900518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G:\Все открытые уроки с фото\опасные и безопасные ситуации\ГПД 4б опасные и безопасные ситуации\IMG_370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92088" y="387060"/>
            <a:ext cx="3886200" cy="2913611"/>
          </a:xfrm>
          <a:prstGeom prst="rect">
            <a:avLst/>
          </a:prstGeom>
          <a:noFill/>
        </p:spPr>
      </p:pic>
      <p:pic>
        <p:nvPicPr>
          <p:cNvPr id="11" name="Picture 2" descr="G:\Все открытые уроки с фото\опасные и безопасные ситуации\ГПД 4б опасные и безопасные ситуации\IMG_36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9375" y="3562417"/>
            <a:ext cx="3868737" cy="290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5111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Классный час –</a:t>
            </a:r>
            <a:r>
              <a:rPr lang="ru-RU" sz="4000" b="1" dirty="0" err="1" smtClean="0">
                <a:solidFill>
                  <a:schemeClr val="accent1">
                    <a:lumMod val="50000"/>
                  </a:schemeClr>
                </a:solidFill>
              </a:rPr>
              <a:t>квест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«Безопасный интернет»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266" name="Picture 2" descr="G:\Все открытые уроки с фото\фото\IMG_28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039" y="1380994"/>
            <a:ext cx="3623754" cy="2717816"/>
          </a:xfrm>
          <a:prstGeom prst="rect">
            <a:avLst/>
          </a:prstGeom>
          <a:noFill/>
        </p:spPr>
      </p:pic>
      <p:pic>
        <p:nvPicPr>
          <p:cNvPr id="11267" name="Picture 3" descr="G:\Все открытые уроки с фото\фото\IMG_28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0374" y="4117991"/>
            <a:ext cx="3481710" cy="2611283"/>
          </a:xfrm>
          <a:prstGeom prst="rect">
            <a:avLst/>
          </a:prstGeom>
          <a:noFill/>
        </p:spPr>
      </p:pic>
      <p:pic>
        <p:nvPicPr>
          <p:cNvPr id="7" name="Picture 2" descr="G:\Все открытые уроки с фото\фото\IMG_279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18606" y="1398749"/>
            <a:ext cx="3388547" cy="2471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G:\Все открытые уроки с фото\фото\IMG_27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703" y="4195216"/>
            <a:ext cx="3604334" cy="2439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45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«Секреты здоровья»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1973" y="1154097"/>
            <a:ext cx="4387541" cy="246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93639" y="4054052"/>
            <a:ext cx="4316141" cy="242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787" y="4381924"/>
            <a:ext cx="3573817" cy="200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5275" y="1541070"/>
            <a:ext cx="3669810" cy="206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5185" y="283240"/>
            <a:ext cx="5388822" cy="521978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Упражнения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9525" y="835000"/>
            <a:ext cx="1649334" cy="516127"/>
          </a:xfrm>
        </p:spPr>
        <p:txBody>
          <a:bodyPr/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«Колечко»</a:t>
            </a:r>
            <a:endParaRPr lang="ru-RU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63320" y="832515"/>
            <a:ext cx="3111689" cy="873455"/>
          </a:xfrm>
        </p:spPr>
        <p:txBody>
          <a:bodyPr/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«Кулак-ребро-ладонь»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7" name="Picture 2" descr="C:\Users\Пользователь\Desktop\105094665_disl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58" y="1492737"/>
            <a:ext cx="2987675" cy="2205807"/>
          </a:xfrm>
          <a:prstGeom prst="rect">
            <a:avLst/>
          </a:prstGeom>
          <a:noFill/>
        </p:spPr>
      </p:pic>
      <p:pic>
        <p:nvPicPr>
          <p:cNvPr id="47106" name="Picture 2" descr="C:\Users\Пользователь\Desktop\RY-p9nvC8vQ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384" y="1451723"/>
            <a:ext cx="3208337" cy="2071804"/>
          </a:xfrm>
          <a:prstGeom prst="rect">
            <a:avLst/>
          </a:prstGeom>
          <a:noFill/>
        </p:spPr>
      </p:pic>
      <p:sp>
        <p:nvSpPr>
          <p:cNvPr id="9" name="Текст 2"/>
          <p:cNvSpPr txBox="1">
            <a:spLocks/>
          </p:cNvSpPr>
          <p:nvPr/>
        </p:nvSpPr>
        <p:spPr bwMode="auto">
          <a:xfrm>
            <a:off x="1410039" y="3744247"/>
            <a:ext cx="1960958" cy="51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«Лезгинка»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7" name="Picture 3" descr="C:\Users\Пользователь\Desktop\tp4jFseWIw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202" y="4373255"/>
            <a:ext cx="2924175" cy="2082136"/>
          </a:xfrm>
          <a:prstGeom prst="rect">
            <a:avLst/>
          </a:prstGeom>
          <a:noFill/>
        </p:spPr>
      </p:pic>
      <p:sp>
        <p:nvSpPr>
          <p:cNvPr id="12" name="Текст 4"/>
          <p:cNvSpPr txBox="1">
            <a:spLocks/>
          </p:cNvSpPr>
          <p:nvPr/>
        </p:nvSpPr>
        <p:spPr bwMode="auto">
          <a:xfrm>
            <a:off x="5870812" y="3796354"/>
            <a:ext cx="1867469" cy="816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«Лягушка»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8" name="Picture 4" descr="C:\Users\Пользователь\Desktop\baf0fdb2add43ca6a9bdc6f5849aa706-800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6779" y="4357746"/>
            <a:ext cx="3799550" cy="219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9526" y="859809"/>
            <a:ext cx="1567448" cy="518615"/>
          </a:xfrm>
        </p:spPr>
        <p:txBody>
          <a:bodyPr/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«Замок»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20972" y="805217"/>
            <a:ext cx="1744354" cy="627797"/>
          </a:xfrm>
        </p:spPr>
        <p:txBody>
          <a:bodyPr/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«Ухо-нос»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C:\Users\Пользователь\Desktop\logoped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988" y="1596788"/>
            <a:ext cx="3868737" cy="3875963"/>
          </a:xfrm>
          <a:prstGeom prst="rect">
            <a:avLst/>
          </a:prstGeom>
          <a:noFill/>
        </p:spPr>
      </p:pic>
      <p:pic>
        <p:nvPicPr>
          <p:cNvPr id="48131" name="Picture 3" descr="C:\Users\Пользователь\Desktop\0a8aa38b6fd0ce2bd186787666743be2-800x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9150" y="1606557"/>
            <a:ext cx="3887788" cy="3838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67890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Упражнения на развитие внимания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625" y="2333767"/>
            <a:ext cx="8801954" cy="125559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2. «Найди слова»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(буквенный текст)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Например: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Лена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апр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ела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рпа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еле-еле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Лена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аио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ела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иао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аио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иао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</a:rPr>
              <a:t>лени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1445" y="3452884"/>
            <a:ext cx="7424381" cy="3220872"/>
          </a:xfrm>
        </p:spPr>
        <p:txBody>
          <a:bodyPr/>
          <a:lstStyle/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«Квадрат»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Квадрат 1                              Квадрат 2</a:t>
            </a:r>
          </a:p>
          <a:p>
            <a:endParaRPr lang="ru-RU" sz="2400" dirty="0" smtClean="0"/>
          </a:p>
          <a:p>
            <a:pPr marL="457200" indent="-45720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Arial" charset="0"/>
              <a:buAutoNum type="arabicPeriod" startAt="3"/>
            </a:pPr>
            <a:endParaRPr lang="ru-RU" sz="2400" dirty="0" smtClean="0"/>
          </a:p>
          <a:p>
            <a:pPr marL="457200" indent="-45720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17276" y="1241946"/>
            <a:ext cx="3245039" cy="98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«Найди слова»</a:t>
            </a:r>
          </a:p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59307" y="1692385"/>
            <a:ext cx="76700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Например: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мех, стол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оса, пол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зуб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дочка, мел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68739" y="4926842"/>
          <a:ext cx="215634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783"/>
                <a:gridCol w="759857"/>
                <a:gridCol w="677708"/>
              </a:tblGrid>
              <a:tr h="349737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49737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49737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099730" y="5133832"/>
            <a:ext cx="3245039" cy="98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198961" y="4836236"/>
          <a:ext cx="2147247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749"/>
                <a:gridCol w="715749"/>
                <a:gridCol w="715749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250" y="0"/>
            <a:ext cx="7886700" cy="931411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Упражнения для развития мышления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698524"/>
            <a:ext cx="5498003" cy="82391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«Восстанови рассказ»</a:t>
            </a:r>
          </a:p>
          <a:p>
            <a:pPr marL="457200" indent="-457200">
              <a:buAutoNum type="arabicPeriod"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«Составь предложение»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41947" y="3016155"/>
            <a:ext cx="6632812" cy="87345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Использование дидактических игр при проверке пройденного материала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23330" y="1897040"/>
            <a:ext cx="7424382" cy="1064527"/>
          </a:xfrm>
        </p:spPr>
        <p:txBody>
          <a:bodyPr/>
          <a:lstStyle/>
          <a:p>
            <a:r>
              <a:rPr lang="ru-RU" dirty="0" smtClean="0"/>
              <a:t>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Упражнения для развития памяти</a:t>
            </a:r>
          </a:p>
          <a:p>
            <a:pPr marL="457200" indent="-457200">
              <a:buAutoNum type="arabicPeriod"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«Игра в слова»</a:t>
            </a:r>
          </a:p>
          <a:p>
            <a:pPr marL="457200" indent="-457200">
              <a:buAutoNum type="arabicPeriod"/>
            </a:pP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«Рисуем по памяти узоры»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96036" y="3875965"/>
            <a:ext cx="6905769" cy="248389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«Третий лишний»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«Кто больше напишет слов»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«Назови одним словом»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«Найди ошибку»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Кроссворды, различные загадки</a:t>
            </a:r>
          </a:p>
          <a:p>
            <a:pPr marL="457200" indent="-457200"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Пользователь\Desktop\png-transparent-graduation-ceremony-emoticon-emoji-smiley-square-academic-cap-graduated-computer-icons-stock-photography-smil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831" y="2611105"/>
            <a:ext cx="3448500" cy="344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241" y="965627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55343" y="1078173"/>
            <a:ext cx="7505415" cy="2511188"/>
          </a:xfrm>
        </p:spPr>
        <p:txBody>
          <a:bodyPr/>
          <a:lstStyle/>
          <a:p>
            <a:pPr algn="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«Если хочешь, чтобы скорее расцвёл цветок, не нужно насильно развёртывать лепестки, а нужно создать условия, при которых он сам распуститься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b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Лев Николаевич Толстой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Пользователь\Desktop\495e5772a9c867fcc10ae4f67ad3e37f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3384832"/>
            <a:ext cx="3997325" cy="2709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8244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Учебно-воспитательный процесс – это создание таких условий вокруг учащегося, в которых он может развить свои способности и познать мир</a:t>
            </a:r>
            <a:endParaRPr lang="ru-RU" sz="2800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671867" y="2552132"/>
            <a:ext cx="7886700" cy="373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700333" y="3547516"/>
            <a:ext cx="7886700" cy="179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8" name="Picture 4" descr="G:\Фото выпуск 2022 Коптева С.И\IMG_20181019_1125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783" y="1789367"/>
            <a:ext cx="3886200" cy="2914650"/>
          </a:xfrm>
          <a:prstGeom prst="rect">
            <a:avLst/>
          </a:prstGeom>
          <a:noFill/>
        </p:spPr>
      </p:pic>
      <p:pic>
        <p:nvPicPr>
          <p:cNvPr id="1029" name="Picture 5" descr="G:\урок доброта 11.12.20\DSC_00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596" y="1391999"/>
            <a:ext cx="3982190" cy="2654794"/>
          </a:xfrm>
          <a:prstGeom prst="rect">
            <a:avLst/>
          </a:prstGeom>
          <a:noFill/>
        </p:spPr>
      </p:pic>
      <p:pic>
        <p:nvPicPr>
          <p:cNvPr id="16" name="Picture 2" descr="G:\урок доброта 11.12.20\DSC_0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895" y="4357142"/>
            <a:ext cx="3552733" cy="236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G:\Все открытые уроки с фото\Фото 2б\image-2020-01-21 17_39_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850" y="301841"/>
            <a:ext cx="4745061" cy="3558796"/>
          </a:xfrm>
          <a:prstGeom prst="rect">
            <a:avLst/>
          </a:prstGeom>
          <a:noFill/>
        </p:spPr>
      </p:pic>
      <p:pic>
        <p:nvPicPr>
          <p:cNvPr id="6" name="Picture 2" descr="G:\Все открытые уроки с фото\Св.Ив\IMG_20150210_1012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8295" y="4107938"/>
            <a:ext cx="4236314" cy="2541788"/>
          </a:xfrm>
          <a:prstGeom prst="rect">
            <a:avLst/>
          </a:prstGeom>
          <a:noFill/>
        </p:spPr>
      </p:pic>
      <p:pic>
        <p:nvPicPr>
          <p:cNvPr id="7" name="Picture 3" descr="G:\Фото выпуск 2022 Коптева С.И\20200302_144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88444" y="631414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G:\Все открытые уроки с фото\фото 3 б класс\20161228_1333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4500" y="599759"/>
            <a:ext cx="3142008" cy="2356505"/>
          </a:xfrm>
          <a:prstGeom prst="rect">
            <a:avLst/>
          </a:prstGeom>
          <a:noFill/>
        </p:spPr>
      </p:pic>
      <p:pic>
        <p:nvPicPr>
          <p:cNvPr id="13" name="Picture 2" descr="G:\Все открытые уроки с фото\Фото 2б\image-2020-01-21 17_33_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431" y="3751850"/>
            <a:ext cx="3861787" cy="2895309"/>
          </a:xfrm>
          <a:prstGeom prst="rect">
            <a:avLst/>
          </a:prstGeom>
          <a:noFill/>
        </p:spPr>
      </p:pic>
      <p:pic>
        <p:nvPicPr>
          <p:cNvPr id="14" name="Picture 2" descr="F:\Фото выпуск 2022 Коптева С.И\IMG_20180912_124149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788241" y="554846"/>
            <a:ext cx="3355759" cy="271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064" y="213064"/>
            <a:ext cx="2574812" cy="3429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0061" y="3781887"/>
            <a:ext cx="4192010" cy="276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058" y="272955"/>
            <a:ext cx="7886700" cy="5950424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Учебно-воспитательный процесс -  это совокупность принципов, которые позволяют заниматься обучением ребёнка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Принципы: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- гуманизации;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- демократизации;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- преемственности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(природосообразности, целостности, культуросообразности, единства и непротиворечивости,  профессиональной целесообразности, политехнизма)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7892" name="AutoShape 4" descr="https://cdn.create.vista.com/api/media/small/163715416/stock-photo-teacher-helping-schoolboy-with-exerci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4" name="AutoShape 6" descr="https://cdn.create.vista.com/api/media/small/163715416/stock-photo-teacher-helping-schoolboy-with-exerci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3" descr="G:\Все открытые уроки с фото\Кл. час Дружба 3б\20161130_12585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054" y="1887367"/>
            <a:ext cx="4656894" cy="2619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4927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детей с особыми потребностями является одной из основных задач для страны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G:\Все открытые уроки с фото\Св.Ив\IMG_20150204_1125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18" y="1121720"/>
            <a:ext cx="4646563" cy="2787938"/>
          </a:xfrm>
          <a:prstGeom prst="rect">
            <a:avLst/>
          </a:prstGeom>
          <a:noFill/>
        </p:spPr>
      </p:pic>
      <p:pic>
        <p:nvPicPr>
          <p:cNvPr id="10" name="Picture 2" descr="G:\Все открытые уроки с фото\С.И.Коптева 4б\IMG_71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5732" y="1077030"/>
            <a:ext cx="3869575" cy="2901142"/>
          </a:xfrm>
          <a:prstGeom prst="rect">
            <a:avLst/>
          </a:prstGeom>
          <a:noFill/>
        </p:spPr>
      </p:pic>
      <p:pic>
        <p:nvPicPr>
          <p:cNvPr id="11" name="Picture 3" descr="G:\Все открытые уроки с фото\С.И.Коптева 4б\IMG_71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8420" y="4129882"/>
            <a:ext cx="3405141" cy="255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2446313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системе обучения важно использовать различные виды помощи: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учебная помощь;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стимулирующая помощь;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направляющая помощь;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обучающая помощь.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G:\Все открытые уроки с фото\Доброта 4б\IMG_66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08" y="2916832"/>
            <a:ext cx="3886200" cy="2914650"/>
          </a:xfrm>
          <a:prstGeom prst="rect">
            <a:avLst/>
          </a:prstGeom>
          <a:noFill/>
        </p:spPr>
      </p:pic>
      <p:pic>
        <p:nvPicPr>
          <p:cNvPr id="7" name="Picture 3" descr="G:\Все открытые уроки с фото\фото\IMG_28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3298" y="1203440"/>
            <a:ext cx="3886200" cy="2914650"/>
          </a:xfrm>
          <a:prstGeom prst="rect">
            <a:avLst/>
          </a:prstGeom>
          <a:noFill/>
        </p:spPr>
      </p:pic>
      <p:pic>
        <p:nvPicPr>
          <p:cNvPr id="8" name="Picture 3" descr="G:\Все открытые уроки с фото\С.И.Коптева 4б\IMG_71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5681" y="4340441"/>
            <a:ext cx="3195961" cy="2396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9792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Весь учебно-воспитательный процесс ориентирован на создание условий для воспитания культурного человека, способного адаптироваться к жизни в обществе, усвоившего нравственные ценности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G:\Фото выпуск 2022 Коптева С.И\DSC_00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500" y="1763917"/>
            <a:ext cx="2900892" cy="4351338"/>
          </a:xfrm>
          <a:prstGeom prst="rect">
            <a:avLst/>
          </a:prstGeom>
          <a:noFill/>
        </p:spPr>
      </p:pic>
      <p:pic>
        <p:nvPicPr>
          <p:cNvPr id="8" name="Picture 4" descr="G:\Фото выпуск 2022 Коптева С.И\image-2019-04-14 17_05_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71495" y="1535395"/>
            <a:ext cx="3471168" cy="2603376"/>
          </a:xfrm>
          <a:prstGeom prst="rect">
            <a:avLst/>
          </a:prstGeom>
          <a:noFill/>
        </p:spPr>
      </p:pic>
      <p:pic>
        <p:nvPicPr>
          <p:cNvPr id="16386" name="Picture 2" descr="G:\фото 2018 школа\фото 2б класс разное взять\DSC_05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0110" y="4090810"/>
            <a:ext cx="3886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ступление (Бутырская Н.А.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gradient07.pot [Режим совместимости]" id="{0D83303F-AC58-4994-8560-4296B824C531}" vid="{54881544-D91D-48A4-A031-A33DAC9BE4E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Выступление (Бутырская Н.А.)</Template>
  <TotalTime>891</TotalTime>
  <Words>283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Выступление (Бутырская Н.А.)</vt:lpstr>
      <vt:lpstr>МБОУ «Зоринская средняя общеобразовательная школа» Курская область, Обоянский район, с. Зорино, ул. Октябрьская, 127</vt:lpstr>
      <vt:lpstr>«Если хочешь, чтобы скорее расцвёл цветок, не нужно насильно развёртывать лепестки, а нужно создать условия, при которых он сам распуститься»   Лев Николаевич Толстой   </vt:lpstr>
      <vt:lpstr> Учебно-воспитательный процесс – это создание таких условий вокруг учащегося, в которых он может развить свои способности и познать мир</vt:lpstr>
      <vt:lpstr>Слайд 4</vt:lpstr>
      <vt:lpstr>Слайд 5</vt:lpstr>
      <vt:lpstr>  Учебно-воспитательный процесс -  это совокупность принципов, которые позволяют заниматься обучением ребёнка                                                                  Принципы:                                                              - гуманизации;                                                              - демократизации;                                                              - преемственности    (природосообразности, целостности, культуросообразности, единства и непротиворечивости,  профессиональной целесообразности, политехнизма)  </vt:lpstr>
      <vt:lpstr>Образование детей с особыми потребностями является одной из основных задач для страны</vt:lpstr>
      <vt:lpstr> В системе обучения важно использовать различные виды помощи:  - учебная помощь;  - стимулирующая помощь;  - направляющая помощь;  - обучающая помощь. </vt:lpstr>
      <vt:lpstr>Весь учебно-воспитательный процесс ориентирован на создание условий для воспитания культурного человека, способного адаптироваться к жизни в обществе, усвоившего нравственные ценности</vt:lpstr>
      <vt:lpstr>Воспитательные мероприятия</vt:lpstr>
      <vt:lpstr>Слайд 11</vt:lpstr>
      <vt:lpstr>Классный час –квест  «Безопасный интернет»</vt:lpstr>
      <vt:lpstr>«Секреты здоровья»</vt:lpstr>
      <vt:lpstr>Упражнения</vt:lpstr>
      <vt:lpstr>Слайд 15</vt:lpstr>
      <vt:lpstr>Упражнения на развитие внимания</vt:lpstr>
      <vt:lpstr>Упражнения для развития мышления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ВО «Бутурлиновская школа-интернат для обучающихся с  ограниченными возможностями здоровья»</dc:title>
  <dc:creator>Пользователь</dc:creator>
  <cp:lastModifiedBy>Дмитрий</cp:lastModifiedBy>
  <cp:revision>100</cp:revision>
  <dcterms:created xsi:type="dcterms:W3CDTF">2022-10-29T14:36:25Z</dcterms:created>
  <dcterms:modified xsi:type="dcterms:W3CDTF">2024-01-21T16:54:09Z</dcterms:modified>
</cp:coreProperties>
</file>