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FE0"/>
    <a:srgbClr val="FFFF99"/>
    <a:srgbClr val="CCFFFF"/>
    <a:srgbClr val="324236"/>
    <a:srgbClr val="67D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8" d="100"/>
          <a:sy n="78" d="100"/>
        </p:scale>
        <p:origin x="-1062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1008"/>
            <a:ext cx="6400800" cy="2137792"/>
          </a:xfr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 algn="r"/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</a:rPr>
              <a:t>Первая половина </a:t>
            </a:r>
            <a:r>
              <a:rPr lang="en-US" sz="3200" b="1" dirty="0" smtClean="0">
                <a:solidFill>
                  <a:srgbClr val="002060"/>
                </a:solidFill>
                <a:latin typeface="Cambria" pitchFamily="18" charset="0"/>
              </a:rPr>
              <a:t>XIX </a:t>
            </a:r>
            <a:r>
              <a:rPr lang="ru-RU" sz="3200" b="1" dirty="0" smtClean="0">
                <a:solidFill>
                  <a:srgbClr val="002060"/>
                </a:solidFill>
                <a:latin typeface="Cambria" pitchFamily="18" charset="0"/>
              </a:rPr>
              <a:t>века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630616" cy="2369880"/>
          </a:xfr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  <a:t>Эпоха русского романтизма в изобразительном искусстве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/>
            </a:r>
            <a:br>
              <a:rPr lang="ru-RU" sz="3600" b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</a:br>
            <a:endParaRPr lang="ru-RU" sz="3600" b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08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43608" y="836712"/>
            <a:ext cx="7200900" cy="5635625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114300" indent="0" algn="ctr">
              <a:buNone/>
            </a:pPr>
            <a:endParaRPr lang="ru-RU" sz="2800" b="1" dirty="0" smtClean="0">
              <a:latin typeface="+mj-lt"/>
            </a:endParaRPr>
          </a:p>
          <a:p>
            <a:pPr marL="11430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Изучение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новой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темы</a:t>
            </a:r>
          </a:p>
          <a:p>
            <a:pPr marL="11430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«Портрет эпохи романтизма». </a:t>
            </a:r>
            <a:endParaRPr lang="ru-RU" sz="28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endParaRPr lang="ru-RU" sz="28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данном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этапе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занятия 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 </a:t>
            </a:r>
          </a:p>
          <a:p>
            <a:pPr marL="11430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необходимо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понять, что является отличительными чертами </a:t>
            </a:r>
            <a:endParaRPr lang="ru-RU" sz="28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портрета </a:t>
            </a:r>
            <a:r>
              <a:rPr lang="ru-RU" sz="2800" b="1" dirty="0">
                <a:solidFill>
                  <a:srgbClr val="002060"/>
                </a:solidFill>
                <a:latin typeface="+mj-lt"/>
              </a:rPr>
              <a:t>эпохи романтизма.</a:t>
            </a:r>
          </a:p>
        </p:txBody>
      </p:sp>
    </p:spTree>
    <p:extLst>
      <p:ext uri="{BB962C8B-B14F-4D97-AF65-F5344CB8AC3E}">
        <p14:creationId xmlns:p14="http://schemas.microsoft.com/office/powerpoint/2010/main" val="216094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24744"/>
            <a:ext cx="7056784" cy="4616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Предпосылки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появления </a:t>
            </a:r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романтического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искусства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 России: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победа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в Отечественной войне 1812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года; </a:t>
            </a:r>
          </a:p>
          <a:p>
            <a:pPr marL="285750" indent="-28575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подъем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народного движения, осознания русскими себя как великой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нации;</a:t>
            </a:r>
          </a:p>
          <a:p>
            <a:pPr marL="285750" indent="-28575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восстание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декабристов в 1825 году на сенатской 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площади;</a:t>
            </a:r>
          </a:p>
          <a:p>
            <a:pPr marL="285750" indent="-285750" algn="just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появление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нового типа героя - «героя своего времени</a:t>
            </a: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».</a:t>
            </a:r>
            <a:endParaRPr lang="ru-RU" dirty="0">
              <a:solidFill>
                <a:srgbClr val="002060"/>
              </a:solidFill>
              <a:latin typeface="Cambr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4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3791272" cy="4929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692696"/>
            <a:ext cx="3816424" cy="5433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4320480" cy="550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692696"/>
            <a:ext cx="4407015" cy="550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47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95536" y="764704"/>
            <a:ext cx="3024336" cy="536177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endParaRPr lang="ru-RU" sz="2400" b="1" dirty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Портрет Александры Муравьевой</a:t>
            </a:r>
          </a:p>
          <a:p>
            <a:pPr marL="11430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+mj-lt"/>
              </a:rPr>
              <a:t>(1825 г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.)</a:t>
            </a:r>
          </a:p>
          <a:p>
            <a:pPr marL="11430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endParaRPr lang="ru-RU" sz="2400" b="1" dirty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Художник Петр Соколов</a:t>
            </a:r>
          </a:p>
          <a:p>
            <a:pPr marL="114300" indent="0" algn="ctr">
              <a:buNone/>
            </a:pP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4664"/>
            <a:ext cx="4551359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21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2674640" cy="5289768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Портрет 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А. С. Пушкина</a:t>
            </a: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1827 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г.</a:t>
            </a:r>
          </a:p>
          <a:p>
            <a:pPr marL="11430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Художник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Орест </a:t>
            </a: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Кипренский</a:t>
            </a:r>
          </a:p>
          <a:p>
            <a:pPr marL="11430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76672"/>
            <a:ext cx="4896544" cy="590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9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834880" cy="56498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0112" y="764704"/>
            <a:ext cx="2592288" cy="5361776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14300" indent="0" algn="ctr">
              <a:buNone/>
            </a:pPr>
            <a:endParaRPr lang="ru-RU" b="1" dirty="0" smtClean="0">
              <a:latin typeface="+mj-lt"/>
            </a:endParaRPr>
          </a:p>
          <a:p>
            <a:pPr marL="11430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Портрет </a:t>
            </a:r>
            <a:r>
              <a:rPr lang="ru-RU" sz="2400" b="1" dirty="0" err="1" smtClean="0">
                <a:solidFill>
                  <a:srgbClr val="002060"/>
                </a:solidFill>
                <a:latin typeface="+mj-lt"/>
              </a:rPr>
              <a:t>А.С.Пушкина</a:t>
            </a: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1827 г.</a:t>
            </a:r>
          </a:p>
          <a:p>
            <a:pPr marL="114300" indent="0" algn="ctr">
              <a:lnSpc>
                <a:spcPct val="150000"/>
              </a:lnSpc>
              <a:buNone/>
            </a:pPr>
            <a:endParaRPr lang="ru-RU" sz="2400" b="1" dirty="0">
              <a:solidFill>
                <a:srgbClr val="002060"/>
              </a:solidFill>
              <a:latin typeface="+mj-lt"/>
            </a:endParaRPr>
          </a:p>
          <a:p>
            <a:pPr marL="11430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Художник Василий Тропинин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79"/>
            <a:ext cx="4752528" cy="595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7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834880" cy="5904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2120" y="620688"/>
            <a:ext cx="2425080" cy="550579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" indent="0">
              <a:buNone/>
            </a:pPr>
            <a:endParaRPr lang="ru-RU" sz="2400" dirty="0" smtClean="0"/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Портрет </a:t>
            </a: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А. С. Пушкина</a:t>
            </a: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1827 г.</a:t>
            </a:r>
          </a:p>
          <a:p>
            <a:pPr marL="114300" indent="0" algn="ctr"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114300" indent="0" algn="ctr"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Художник </a:t>
            </a:r>
          </a:p>
          <a:p>
            <a:pPr marL="11430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Петр Соколов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1000"/>
            <a:ext cx="4824536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43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/>
            <a:endParaRPr lang="ru-RU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Cambria" pitchFamily="18" charset="0"/>
              </a:rPr>
              <a:t>Что </a:t>
            </a:r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объединяет все эти портреты? </a:t>
            </a:r>
          </a:p>
          <a:p>
            <a:pPr lvl="0"/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Что отражают портреты? </a:t>
            </a:r>
            <a:endParaRPr lang="ru-RU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Cambria" pitchFamily="18" charset="0"/>
              </a:rPr>
              <a:t>Что </a:t>
            </a:r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хотели сказать художники о своей модели</a:t>
            </a:r>
            <a:r>
              <a:rPr lang="ru-RU" b="1" dirty="0" smtClean="0">
                <a:solidFill>
                  <a:srgbClr val="002060"/>
                </a:solidFill>
                <a:latin typeface="Cambria" pitchFamily="18" charset="0"/>
              </a:rPr>
              <a:t>?</a:t>
            </a:r>
          </a:p>
          <a:p>
            <a:pPr lvl="0"/>
            <a:endParaRPr lang="ru-RU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114300" lvl="0" indent="0">
              <a:buNone/>
            </a:pPr>
            <a:endParaRPr lang="ru-RU" dirty="0" smtClean="0">
              <a:latin typeface="Cambria" pitchFamily="18" charset="0"/>
            </a:endParaRPr>
          </a:p>
          <a:p>
            <a:pPr marL="114300" lvl="0" indent="0" algn="ctr">
              <a:buNone/>
            </a:pPr>
            <a:endParaRPr lang="ru-RU" dirty="0">
              <a:latin typeface="Cambria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Cambria" pitchFamily="18" charset="0"/>
              </a:rPr>
              <a:t>Что </a:t>
            </a:r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рассказало романтическое искусство о человеке?</a:t>
            </a:r>
          </a:p>
          <a:p>
            <a:r>
              <a:rPr lang="ru-RU" b="1" dirty="0">
                <a:solidFill>
                  <a:srgbClr val="002060"/>
                </a:solidFill>
                <a:latin typeface="Cambria" pitchFamily="18" charset="0"/>
              </a:rPr>
              <a:t>Каков внутренний мир романтического героя?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Вопросы для закрепления</a:t>
            </a:r>
            <a:br>
              <a:rPr lang="ru-RU" sz="2400" b="1" dirty="0" smtClean="0">
                <a:solidFill>
                  <a:srgbClr val="002060"/>
                </a:solidFill>
                <a:latin typeface="+mj-lt"/>
              </a:rPr>
            </a:b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779912" y="3419856"/>
            <a:ext cx="936104" cy="720080"/>
          </a:xfrm>
          <a:prstGeom prst="horizontalScroll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93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7620000" cy="3672408"/>
          </a:xfr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Анализ 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модели, определение характерных черт </a:t>
            </a: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+mj-lt"/>
              </a:rPr>
              <a:t>Композиционное размещение на формате </a:t>
            </a: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+mj-lt"/>
              </a:rPr>
              <a:t>Портретная характеристика </a:t>
            </a: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+mj-lt"/>
              </a:rPr>
              <a:t>Выявление объема посредством тона </a:t>
            </a:r>
            <a:endParaRPr lang="ru-RU" sz="2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+mj-lt"/>
              </a:rPr>
              <a:t>Личное отношение (отношение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художника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)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35416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+mj-lt"/>
              </a:rPr>
              <a:t>VI этап занятия.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Самостоятельная </a:t>
            </a:r>
            <a:r>
              <a:rPr lang="ru-RU" sz="2400" b="1" dirty="0">
                <a:solidFill>
                  <a:srgbClr val="002060"/>
                </a:solidFill>
                <a:latin typeface="+mj-lt"/>
              </a:rPr>
              <a:t>работа (анализ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портрета) 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92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12845"/>
            <a:ext cx="7848872" cy="56323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tabLst>
                <a:tab pos="35401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>Вопросы для закрепления темы</a:t>
            </a:r>
            <a:endParaRPr lang="ru-RU" sz="2000" b="1" dirty="0">
              <a:solidFill>
                <a:srgbClr val="002060"/>
              </a:solidFill>
              <a:latin typeface="Cambria" pitchFamily="18" charset="0"/>
            </a:endParaRPr>
          </a:p>
          <a:p>
            <a:pPr algn="just">
              <a:tabLst>
                <a:tab pos="354013" algn="l"/>
              </a:tabLst>
            </a:pPr>
            <a:endParaRPr lang="ru-RU" sz="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algn="just">
              <a:tabLst>
                <a:tab pos="35401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>1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.	О каком жанре изобразительного искусства мы сегодня с вами говорили?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2.	С какими художниками портретистами вы сегодня познакомились на уроке?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3.	Что послужило причинами появления нового героя в искусстве?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4.	Почему активно начал развиваться жанр портрета в живописи?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5.	Что является отличительной чертой портретного искусства?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6.	Является ли портрет отражением эпохи? Почему?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7.	Какие характерные черты стремился передать художник </a:t>
            </a:r>
            <a:r>
              <a:rPr lang="ru-RU" sz="2000" b="1" err="1">
                <a:solidFill>
                  <a:srgbClr val="002060"/>
                </a:solidFill>
                <a:latin typeface="Cambria" pitchFamily="18" charset="0"/>
              </a:rPr>
              <a:t>П</a:t>
            </a:r>
            <a:r>
              <a:rPr lang="ru-RU" sz="2000" b="1" smtClean="0">
                <a:solidFill>
                  <a:srgbClr val="002060"/>
                </a:solidFill>
                <a:latin typeface="Cambria" pitchFamily="18" charset="0"/>
              </a:rPr>
              <a:t>. Соколов 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в образах женщин - жен декабристов.</a:t>
            </a:r>
          </a:p>
          <a:p>
            <a:pPr algn="just">
              <a:tabLst>
                <a:tab pos="354013" algn="l"/>
              </a:tabLst>
            </a:pP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8.	Образ, какого поэта освещали мы на нашем уроке?</a:t>
            </a:r>
          </a:p>
          <a:p>
            <a:pPr marL="342900" indent="-342900" algn="just">
              <a:buAutoNum type="arabicPeriod" startAt="9"/>
              <a:tabLst>
                <a:tab pos="35401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>Что </a:t>
            </a:r>
            <a:r>
              <a:rPr lang="ru-RU" sz="2000" b="1" dirty="0">
                <a:solidFill>
                  <a:srgbClr val="002060"/>
                </a:solidFill>
                <a:latin typeface="Cambria" pitchFamily="18" charset="0"/>
              </a:rPr>
              <a:t>в первую очередь отражали художники в образе Пушкина</a:t>
            </a: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>?</a:t>
            </a:r>
            <a:endParaRPr lang="ru-RU" sz="2000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77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268760"/>
            <a:ext cx="6912768" cy="3744416"/>
          </a:xfr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  <a:t>Тема урока </a:t>
            </a:r>
            <a:br>
              <a:rPr lang="ru-RU" sz="32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  <a:t>«Портрет – как отражение эпохи»</a:t>
            </a:r>
            <a:br>
              <a:rPr lang="ru-RU" sz="3200" b="1" dirty="0" smtClean="0">
                <a:solidFill>
                  <a:srgbClr val="002060"/>
                </a:solidFill>
                <a:effectLst/>
                <a:latin typeface="Cambria" pitchFamily="18" charset="0"/>
              </a:rPr>
            </a:br>
            <a:r>
              <a:rPr lang="ru-RU" sz="3200" b="1" dirty="0">
                <a:solidFill>
                  <a:srgbClr val="002060"/>
                </a:solidFill>
                <a:effectLst/>
                <a:latin typeface="Cambria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effectLst/>
                <a:latin typeface="Cambria" pitchFamily="18" charset="0"/>
              </a:rPr>
            </a:br>
            <a:endParaRPr lang="ru-RU" sz="3200" b="1" dirty="0">
              <a:solidFill>
                <a:srgbClr val="002060"/>
              </a:solidFill>
              <a:effectLst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39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  <a:pattFill prst="lgCheck">
            <a:fgClr>
              <a:schemeClr val="accent1">
                <a:lumMod val="20000"/>
                <a:lumOff val="80000"/>
              </a:schemeClr>
            </a:fgClr>
            <a:bgClr>
              <a:schemeClr val="accent1">
                <a:lumMod val="20000"/>
                <a:lumOff val="80000"/>
              </a:schemeClr>
            </a:bgClr>
          </a:pattFill>
          <a:ln cap="rnd">
            <a:solidFill>
              <a:schemeClr val="tx1"/>
            </a:solidFill>
            <a:prstDash val="sysDot"/>
            <a:beve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b="1" dirty="0" smtClean="0">
              <a:solidFill>
                <a:srgbClr val="324236"/>
              </a:solidFill>
              <a:latin typeface="Cambria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1.  Познакомиться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с портретным жанром эпохи романтизма;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2.  Научиться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основам анализа живописных произведений;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</a:rPr>
              <a:t>3. Сформулировать </a:t>
            </a:r>
            <a:r>
              <a:rPr lang="ru-RU" sz="2400" b="1" dirty="0">
                <a:solidFill>
                  <a:srgbClr val="002060"/>
                </a:solidFill>
                <a:latin typeface="Cambria" pitchFamily="18" charset="0"/>
              </a:rPr>
              <a:t>основные отличительные черты романтического героя.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" pitchFamily="18" charset="0"/>
              </a:rPr>
              <a:t>Основные цели и задачи  урока</a:t>
            </a:r>
            <a:endParaRPr lang="ru-RU" sz="3600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9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7" y="1988840"/>
            <a:ext cx="7524824" cy="413732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Cambria" pitchFamily="18" charset="0"/>
              </a:rPr>
              <a:t>Вопросы для закрепления пройденного материала</a:t>
            </a:r>
          </a:p>
          <a:p>
            <a:pPr marL="0" indent="0" algn="ctr">
              <a:buNone/>
            </a:pPr>
            <a:endParaRPr lang="ru-RU" sz="1200" b="1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  <a:latin typeface="Cambria" pitchFamily="18" charset="0"/>
              </a:rPr>
              <a:t> 1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.  Что 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такое романтизм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?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 2.  Истоки 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зарождения 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романтизма? </a:t>
            </a:r>
          </a:p>
          <a:p>
            <a:pPr marL="0" lvl="2" indent="0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 3.  Отличительные 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особенности романтического 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искусства?</a:t>
            </a:r>
          </a:p>
          <a:p>
            <a:pPr marL="0" lvl="2" indent="0">
              <a:buNone/>
            </a:pP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4.  Причины 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зарождения романтизма в 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России?</a:t>
            </a:r>
          </a:p>
          <a:p>
            <a:pPr marL="0" lvl="2" indent="0">
              <a:buNone/>
            </a:pP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Cambria" pitchFamily="18" charset="0"/>
              </a:rPr>
              <a:t>5.  Особенности </a:t>
            </a:r>
            <a:r>
              <a:rPr lang="ru-RU" sz="2400" b="1" i="1" dirty="0">
                <a:solidFill>
                  <a:srgbClr val="002060"/>
                </a:solidFill>
                <a:latin typeface="Cambria" pitchFamily="18" charset="0"/>
              </a:rPr>
              <a:t>русского романтизма?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6561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IV этап занятия. </a:t>
            </a: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Повторение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и закрепление ранее изученных основных понятий стиля «романтизм</a:t>
            </a: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»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Cambria" pitchFamily="18" charset="0"/>
              </a:rPr>
            </a:br>
            <a:endParaRPr lang="ru-RU" sz="2800" b="1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6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 idx="4294967295"/>
          </p:nvPr>
        </p:nvSpPr>
        <p:spPr>
          <a:xfrm>
            <a:off x="539552" y="476672"/>
            <a:ext cx="7620000" cy="8651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К. Брюллов  «Последний день Помпеи» </a:t>
            </a:r>
            <a:br>
              <a:rPr lang="ru-RU" sz="2800" b="1" dirty="0" smtClean="0"/>
            </a:br>
            <a:r>
              <a:rPr lang="ru-RU" sz="2800" b="1" dirty="0" smtClean="0"/>
              <a:t>(183—1833 гг.)</a:t>
            </a:r>
            <a:endParaRPr lang="ru-RU" sz="28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08856"/>
            <a:ext cx="7416824" cy="520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54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7620000" cy="865188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latin typeface="Cambria" pitchFamily="18" charset="0"/>
              </a:rPr>
              <a:t>Карл  Брюллов  «</a:t>
            </a:r>
            <a:r>
              <a:rPr lang="ru-RU" sz="2400" b="1" dirty="0">
                <a:latin typeface="Cambria" pitchFamily="18" charset="0"/>
              </a:rPr>
              <a:t>Всадница</a:t>
            </a:r>
            <a:r>
              <a:rPr lang="ru-RU" sz="2400" b="1" dirty="0" smtClean="0">
                <a:latin typeface="Cambria" pitchFamily="18" charset="0"/>
              </a:rPr>
              <a:t>» (1832 г.)</a:t>
            </a:r>
            <a:endParaRPr lang="ru-RU" sz="2400" b="1" dirty="0"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552728" cy="5184268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40900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/>
          <a:lstStyle/>
          <a:p>
            <a:pPr lvl="0" algn="ctr"/>
            <a:r>
              <a:rPr lang="ru-RU" sz="2400" b="1" dirty="0" smtClean="0">
                <a:latin typeface="Cambria" pitchFamily="18" charset="0"/>
              </a:rPr>
              <a:t>Василий Тропинин «Кружевница» (1823 г.)</a:t>
            </a:r>
            <a:r>
              <a:rPr lang="ru-RU" b="1" dirty="0">
                <a:latin typeface="Cambria" pitchFamily="18" charset="0"/>
              </a:rPr>
              <a:t/>
            </a:r>
            <a:br>
              <a:rPr lang="ru-RU" b="1" dirty="0">
                <a:latin typeface="Cambria" pitchFamily="18" charset="0"/>
              </a:rPr>
            </a:br>
            <a:endParaRPr lang="ru-RU" b="1" dirty="0"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4824535" cy="577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42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620000" cy="810344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И. Айвазовский  «Девятый вал» (1850 г.)</a:t>
            </a:r>
            <a:endParaRPr lang="ru-RU" sz="2800" b="1" dirty="0"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739132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95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411480" lvl="1" indent="0">
              <a:buNone/>
            </a:pPr>
            <a:endParaRPr lang="ru-RU" sz="2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411480" lvl="1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1.  Что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объединяет все эти картины?</a:t>
            </a:r>
          </a:p>
          <a:p>
            <a:pPr marL="411480" lvl="1" indent="0">
              <a:buNone/>
            </a:pPr>
            <a:endParaRPr lang="ru-RU" sz="2800" b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411480" lvl="1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ambria" pitchFamily="18" charset="0"/>
              </a:rPr>
              <a:t>2.  Что </a:t>
            </a:r>
            <a:r>
              <a:rPr lang="ru-RU" sz="2800" b="1" dirty="0">
                <a:solidFill>
                  <a:srgbClr val="002060"/>
                </a:solidFill>
                <a:latin typeface="Cambria" pitchFamily="18" charset="0"/>
              </a:rPr>
              <a:t>является проявлением романтизма в каждой из этих картин?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200" b="1" dirty="0" smtClean="0"/>
              <a:t>Вопросы учащимся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2224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205</TotalTime>
  <Words>318</Words>
  <Application>Microsoft Office PowerPoint</Application>
  <PresentationFormat>Экран (4:3)</PresentationFormat>
  <Paragraphs>98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 Эпоха русского романтизма в изобразительном искусстве </vt:lpstr>
      <vt:lpstr>Тема урока  «Портрет – как отражение эпохи»  </vt:lpstr>
      <vt:lpstr>Основные цели и задачи  урока</vt:lpstr>
      <vt:lpstr>IV этап занятия.  Повторение и закрепление ранее изученных основных понятий стиля «романтизм» </vt:lpstr>
      <vt:lpstr>К. Брюллов  «Последний день Помпеи»  (183—1833 гг.)</vt:lpstr>
      <vt:lpstr> Карл  Брюллов  «Всадница» (1832 г.)</vt:lpstr>
      <vt:lpstr>Василий Тропинин «Кружевница» (1823 г.) </vt:lpstr>
      <vt:lpstr>И. Айвазовский  «Девятый вал» (1850 г.)</vt:lpstr>
      <vt:lpstr> Вопросы учащимся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для закрепления </vt:lpstr>
      <vt:lpstr>VI этап занятия.  Самостоятельная работа (анализ портрета)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Эпоха русского романтизма в изобразительном искусстве</dc:title>
  <dc:creator>админ</dc:creator>
  <cp:lastModifiedBy>Asus</cp:lastModifiedBy>
  <cp:revision>23</cp:revision>
  <dcterms:created xsi:type="dcterms:W3CDTF">2014-03-31T09:40:19Z</dcterms:created>
  <dcterms:modified xsi:type="dcterms:W3CDTF">2024-02-09T20:13:56Z</dcterms:modified>
</cp:coreProperties>
</file>