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venir Next Regular"/>
        <a:ea typeface="Avenir Next Regular"/>
        <a:cs typeface="Avenir Next Regular"/>
        <a:sym typeface="Avenir Next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00A1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3B100"/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52055"/>
              <a:lumOff val="-12548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Avenir Next Medium"/>
          <a:ea typeface="Avenir Next Medium"/>
          <a:cs typeface="Avenir Next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4646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презентации"/>
          <p:cNvSpPr txBox="1"/>
          <p:nvPr>
            <p:ph type="title" hasCustomPrompt="1"/>
          </p:nvPr>
        </p:nvSpPr>
        <p:spPr>
          <a:xfrm>
            <a:off x="1270000" y="3289300"/>
            <a:ext cx="21844000" cy="3879454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90000"/>
              </a:lnSpc>
              <a:defRPr spc="-348" sz="11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Заголовок презентации</a:t>
            </a:r>
          </a:p>
        </p:txBody>
      </p:sp>
      <p:sp>
        <p:nvSpPr>
          <p:cNvPr id="12" name="Автор и дата"/>
          <p:cNvSpPr txBox="1"/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343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Автор и дата</a:t>
            </a:r>
          </a:p>
        </p:txBody>
      </p:sp>
      <p:sp>
        <p:nvSpPr>
          <p:cNvPr id="13" name="Уровень текста 1…"/>
          <p:cNvSpPr txBox="1"/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Информационное сообщ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Уровень текста 1…"/>
          <p:cNvSpPr txBox="1"/>
          <p:nvPr>
            <p:ph type="body" sz="half" idx="1" hasCustomPrompt="1"/>
          </p:nvPr>
        </p:nvSpPr>
        <p:spPr>
          <a:xfrm>
            <a:off x="1270000" y="4927600"/>
            <a:ext cx="21844000" cy="3902869"/>
          </a:xfrm>
          <a:prstGeom prst="rect">
            <a:avLst/>
          </a:prstGeom>
        </p:spPr>
        <p:txBody>
          <a:bodyPr anchor="ctr"/>
          <a:lstStyle>
            <a:lvl1pPr marL="0" indent="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4572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9144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13716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1828800" algn="ctr">
              <a:spcBef>
                <a:spcPts val="0"/>
              </a:spcBef>
              <a:buClrTx/>
              <a:buSzTx/>
              <a:buNone/>
              <a:defRPr spc="-252" sz="8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Информационное сообщение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Важный фа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Уровень текста 1…"/>
          <p:cNvSpPr txBox="1"/>
          <p:nvPr>
            <p:ph type="body" sz="half" idx="1" hasCustomPrompt="1"/>
          </p:nvPr>
        </p:nvSpPr>
        <p:spPr>
          <a:xfrm>
            <a:off x="1270000" y="3906096"/>
            <a:ext cx="21844000" cy="4488604"/>
          </a:xfrm>
          <a:prstGeom prst="rect">
            <a:avLst/>
          </a:prstGeom>
        </p:spPr>
        <p:txBody>
          <a:bodyPr anchor="b"/>
          <a:lstStyle>
            <a:lvl1pPr marL="0" indent="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1pPr>
            <a:lvl2pPr marL="0" indent="4572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2pPr>
            <a:lvl3pPr marL="0" indent="9144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3pPr>
            <a:lvl4pPr marL="0" indent="13716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4pPr>
            <a:lvl5pPr marL="0" indent="1828800" algn="ctr" defTabSz="2438338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448" sz="224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Информация о факте"/>
          <p:cNvSpPr txBox="1"/>
          <p:nvPr>
            <p:ph type="body" sz="quarter" idx="21" hasCustomPrompt="1"/>
          </p:nvPr>
        </p:nvSpPr>
        <p:spPr>
          <a:xfrm>
            <a:off x="1270000" y="85217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Информация о факте</a:t>
            </a:r>
          </a:p>
        </p:txBody>
      </p:sp>
      <p:sp>
        <p:nvSpPr>
          <p:cNvPr id="10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Авторство"/>
          <p:cNvSpPr txBox="1"/>
          <p:nvPr>
            <p:ph type="body" sz="quarter" idx="21" hasCustomPrompt="1"/>
          </p:nvPr>
        </p:nvSpPr>
        <p:spPr>
          <a:xfrm>
            <a:off x="1270000" y="11155086"/>
            <a:ext cx="21844000" cy="832613"/>
          </a:xfrm>
          <a:prstGeom prst="rect">
            <a:avLst/>
          </a:prstGeom>
        </p:spPr>
        <p:txBody>
          <a:bodyPr anchor="ctr"/>
          <a:lstStyle>
            <a:lvl1pPr marL="0" indent="0" algn="ctr" defTabSz="792479">
              <a:spcBef>
                <a:spcPts val="0"/>
              </a:spcBef>
              <a:buClrTx/>
              <a:buSzTx/>
              <a:buNone/>
              <a:defRPr sz="4224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Авторство</a:t>
            </a:r>
          </a:p>
        </p:txBody>
      </p:sp>
      <p:sp>
        <p:nvSpPr>
          <p:cNvPr id="116" name="Уровень текста 1…"/>
          <p:cNvSpPr txBox="1"/>
          <p:nvPr>
            <p:ph type="body" sz="half" idx="1" hasCustomPrompt="1"/>
          </p:nvPr>
        </p:nvSpPr>
        <p:spPr>
          <a:xfrm>
            <a:off x="1270000" y="5141969"/>
            <a:ext cx="21844000" cy="3430191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68" sz="84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lvl5pPr>
          </a:lstStyle>
          <a:p>
            <a:pPr/>
            <a:r>
              <a:t>«Важная цитата»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Две медузы на розовом фоне"/>
          <p:cNvSpPr/>
          <p:nvPr>
            <p:ph type="pic" sz="half" idx="21"/>
          </p:nvPr>
        </p:nvSpPr>
        <p:spPr>
          <a:xfrm>
            <a:off x="12192000" y="4813300"/>
            <a:ext cx="12192000" cy="920794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Две медузы соприкасаются на тёмно-синем фоне"/>
          <p:cNvSpPr/>
          <p:nvPr>
            <p:ph type="pic" sz="half" idx="22"/>
          </p:nvPr>
        </p:nvSpPr>
        <p:spPr>
          <a:xfrm>
            <a:off x="12192000" y="-628650"/>
            <a:ext cx="12192000" cy="812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Две медузы на синем фоне"/>
          <p:cNvSpPr/>
          <p:nvPr>
            <p:ph type="pic" idx="23"/>
          </p:nvPr>
        </p:nvSpPr>
        <p:spPr>
          <a:xfrm>
            <a:off x="-4203700" y="0"/>
            <a:ext cx="20574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Две медузы соприкасаются на тёмно-синем фоне"/>
          <p:cNvSpPr/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 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Две медузы соприкасаются на тёмно-синем фоне"/>
          <p:cNvSpPr/>
          <p:nvPr>
            <p:ph type="pic" idx="21"/>
          </p:nvPr>
        </p:nvSpPr>
        <p:spPr>
          <a:xfrm>
            <a:off x="0" y="-1270000"/>
            <a:ext cx="24384000" cy="16256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Автор и дата"/>
          <p:cNvSpPr txBox="1"/>
          <p:nvPr>
            <p:ph type="body" sz="quarter" idx="22" hasCustomPrompt="1"/>
          </p:nvPr>
        </p:nvSpPr>
        <p:spPr>
          <a:xfrm>
            <a:off x="1270000" y="12166600"/>
            <a:ext cx="21844000" cy="694055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343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Автор и дата</a:t>
            </a:r>
          </a:p>
        </p:txBody>
      </p:sp>
      <p:sp>
        <p:nvSpPr>
          <p:cNvPr id="23" name="Заголовок презентации"/>
          <p:cNvSpPr txBox="1"/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 defTabSz="2438400">
              <a:lnSpc>
                <a:spcPct val="90000"/>
              </a:lnSpc>
              <a:defRPr spc="-348" sz="11600">
                <a:solidFill>
                  <a:srgbClr val="FFFFFF"/>
                </a:solidFill>
              </a:defRPr>
            </a:lvl1pPr>
          </a:lstStyle>
          <a:p>
            <a:pPr/>
            <a:r>
              <a:t>Заголовок презентации</a:t>
            </a:r>
          </a:p>
        </p:txBody>
      </p:sp>
      <p:sp>
        <p:nvSpPr>
          <p:cNvPr id="24" name="Уровень текста 1…"/>
          <p:cNvSpPr txBox="1"/>
          <p:nvPr>
            <p:ph type="body" sz="quarter" idx="1" hasCustomPrompt="1"/>
          </p:nvPr>
        </p:nvSpPr>
        <p:spPr>
          <a:xfrm>
            <a:off x="1270000" y="6985000"/>
            <a:ext cx="21844000" cy="25146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 фото (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Две медузы на синем фоне"/>
          <p:cNvSpPr/>
          <p:nvPr>
            <p:ph type="pic" idx="21"/>
          </p:nvPr>
        </p:nvSpPr>
        <p:spPr>
          <a:xfrm>
            <a:off x="7962900" y="-25400"/>
            <a:ext cx="20650200" cy="13766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Заголовок слайда"/>
          <p:cNvSpPr txBox="1"/>
          <p:nvPr>
            <p:ph type="title" hasCustomPrompt="1"/>
          </p:nvPr>
        </p:nvSpPr>
        <p:spPr>
          <a:xfrm>
            <a:off x="1270000" y="3885108"/>
            <a:ext cx="9652000" cy="3200203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34" name="Уровень текста 1…"/>
          <p:cNvSpPr txBox="1"/>
          <p:nvPr>
            <p:ph type="body" sz="quarter" idx="1" hasCustomPrompt="1"/>
          </p:nvPr>
        </p:nvSpPr>
        <p:spPr>
          <a:xfrm>
            <a:off x="1270000" y="6845300"/>
            <a:ext cx="9652000" cy="56642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45720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91440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137160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1828800" algn="ctr" defTabSz="825500">
              <a:spcBef>
                <a:spcPts val="0"/>
              </a:spcBef>
              <a:buClrTx/>
              <a:buSzTx/>
              <a:buNone/>
              <a:defRPr sz="54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Подзаголовок слайда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слайда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Заголовок слайда</a:t>
            </a:r>
          </a:p>
        </p:txBody>
      </p:sp>
      <p:sp>
        <p:nvSpPr>
          <p:cNvPr id="43" name="Подзаголовок слайда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44" name="Уровень текста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Уровень текста 1…"/>
          <p:cNvSpPr txBox="1"/>
          <p:nvPr>
            <p:ph type="body" idx="1" hasCustomPrompt="1"/>
          </p:nvPr>
        </p:nvSpPr>
        <p:spPr>
          <a:xfrm>
            <a:off x="1270000" y="4269316"/>
            <a:ext cx="21844000" cy="8432801"/>
          </a:xfrm>
          <a:prstGeom prst="rect">
            <a:avLst/>
          </a:prstGeom>
        </p:spPr>
        <p:txBody>
          <a:bodyPr numCol="2" spcCol="1092200"/>
          <a:lstStyle/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Две медузы на розовом фоне"/>
          <p:cNvSpPr/>
          <p:nvPr>
            <p:ph type="pic" idx="21"/>
          </p:nvPr>
        </p:nvSpPr>
        <p:spPr>
          <a:xfrm>
            <a:off x="10185400" y="0"/>
            <a:ext cx="18161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1" name="Заголовок слайда"/>
          <p:cNvSpPr txBox="1"/>
          <p:nvPr>
            <p:ph type="title" hasCustomPrompt="1"/>
          </p:nvPr>
        </p:nvSpPr>
        <p:spPr>
          <a:xfrm>
            <a:off x="1270000" y="838200"/>
            <a:ext cx="9652000" cy="1549400"/>
          </a:xfrm>
          <a:prstGeom prst="rect">
            <a:avLst/>
          </a:prstGeo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62" name="Уровень текста 1…"/>
          <p:cNvSpPr txBox="1"/>
          <p:nvPr>
            <p:ph type="body" sz="half" idx="1" hasCustomPrompt="1"/>
          </p:nvPr>
        </p:nvSpPr>
        <p:spPr>
          <a:xfrm>
            <a:off x="1270000" y="4267200"/>
            <a:ext cx="9652000" cy="8432800"/>
          </a:xfrm>
          <a:prstGeom prst="rect">
            <a:avLst/>
          </a:prstGeom>
        </p:spPr>
        <p:txBody>
          <a:bodyPr/>
          <a:lstStyle/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Подзаголовок слайда"/>
          <p:cNvSpPr txBox="1"/>
          <p:nvPr>
            <p:ph type="body" sz="quarter" idx="22" hasCustomPrompt="1"/>
          </p:nvPr>
        </p:nvSpPr>
        <p:spPr>
          <a:xfrm>
            <a:off x="1270000" y="2133600"/>
            <a:ext cx="9652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6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Заголовок раздела"/>
          <p:cNvSpPr txBox="1"/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pc="-348" sz="116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Заголовок раздела</a:t>
            </a:r>
          </a:p>
        </p:txBody>
      </p:sp>
      <p:sp>
        <p:nvSpPr>
          <p:cNvPr id="7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Заголовок слайда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Заголовок слайда</a:t>
            </a:r>
          </a:p>
        </p:txBody>
      </p:sp>
      <p:sp>
        <p:nvSpPr>
          <p:cNvPr id="80" name="Подзаголовок слайда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8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овестка д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Заголовок повестки дня"/>
          <p:cNvSpPr txBox="1"/>
          <p:nvPr>
            <p:ph type="title" hasCustomPrompt="1"/>
          </p:nvPr>
        </p:nvSpPr>
        <p:spPr>
          <a:xfrm>
            <a:off x="1270000" y="812800"/>
            <a:ext cx="21844000" cy="1562100"/>
          </a:xfrm>
          <a:prstGeom prst="rect">
            <a:avLst/>
          </a:prstGeom>
        </p:spPr>
        <p:txBody>
          <a:bodyPr/>
          <a:lstStyle/>
          <a:p>
            <a:pPr/>
            <a:r>
              <a:t>Заголовок повестки дня</a:t>
            </a:r>
          </a:p>
        </p:txBody>
      </p:sp>
      <p:sp>
        <p:nvSpPr>
          <p:cNvPr id="89" name="Подзаголовок повестки дня"/>
          <p:cNvSpPr txBox="1"/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08990">
              <a:spcBef>
                <a:spcPts val="0"/>
              </a:spcBef>
              <a:buClrTx/>
              <a:buSzTx/>
              <a:buNone/>
              <a:defRPr sz="529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Подзаголовок повестки дня</a:t>
            </a:r>
          </a:p>
        </p:txBody>
      </p:sp>
      <p:sp>
        <p:nvSpPr>
          <p:cNvPr id="90" name="Уровень текста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buClrTx/>
              <a:buSzTx/>
              <a:buNone/>
              <a:defRPr spc="-55" sz="5500"/>
            </a:lvl1pPr>
            <a:lvl2pPr marL="0" indent="457200" defTabSz="825500">
              <a:buClrTx/>
              <a:buSzTx/>
              <a:buNone/>
              <a:defRPr spc="-55" sz="5500"/>
            </a:lvl2pPr>
            <a:lvl3pPr marL="0" indent="914400" defTabSz="825500">
              <a:buClrTx/>
              <a:buSzTx/>
              <a:buNone/>
              <a:defRPr spc="-55" sz="5500"/>
            </a:lvl3pPr>
            <a:lvl4pPr marL="0" indent="1371600" defTabSz="825500">
              <a:buClrTx/>
              <a:buSzTx/>
              <a:buNone/>
              <a:defRPr spc="-55" sz="5500"/>
            </a:lvl4pPr>
            <a:lvl5pPr marL="0" indent="1828800" defTabSz="825500">
              <a:buClrTx/>
              <a:buSzTx/>
              <a:buNone/>
              <a:defRPr spc="-55" sz="5500"/>
            </a:lvl5pPr>
          </a:lstStyle>
          <a:p>
            <a:pPr/>
            <a:r>
              <a:t>Темы повестки дня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слайда"/>
          <p:cNvSpPr txBox="1"/>
          <p:nvPr>
            <p:ph type="title" hasCustomPrompt="1"/>
          </p:nvPr>
        </p:nvSpPr>
        <p:spPr>
          <a:xfrm>
            <a:off x="1270000" y="812800"/>
            <a:ext cx="21844000" cy="1557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/>
            <a:r>
              <a:t>Заголовок слайда</a:t>
            </a:r>
          </a:p>
        </p:txBody>
      </p:sp>
      <p:sp>
        <p:nvSpPr>
          <p:cNvPr id="3" name="Уровень текста 1…"/>
          <p:cNvSpPr txBox="1"/>
          <p:nvPr>
            <p:ph type="body" idx="1" hasCustomPrompt="1"/>
          </p:nvPr>
        </p:nvSpPr>
        <p:spPr>
          <a:xfrm>
            <a:off x="1270000" y="4267200"/>
            <a:ext cx="21844000" cy="843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11966448" y="13065506"/>
            <a:ext cx="438405" cy="4826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1pPr>
      <a:lvl2pPr marL="0" marR="0" indent="457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2pPr>
      <a:lvl3pPr marL="0" marR="0" indent="914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3pPr>
      <a:lvl4pPr marL="0" marR="0" indent="1371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4pPr>
      <a:lvl5pPr marL="0" marR="0" indent="18288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5pPr>
      <a:lvl6pPr marL="0" marR="0" indent="22860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6pPr>
      <a:lvl7pPr marL="0" marR="0" indent="2743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7pPr>
      <a:lvl8pPr marL="0" marR="0" indent="3200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8pPr>
      <a:lvl9pPr marL="0" marR="0" indent="3657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252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Avenir Next Demi Bold"/>
        </a:defRPr>
      </a:lvl9pPr>
    </p:titleStyle>
    <p:bodyStyle>
      <a:lvl1pPr marL="558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1pPr>
      <a:lvl2pPr marL="1117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2pPr>
      <a:lvl3pPr marL="1676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3pPr>
      <a:lvl4pPr marL="2235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4pPr>
      <a:lvl5pPr marL="27940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5pPr>
      <a:lvl6pPr marL="33528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6pPr>
      <a:lvl7pPr marL="39116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7pPr>
      <a:lvl8pPr marL="44704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8pPr>
      <a:lvl9pPr marL="5029200" marR="0" indent="-558800" algn="l" defTabSz="24384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Закон Ома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Закон Ома</a:t>
            </a:r>
          </a:p>
        </p:txBody>
      </p:sp>
      <p:sp>
        <p:nvSpPr>
          <p:cNvPr id="152" name="Глушенко Е.А. 2023г.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Глушенко Е.А. 2023г.</a:t>
            </a:r>
          </a:p>
        </p:txBody>
      </p:sp>
      <p:sp>
        <p:nvSpPr>
          <p:cNvPr id="153" name="Подзаголовок презентации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Закругленный прямоугольник"/>
          <p:cNvSpPr/>
          <p:nvPr/>
        </p:nvSpPr>
        <p:spPr>
          <a:xfrm>
            <a:off x="10793402" y="3453388"/>
            <a:ext cx="2797197" cy="2797197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4">
                  <a:hueOff val="475731"/>
                  <a:satOff val="-4338"/>
                  <a:lumOff val="10182"/>
                </a:schemeClr>
              </a:gs>
              <a:gs pos="100000">
                <a:schemeClr val="accent4">
                  <a:hueOff val="-613784"/>
                  <a:lumOff val="1275"/>
                </a:schemeClr>
              </a:gs>
            </a:gsLst>
            <a:lin ang="2071038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pPr>
          </a:p>
        </p:txBody>
      </p:sp>
      <p:sp>
        <p:nvSpPr>
          <p:cNvPr id="179" name="Закругленный прямоугольник"/>
          <p:cNvSpPr/>
          <p:nvPr/>
        </p:nvSpPr>
        <p:spPr>
          <a:xfrm>
            <a:off x="12400234" y="6505552"/>
            <a:ext cx="2797197" cy="2797197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5">
                  <a:hueOff val="106044"/>
                  <a:satOff val="10158"/>
                  <a:lumOff val="16042"/>
                </a:schemeClr>
              </a:gs>
              <a:gs pos="100000">
                <a:schemeClr val="accent5">
                  <a:hueOff val="128995"/>
                  <a:satOff val="10158"/>
                  <a:lumOff val="-13824"/>
                </a:schemeClr>
              </a:gs>
            </a:gsLst>
            <a:lin ang="2071038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pPr>
          </a:p>
        </p:txBody>
      </p:sp>
      <p:sp>
        <p:nvSpPr>
          <p:cNvPr id="180" name="Закругленный прямоугольник"/>
          <p:cNvSpPr/>
          <p:nvPr/>
        </p:nvSpPr>
        <p:spPr>
          <a:xfrm>
            <a:off x="9186569" y="6505552"/>
            <a:ext cx="2797197" cy="2797197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hueOff val="-385756"/>
                  <a:satOff val="-32155"/>
                  <a:lumOff val="17967"/>
                </a:schemeClr>
              </a:gs>
              <a:gs pos="100000">
                <a:schemeClr val="accent3">
                  <a:hueOff val="552055"/>
                  <a:lumOff val="-12548"/>
                </a:schemeClr>
              </a:gs>
            </a:gsLst>
            <a:lin ang="2071038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pPr>
          </a:p>
        </p:txBody>
      </p:sp>
      <p:sp>
        <p:nvSpPr>
          <p:cNvPr id="181" name="V"/>
          <p:cNvSpPr txBox="1"/>
          <p:nvPr/>
        </p:nvSpPr>
        <p:spPr>
          <a:xfrm>
            <a:off x="11711309" y="4039186"/>
            <a:ext cx="96138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82" name="R"/>
          <p:cNvSpPr txBox="1"/>
          <p:nvPr/>
        </p:nvSpPr>
        <p:spPr>
          <a:xfrm>
            <a:off x="13283105" y="7091350"/>
            <a:ext cx="1031454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183" name="I"/>
          <p:cNvSpPr txBox="1"/>
          <p:nvPr/>
        </p:nvSpPr>
        <p:spPr>
          <a:xfrm>
            <a:off x="10351593" y="7091350"/>
            <a:ext cx="467148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84" name="Знак стоп рукой"/>
          <p:cNvSpPr/>
          <p:nvPr/>
        </p:nvSpPr>
        <p:spPr>
          <a:xfrm>
            <a:off x="11616108" y="3931443"/>
            <a:ext cx="1151784" cy="1841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3" y="0"/>
                </a:moveTo>
                <a:cubicBezTo>
                  <a:pt x="9829" y="0"/>
                  <a:pt x="9040" y="496"/>
                  <a:pt x="9040" y="1105"/>
                </a:cubicBezTo>
                <a:lnTo>
                  <a:pt x="9040" y="10920"/>
                </a:lnTo>
                <a:lnTo>
                  <a:pt x="8048" y="10920"/>
                </a:lnTo>
                <a:lnTo>
                  <a:pt x="8048" y="2365"/>
                </a:lnTo>
                <a:cubicBezTo>
                  <a:pt x="8048" y="1756"/>
                  <a:pt x="7256" y="1263"/>
                  <a:pt x="6283" y="1263"/>
                </a:cubicBezTo>
                <a:cubicBezTo>
                  <a:pt x="5309" y="1263"/>
                  <a:pt x="4520" y="1756"/>
                  <a:pt x="4520" y="2365"/>
                </a:cubicBezTo>
                <a:lnTo>
                  <a:pt x="4520" y="10920"/>
                </a:lnTo>
                <a:lnTo>
                  <a:pt x="3528" y="10920"/>
                </a:lnTo>
                <a:lnTo>
                  <a:pt x="3528" y="5727"/>
                </a:lnTo>
                <a:cubicBezTo>
                  <a:pt x="3528" y="5118"/>
                  <a:pt x="2736" y="4622"/>
                  <a:pt x="1763" y="4622"/>
                </a:cubicBezTo>
                <a:cubicBezTo>
                  <a:pt x="789" y="4622"/>
                  <a:pt x="0" y="5118"/>
                  <a:pt x="0" y="5727"/>
                </a:cubicBezTo>
                <a:lnTo>
                  <a:pt x="0" y="14852"/>
                </a:lnTo>
                <a:cubicBezTo>
                  <a:pt x="0" y="18582"/>
                  <a:pt x="4832" y="21600"/>
                  <a:pt x="10786" y="21600"/>
                </a:cubicBezTo>
                <a:cubicBezTo>
                  <a:pt x="16741" y="21600"/>
                  <a:pt x="21573" y="18577"/>
                  <a:pt x="21573" y="14852"/>
                </a:cubicBezTo>
                <a:lnTo>
                  <a:pt x="21600" y="14852"/>
                </a:lnTo>
                <a:lnTo>
                  <a:pt x="21600" y="6172"/>
                </a:lnTo>
                <a:cubicBezTo>
                  <a:pt x="19653" y="6172"/>
                  <a:pt x="18072" y="7163"/>
                  <a:pt x="18072" y="8381"/>
                </a:cubicBezTo>
                <a:lnTo>
                  <a:pt x="18072" y="10920"/>
                </a:lnTo>
                <a:lnTo>
                  <a:pt x="17088" y="10920"/>
                </a:lnTo>
                <a:lnTo>
                  <a:pt x="17088" y="2365"/>
                </a:lnTo>
                <a:cubicBezTo>
                  <a:pt x="17088" y="1756"/>
                  <a:pt x="16296" y="1263"/>
                  <a:pt x="15323" y="1263"/>
                </a:cubicBezTo>
                <a:cubicBezTo>
                  <a:pt x="14349" y="1263"/>
                  <a:pt x="13560" y="1756"/>
                  <a:pt x="13560" y="2365"/>
                </a:cubicBezTo>
                <a:lnTo>
                  <a:pt x="13560" y="10920"/>
                </a:lnTo>
                <a:lnTo>
                  <a:pt x="12568" y="10920"/>
                </a:lnTo>
                <a:lnTo>
                  <a:pt x="12568" y="1105"/>
                </a:lnTo>
                <a:cubicBezTo>
                  <a:pt x="12568" y="496"/>
                  <a:pt x="11776" y="0"/>
                  <a:pt x="10803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</a:p>
        </p:txBody>
      </p:sp>
      <p:sp>
        <p:nvSpPr>
          <p:cNvPr id="185" name="V = R * I"/>
          <p:cNvSpPr txBox="1"/>
          <p:nvPr>
            <p:ph type="body" sz="quarter" idx="4294967295"/>
          </p:nvPr>
        </p:nvSpPr>
        <p:spPr>
          <a:xfrm>
            <a:off x="3776577" y="10143514"/>
            <a:ext cx="16830846" cy="3303728"/>
          </a:xfrm>
          <a:prstGeom prst="rect">
            <a:avLst/>
          </a:prstGeom>
        </p:spPr>
        <p:txBody>
          <a:bodyPr anchor="b"/>
          <a:lstStyle/>
          <a:p>
            <a:pPr marL="0" indent="0" algn="ctr" defTabSz="1999437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367" sz="1836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pPr>
            <a:r>
              <a:rPr>
                <a:gradFill flip="none" rotWithShape="1">
                  <a:gsLst>
                    <a:gs pos="0">
                      <a:schemeClr val="accent4">
                        <a:hueOff val="475731"/>
                        <a:satOff val="-4338"/>
                        <a:lumOff val="10182"/>
                      </a:schemeClr>
                    </a:gs>
                    <a:gs pos="100000">
                      <a:schemeClr val="accent4">
                        <a:hueOff val="-613784"/>
                        <a:lumOff val="1275"/>
                      </a:schemeClr>
                    </a:gs>
                  </a:gsLst>
                  <a:lin ang="3960000" scaled="0"/>
                </a:gradFill>
              </a:rPr>
              <a:t>V</a:t>
            </a:r>
            <a:r>
              <a:t> = </a:t>
            </a:r>
            <a:r>
              <a:rPr>
                <a:gradFill flip="none" rotWithShape="1">
                  <a:gsLst>
                    <a:gs pos="0">
                      <a:schemeClr val="accent5">
                        <a:hueOff val="106044"/>
                        <a:satOff val="10158"/>
                        <a:lumOff val="16042"/>
                      </a:schemeClr>
                    </a:gs>
                    <a:gs pos="100000">
                      <a:schemeClr val="accent5">
                        <a:hueOff val="128995"/>
                        <a:satOff val="10158"/>
                        <a:lumOff val="-13824"/>
                      </a:schemeClr>
                    </a:gs>
                  </a:gsLst>
                  <a:lin ang="3960000" scaled="0"/>
                </a:gradFill>
              </a:rPr>
              <a:t>R</a:t>
            </a:r>
            <a:r>
              <a:t> * </a:t>
            </a:r>
            <a:r>
              <a:rPr>
                <a:gradFill flip="none" rotWithShape="1">
                  <a:gsLst>
                    <a:gs pos="0">
                      <a:schemeClr val="accent3">
                        <a:hueOff val="-385756"/>
                        <a:satOff val="-32155"/>
                        <a:lumOff val="17967"/>
                      </a:schemeClr>
                    </a:gs>
                    <a:gs pos="100000">
                      <a:schemeClr val="accent3">
                        <a:hueOff val="552055"/>
                        <a:lumOff val="-12548"/>
                      </a:schemeClr>
                    </a:gs>
                  </a:gsLst>
                  <a:lin ang="3960000" scaled="0"/>
                </a:gradFill>
              </a:rPr>
              <a:t>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Закругленный прямоугольник"/>
          <p:cNvSpPr/>
          <p:nvPr/>
        </p:nvSpPr>
        <p:spPr>
          <a:xfrm>
            <a:off x="10793402" y="3453388"/>
            <a:ext cx="2797197" cy="2797197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4">
                  <a:hueOff val="475731"/>
                  <a:satOff val="-4338"/>
                  <a:lumOff val="10182"/>
                </a:schemeClr>
              </a:gs>
              <a:gs pos="100000">
                <a:schemeClr val="accent4">
                  <a:hueOff val="-613784"/>
                  <a:lumOff val="1275"/>
                </a:schemeClr>
              </a:gs>
            </a:gsLst>
            <a:lin ang="2071038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pPr>
          </a:p>
        </p:txBody>
      </p:sp>
      <p:sp>
        <p:nvSpPr>
          <p:cNvPr id="188" name="Закругленный прямоугольник"/>
          <p:cNvSpPr/>
          <p:nvPr/>
        </p:nvSpPr>
        <p:spPr>
          <a:xfrm>
            <a:off x="12400234" y="6505552"/>
            <a:ext cx="2797197" cy="2797197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5">
                  <a:hueOff val="106044"/>
                  <a:satOff val="10158"/>
                  <a:lumOff val="16042"/>
                </a:schemeClr>
              </a:gs>
              <a:gs pos="100000">
                <a:schemeClr val="accent5">
                  <a:hueOff val="128995"/>
                  <a:satOff val="10158"/>
                  <a:lumOff val="-13824"/>
                </a:schemeClr>
              </a:gs>
            </a:gsLst>
            <a:lin ang="2071038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pPr>
          </a:p>
        </p:txBody>
      </p:sp>
      <p:sp>
        <p:nvSpPr>
          <p:cNvPr id="189" name="Закругленный прямоугольник"/>
          <p:cNvSpPr/>
          <p:nvPr/>
        </p:nvSpPr>
        <p:spPr>
          <a:xfrm>
            <a:off x="9186569" y="6505552"/>
            <a:ext cx="2797197" cy="2797197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hueOff val="-385756"/>
                  <a:satOff val="-32155"/>
                  <a:lumOff val="17967"/>
                </a:schemeClr>
              </a:gs>
              <a:gs pos="100000">
                <a:schemeClr val="accent3">
                  <a:hueOff val="552055"/>
                  <a:lumOff val="-12548"/>
                </a:schemeClr>
              </a:gs>
            </a:gsLst>
            <a:lin ang="2071038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pPr>
          </a:p>
        </p:txBody>
      </p:sp>
      <p:sp>
        <p:nvSpPr>
          <p:cNvPr id="190" name="V"/>
          <p:cNvSpPr txBox="1"/>
          <p:nvPr/>
        </p:nvSpPr>
        <p:spPr>
          <a:xfrm>
            <a:off x="11711309" y="4039186"/>
            <a:ext cx="96138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91" name="R"/>
          <p:cNvSpPr txBox="1"/>
          <p:nvPr/>
        </p:nvSpPr>
        <p:spPr>
          <a:xfrm>
            <a:off x="13283105" y="7091350"/>
            <a:ext cx="1031454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192" name="I"/>
          <p:cNvSpPr txBox="1"/>
          <p:nvPr/>
        </p:nvSpPr>
        <p:spPr>
          <a:xfrm>
            <a:off x="10351593" y="7091350"/>
            <a:ext cx="467148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3" name="Знак стоп рукой"/>
          <p:cNvSpPr/>
          <p:nvPr/>
        </p:nvSpPr>
        <p:spPr>
          <a:xfrm>
            <a:off x="13222940" y="6983607"/>
            <a:ext cx="1151784" cy="1841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3" y="0"/>
                </a:moveTo>
                <a:cubicBezTo>
                  <a:pt x="9829" y="0"/>
                  <a:pt x="9040" y="496"/>
                  <a:pt x="9040" y="1105"/>
                </a:cubicBezTo>
                <a:lnTo>
                  <a:pt x="9040" y="10920"/>
                </a:lnTo>
                <a:lnTo>
                  <a:pt x="8048" y="10920"/>
                </a:lnTo>
                <a:lnTo>
                  <a:pt x="8048" y="2365"/>
                </a:lnTo>
                <a:cubicBezTo>
                  <a:pt x="8048" y="1756"/>
                  <a:pt x="7256" y="1263"/>
                  <a:pt x="6283" y="1263"/>
                </a:cubicBezTo>
                <a:cubicBezTo>
                  <a:pt x="5309" y="1263"/>
                  <a:pt x="4520" y="1756"/>
                  <a:pt x="4520" y="2365"/>
                </a:cubicBezTo>
                <a:lnTo>
                  <a:pt x="4520" y="10920"/>
                </a:lnTo>
                <a:lnTo>
                  <a:pt x="3528" y="10920"/>
                </a:lnTo>
                <a:lnTo>
                  <a:pt x="3528" y="5727"/>
                </a:lnTo>
                <a:cubicBezTo>
                  <a:pt x="3528" y="5118"/>
                  <a:pt x="2736" y="4622"/>
                  <a:pt x="1763" y="4622"/>
                </a:cubicBezTo>
                <a:cubicBezTo>
                  <a:pt x="789" y="4622"/>
                  <a:pt x="0" y="5118"/>
                  <a:pt x="0" y="5727"/>
                </a:cubicBezTo>
                <a:lnTo>
                  <a:pt x="0" y="14852"/>
                </a:lnTo>
                <a:cubicBezTo>
                  <a:pt x="0" y="18582"/>
                  <a:pt x="4832" y="21600"/>
                  <a:pt x="10786" y="21600"/>
                </a:cubicBezTo>
                <a:cubicBezTo>
                  <a:pt x="16741" y="21600"/>
                  <a:pt x="21573" y="18577"/>
                  <a:pt x="21573" y="14852"/>
                </a:cubicBezTo>
                <a:lnTo>
                  <a:pt x="21600" y="14852"/>
                </a:lnTo>
                <a:lnTo>
                  <a:pt x="21600" y="6172"/>
                </a:lnTo>
                <a:cubicBezTo>
                  <a:pt x="19653" y="6172"/>
                  <a:pt x="18072" y="7163"/>
                  <a:pt x="18072" y="8381"/>
                </a:cubicBezTo>
                <a:lnTo>
                  <a:pt x="18072" y="10920"/>
                </a:lnTo>
                <a:lnTo>
                  <a:pt x="17088" y="10920"/>
                </a:lnTo>
                <a:lnTo>
                  <a:pt x="17088" y="2365"/>
                </a:lnTo>
                <a:cubicBezTo>
                  <a:pt x="17088" y="1756"/>
                  <a:pt x="16296" y="1263"/>
                  <a:pt x="15323" y="1263"/>
                </a:cubicBezTo>
                <a:cubicBezTo>
                  <a:pt x="14349" y="1263"/>
                  <a:pt x="13560" y="1756"/>
                  <a:pt x="13560" y="2365"/>
                </a:cubicBezTo>
                <a:lnTo>
                  <a:pt x="13560" y="10920"/>
                </a:lnTo>
                <a:lnTo>
                  <a:pt x="12568" y="10920"/>
                </a:lnTo>
                <a:lnTo>
                  <a:pt x="12568" y="1105"/>
                </a:lnTo>
                <a:cubicBezTo>
                  <a:pt x="12568" y="496"/>
                  <a:pt x="11776" y="0"/>
                  <a:pt x="10803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</a:p>
        </p:txBody>
      </p:sp>
      <p:sp>
        <p:nvSpPr>
          <p:cNvPr id="194" name="R = V / I"/>
          <p:cNvSpPr txBox="1"/>
          <p:nvPr>
            <p:ph type="body" sz="quarter" idx="4294967295"/>
          </p:nvPr>
        </p:nvSpPr>
        <p:spPr>
          <a:xfrm>
            <a:off x="3776577" y="10143514"/>
            <a:ext cx="16830846" cy="3303728"/>
          </a:xfrm>
          <a:prstGeom prst="rect">
            <a:avLst/>
          </a:prstGeom>
        </p:spPr>
        <p:txBody>
          <a:bodyPr anchor="b"/>
          <a:lstStyle/>
          <a:p>
            <a:pPr marL="0" indent="0" algn="ctr" defTabSz="1999437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367" sz="1836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pPr>
            <a:r>
              <a:rPr>
                <a:gradFill flip="none" rotWithShape="1">
                  <a:gsLst>
                    <a:gs pos="0">
                      <a:schemeClr val="accent5">
                        <a:hueOff val="106044"/>
                        <a:satOff val="10158"/>
                        <a:lumOff val="16042"/>
                      </a:schemeClr>
                    </a:gs>
                    <a:gs pos="100000">
                      <a:schemeClr val="accent5">
                        <a:hueOff val="128995"/>
                        <a:satOff val="10158"/>
                        <a:lumOff val="-13824"/>
                      </a:schemeClr>
                    </a:gs>
                  </a:gsLst>
                  <a:lin ang="3960000" scaled="0"/>
                </a:gradFill>
              </a:rPr>
              <a:t>R</a:t>
            </a:r>
            <a:r>
              <a:t> = </a:t>
            </a:r>
            <a:r>
              <a:rPr>
                <a:gradFill flip="none" rotWithShape="1">
                  <a:gsLst>
                    <a:gs pos="0">
                      <a:schemeClr val="accent4">
                        <a:hueOff val="475731"/>
                        <a:satOff val="-4338"/>
                        <a:lumOff val="10182"/>
                      </a:schemeClr>
                    </a:gs>
                    <a:gs pos="100000">
                      <a:schemeClr val="accent4">
                        <a:hueOff val="-613784"/>
                        <a:lumOff val="1275"/>
                      </a:schemeClr>
                    </a:gs>
                  </a:gsLst>
                  <a:lin ang="3960000" scaled="0"/>
                </a:gradFill>
              </a:rPr>
              <a:t>V</a:t>
            </a:r>
            <a:r>
              <a:t> / </a:t>
            </a:r>
            <a:r>
              <a:rPr>
                <a:gradFill flip="none" rotWithShape="1">
                  <a:gsLst>
                    <a:gs pos="0">
                      <a:schemeClr val="accent3">
                        <a:hueOff val="-385756"/>
                        <a:satOff val="-32155"/>
                        <a:lumOff val="17967"/>
                      </a:schemeClr>
                    </a:gs>
                    <a:gs pos="100000">
                      <a:schemeClr val="accent3">
                        <a:hueOff val="552055"/>
                        <a:lumOff val="-12548"/>
                      </a:schemeClr>
                    </a:gs>
                  </a:gsLst>
                  <a:lin ang="3960000" scaled="0"/>
                </a:gradFill>
              </a:rPr>
              <a:t>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Закругленный прямоугольник"/>
          <p:cNvSpPr/>
          <p:nvPr/>
        </p:nvSpPr>
        <p:spPr>
          <a:xfrm>
            <a:off x="10793402" y="3453388"/>
            <a:ext cx="2797197" cy="2797197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4">
                  <a:hueOff val="475731"/>
                  <a:satOff val="-4338"/>
                  <a:lumOff val="10182"/>
                </a:schemeClr>
              </a:gs>
              <a:gs pos="100000">
                <a:schemeClr val="accent4">
                  <a:hueOff val="-613784"/>
                  <a:lumOff val="1275"/>
                </a:schemeClr>
              </a:gs>
            </a:gsLst>
            <a:lin ang="2071038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pPr>
          </a:p>
        </p:txBody>
      </p:sp>
      <p:sp>
        <p:nvSpPr>
          <p:cNvPr id="197" name="Закругленный прямоугольник"/>
          <p:cNvSpPr/>
          <p:nvPr/>
        </p:nvSpPr>
        <p:spPr>
          <a:xfrm>
            <a:off x="12400234" y="6505552"/>
            <a:ext cx="2797197" cy="2797197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5">
                  <a:hueOff val="106044"/>
                  <a:satOff val="10158"/>
                  <a:lumOff val="16042"/>
                </a:schemeClr>
              </a:gs>
              <a:gs pos="100000">
                <a:schemeClr val="accent5">
                  <a:hueOff val="128995"/>
                  <a:satOff val="10158"/>
                  <a:lumOff val="-13824"/>
                </a:schemeClr>
              </a:gs>
            </a:gsLst>
            <a:lin ang="2071038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pPr>
          </a:p>
        </p:txBody>
      </p:sp>
      <p:sp>
        <p:nvSpPr>
          <p:cNvPr id="198" name="Закругленный прямоугольник"/>
          <p:cNvSpPr/>
          <p:nvPr/>
        </p:nvSpPr>
        <p:spPr>
          <a:xfrm>
            <a:off x="9186569" y="6505552"/>
            <a:ext cx="2797197" cy="2797197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hueOff val="-385756"/>
                  <a:satOff val="-32155"/>
                  <a:lumOff val="17967"/>
                </a:schemeClr>
              </a:gs>
              <a:gs pos="100000">
                <a:schemeClr val="accent3">
                  <a:hueOff val="552055"/>
                  <a:lumOff val="-12548"/>
                </a:schemeClr>
              </a:gs>
            </a:gsLst>
            <a:lin ang="2071038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pPr>
          </a:p>
        </p:txBody>
      </p:sp>
      <p:sp>
        <p:nvSpPr>
          <p:cNvPr id="199" name="V"/>
          <p:cNvSpPr txBox="1"/>
          <p:nvPr/>
        </p:nvSpPr>
        <p:spPr>
          <a:xfrm>
            <a:off x="11711309" y="4039186"/>
            <a:ext cx="96138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200" name="R"/>
          <p:cNvSpPr txBox="1"/>
          <p:nvPr/>
        </p:nvSpPr>
        <p:spPr>
          <a:xfrm>
            <a:off x="13283105" y="7091350"/>
            <a:ext cx="1031454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201" name="I"/>
          <p:cNvSpPr txBox="1"/>
          <p:nvPr/>
        </p:nvSpPr>
        <p:spPr>
          <a:xfrm>
            <a:off x="10351593" y="7091350"/>
            <a:ext cx="467148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02" name="Знак стоп рукой"/>
          <p:cNvSpPr/>
          <p:nvPr/>
        </p:nvSpPr>
        <p:spPr>
          <a:xfrm>
            <a:off x="10009275" y="6983607"/>
            <a:ext cx="1151785" cy="1841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3" y="0"/>
                </a:moveTo>
                <a:cubicBezTo>
                  <a:pt x="9829" y="0"/>
                  <a:pt x="9040" y="496"/>
                  <a:pt x="9040" y="1105"/>
                </a:cubicBezTo>
                <a:lnTo>
                  <a:pt x="9040" y="10920"/>
                </a:lnTo>
                <a:lnTo>
                  <a:pt x="8048" y="10920"/>
                </a:lnTo>
                <a:lnTo>
                  <a:pt x="8048" y="2365"/>
                </a:lnTo>
                <a:cubicBezTo>
                  <a:pt x="8048" y="1756"/>
                  <a:pt x="7256" y="1263"/>
                  <a:pt x="6283" y="1263"/>
                </a:cubicBezTo>
                <a:cubicBezTo>
                  <a:pt x="5309" y="1263"/>
                  <a:pt x="4520" y="1756"/>
                  <a:pt x="4520" y="2365"/>
                </a:cubicBezTo>
                <a:lnTo>
                  <a:pt x="4520" y="10920"/>
                </a:lnTo>
                <a:lnTo>
                  <a:pt x="3528" y="10920"/>
                </a:lnTo>
                <a:lnTo>
                  <a:pt x="3528" y="5727"/>
                </a:lnTo>
                <a:cubicBezTo>
                  <a:pt x="3528" y="5118"/>
                  <a:pt x="2736" y="4622"/>
                  <a:pt x="1763" y="4622"/>
                </a:cubicBezTo>
                <a:cubicBezTo>
                  <a:pt x="789" y="4622"/>
                  <a:pt x="0" y="5118"/>
                  <a:pt x="0" y="5727"/>
                </a:cubicBezTo>
                <a:lnTo>
                  <a:pt x="0" y="14852"/>
                </a:lnTo>
                <a:cubicBezTo>
                  <a:pt x="0" y="18582"/>
                  <a:pt x="4832" y="21600"/>
                  <a:pt x="10786" y="21600"/>
                </a:cubicBezTo>
                <a:cubicBezTo>
                  <a:pt x="16741" y="21600"/>
                  <a:pt x="21573" y="18577"/>
                  <a:pt x="21573" y="14852"/>
                </a:cubicBezTo>
                <a:lnTo>
                  <a:pt x="21600" y="14852"/>
                </a:lnTo>
                <a:lnTo>
                  <a:pt x="21600" y="6172"/>
                </a:lnTo>
                <a:cubicBezTo>
                  <a:pt x="19653" y="6172"/>
                  <a:pt x="18072" y="7163"/>
                  <a:pt x="18072" y="8381"/>
                </a:cubicBezTo>
                <a:lnTo>
                  <a:pt x="18072" y="10920"/>
                </a:lnTo>
                <a:lnTo>
                  <a:pt x="17088" y="10920"/>
                </a:lnTo>
                <a:lnTo>
                  <a:pt x="17088" y="2365"/>
                </a:lnTo>
                <a:cubicBezTo>
                  <a:pt x="17088" y="1756"/>
                  <a:pt x="16296" y="1263"/>
                  <a:pt x="15323" y="1263"/>
                </a:cubicBezTo>
                <a:cubicBezTo>
                  <a:pt x="14349" y="1263"/>
                  <a:pt x="13560" y="1756"/>
                  <a:pt x="13560" y="2365"/>
                </a:cubicBezTo>
                <a:lnTo>
                  <a:pt x="13560" y="10920"/>
                </a:lnTo>
                <a:lnTo>
                  <a:pt x="12568" y="10920"/>
                </a:lnTo>
                <a:lnTo>
                  <a:pt x="12568" y="1105"/>
                </a:lnTo>
                <a:cubicBezTo>
                  <a:pt x="12568" y="496"/>
                  <a:pt x="11776" y="0"/>
                  <a:pt x="10803" y="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pPr>
          </a:p>
        </p:txBody>
      </p:sp>
      <p:sp>
        <p:nvSpPr>
          <p:cNvPr id="203" name="I = V / R"/>
          <p:cNvSpPr txBox="1"/>
          <p:nvPr>
            <p:ph type="body" sz="quarter" idx="4294967295"/>
          </p:nvPr>
        </p:nvSpPr>
        <p:spPr>
          <a:xfrm>
            <a:off x="3776577" y="10143514"/>
            <a:ext cx="16830846" cy="3303728"/>
          </a:xfrm>
          <a:prstGeom prst="rect">
            <a:avLst/>
          </a:prstGeom>
        </p:spPr>
        <p:txBody>
          <a:bodyPr anchor="b"/>
          <a:lstStyle/>
          <a:p>
            <a:pPr marL="0" indent="0" algn="ctr" defTabSz="1999437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367" sz="1836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+mn-lt"/>
                <a:ea typeface="+mn-ea"/>
                <a:cs typeface="+mn-cs"/>
                <a:sym typeface="Avenir Next Demi Bold"/>
              </a:defRPr>
            </a:pPr>
            <a:r>
              <a:rPr>
                <a:gradFill flip="none" rotWithShape="1">
                  <a:gsLst>
                    <a:gs pos="0">
                      <a:schemeClr val="accent3">
                        <a:hueOff val="-385756"/>
                        <a:satOff val="-32155"/>
                        <a:lumOff val="17967"/>
                      </a:schemeClr>
                    </a:gs>
                    <a:gs pos="100000">
                      <a:schemeClr val="accent3">
                        <a:hueOff val="552055"/>
                        <a:lumOff val="-12548"/>
                      </a:schemeClr>
                    </a:gs>
                  </a:gsLst>
                  <a:lin ang="3960000" scaled="0"/>
                </a:gradFill>
              </a:rPr>
              <a:t>I</a:t>
            </a:r>
            <a:r>
              <a:t> = </a:t>
            </a:r>
            <a:r>
              <a:rPr>
                <a:gradFill flip="none" rotWithShape="1">
                  <a:gsLst>
                    <a:gs pos="0">
                      <a:schemeClr val="accent4">
                        <a:hueOff val="475731"/>
                        <a:satOff val="-4338"/>
                        <a:lumOff val="10182"/>
                      </a:schemeClr>
                    </a:gs>
                    <a:gs pos="100000">
                      <a:schemeClr val="accent4">
                        <a:hueOff val="-613784"/>
                        <a:lumOff val="1275"/>
                      </a:schemeClr>
                    </a:gs>
                  </a:gsLst>
                  <a:lin ang="3960000" scaled="0"/>
                </a:gradFill>
              </a:rPr>
              <a:t>V</a:t>
            </a:r>
            <a:r>
              <a:t> / </a:t>
            </a:r>
            <a:r>
              <a:rPr>
                <a:gradFill flip="none" rotWithShape="1">
                  <a:gsLst>
                    <a:gs pos="0">
                      <a:schemeClr val="accent5">
                        <a:hueOff val="106044"/>
                        <a:satOff val="10158"/>
                        <a:lumOff val="16042"/>
                      </a:schemeClr>
                    </a:gs>
                    <a:gs pos="100000">
                      <a:schemeClr val="accent5">
                        <a:hueOff val="128995"/>
                        <a:satOff val="10158"/>
                        <a:lumOff val="-13824"/>
                      </a:schemeClr>
                    </a:gs>
                  </a:gsLst>
                  <a:lin ang="3960000" scaled="0"/>
                </a:gradFill>
              </a:rPr>
              <a:t>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Закон Ома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Закон Ома</a:t>
            </a:r>
          </a:p>
        </p:txBody>
      </p:sp>
      <p:sp>
        <p:nvSpPr>
          <p:cNvPr id="156" name="Закон был выведен Георгом Омом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Закон был выведен Георгом Омом</a:t>
            </a:r>
          </a:p>
        </p:txBody>
      </p:sp>
      <p:sp>
        <p:nvSpPr>
          <p:cNvPr id="157" name="Основан на взаимосвязи напряжения, тока и сопротивления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Основан на взаимосвязи напряжения, тока и сопротивления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2024-02-12 11.35.34.jpg" descr="2024-02-12 11.35.3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89600" y="355599"/>
            <a:ext cx="13004801" cy="13004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Если вы увеличиваете напряжение в цепи, при неизменном сопротивлении, вы получаете больше тока…"/>
          <p:cNvSpPr txBox="1"/>
          <p:nvPr>
            <p:ph type="body" idx="1"/>
          </p:nvPr>
        </p:nvSpPr>
        <p:spPr>
          <a:xfrm>
            <a:off x="1270000" y="4271367"/>
            <a:ext cx="21844000" cy="8432801"/>
          </a:xfrm>
          <a:prstGeom prst="rect">
            <a:avLst/>
          </a:prstGeom>
        </p:spPr>
        <p:txBody>
          <a:bodyPr/>
          <a:lstStyle/>
          <a:p>
            <a:pPr marL="558800" indent="-558800">
              <a:defRPr sz="5200">
                <a:solidFill>
                  <a:schemeClr val="accent1">
                    <a:hueOff val="117587"/>
                    <a:lumOff val="-11400"/>
                  </a:schemeClr>
                </a:solidFill>
                <a:latin typeface="Apple SD 산돌고딕 Neo 볼드체"/>
                <a:ea typeface="Apple SD 산돌고딕 Neo 볼드체"/>
                <a:cs typeface="Apple SD 산돌고딕 Neo 볼드체"/>
                <a:sym typeface="Apple SD 산돌고딕 Neo 볼드체"/>
              </a:defRPr>
            </a:pPr>
            <a:r>
              <a:t>Если вы увеличиваете напряжение в цепи, при неизменном сопротивлении, вы получаете больше тока</a:t>
            </a:r>
          </a:p>
          <a:p>
            <a:pPr marL="558800" indent="-558800">
              <a:defRPr sz="5200">
                <a:solidFill>
                  <a:schemeClr val="accent3">
                    <a:hueOff val="552055"/>
                    <a:lumOff val="-12548"/>
                  </a:schemeClr>
                </a:solidFill>
                <a:latin typeface="Apple SD 산돌고딕 Neo 볼드체"/>
                <a:ea typeface="Apple SD 산돌고딕 Neo 볼드체"/>
                <a:cs typeface="Apple SD 산돌고딕 Neo 볼드체"/>
                <a:sym typeface="Apple SD 산돌고딕 Neo 볼드체"/>
              </a:defRPr>
            </a:pPr>
            <a:r>
              <a:t>Если вы увеличиваете сопротивление в цепи, в то время как напряжение остается тем же, вы получаете меньший ток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Закон Ома  - это способ описания взаимосвязи между напряжением, сопротивлением и током с использованием математики"/>
          <p:cNvSpPr txBox="1"/>
          <p:nvPr>
            <p:ph type="title"/>
          </p:nvPr>
        </p:nvSpPr>
        <p:spPr>
          <a:xfrm>
            <a:off x="1270000" y="4921250"/>
            <a:ext cx="21844000" cy="3873500"/>
          </a:xfrm>
          <a:prstGeom prst="rect">
            <a:avLst/>
          </a:prstGeom>
        </p:spPr>
        <p:txBody>
          <a:bodyPr/>
          <a:lstStyle>
            <a:lvl1pPr defTabSz="553084">
              <a:defRPr spc="-233" sz="7772"/>
            </a:lvl1pPr>
          </a:lstStyle>
          <a:p>
            <a:pPr/>
            <a:r>
              <a:t>Закон Ома  - это способ описания взаимосвязи между напряжением, сопротивлением и током с использованием математики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V - напряжение…"/>
          <p:cNvSpPr txBox="1"/>
          <p:nvPr>
            <p:ph type="body" sz="half" idx="1"/>
          </p:nvPr>
        </p:nvSpPr>
        <p:spPr>
          <a:xfrm>
            <a:off x="5456273" y="3759622"/>
            <a:ext cx="13471454" cy="6196756"/>
          </a:xfrm>
          <a:prstGeom prst="rect">
            <a:avLst/>
          </a:prstGeom>
        </p:spPr>
        <p:txBody>
          <a:bodyPr/>
          <a:lstStyle/>
          <a:p>
            <a:pPr algn="l">
              <a:defRPr spc="-300" sz="10000"/>
            </a:pPr>
            <a:r>
              <a:t>V - напряжение</a:t>
            </a:r>
          </a:p>
          <a:p>
            <a:pPr algn="l">
              <a:defRPr spc="-300" sz="10000"/>
            </a:pPr>
            <a:r>
              <a:t>I - ток</a:t>
            </a:r>
          </a:p>
          <a:p>
            <a:pPr algn="l">
              <a:defRPr spc="-300" sz="10000"/>
            </a:pPr>
            <a:r>
              <a:t>R - сопротивление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V = R * I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 = R * 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Закон треугольника Ома"/>
          <p:cNvSpPr txBox="1"/>
          <p:nvPr>
            <p:ph type="ctrTitle"/>
          </p:nvPr>
        </p:nvSpPr>
        <p:spPr>
          <a:xfrm>
            <a:off x="1270000" y="3280257"/>
            <a:ext cx="21844000" cy="3879454"/>
          </a:xfrm>
          <a:prstGeom prst="rect">
            <a:avLst/>
          </a:prstGeom>
        </p:spPr>
        <p:txBody>
          <a:bodyPr/>
          <a:lstStyle/>
          <a:p>
            <a:pPr/>
            <a:r>
              <a:t>Закон треугольника Ома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Закругленный прямоугольник"/>
          <p:cNvSpPr/>
          <p:nvPr/>
        </p:nvSpPr>
        <p:spPr>
          <a:xfrm>
            <a:off x="10793402" y="3453388"/>
            <a:ext cx="2797197" cy="2797197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4">
                  <a:hueOff val="475731"/>
                  <a:satOff val="-4338"/>
                  <a:lumOff val="10182"/>
                </a:schemeClr>
              </a:gs>
              <a:gs pos="100000">
                <a:schemeClr val="accent4">
                  <a:hueOff val="-613784"/>
                  <a:lumOff val="1275"/>
                </a:schemeClr>
              </a:gs>
            </a:gsLst>
            <a:lin ang="2071038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pPr>
          </a:p>
        </p:txBody>
      </p:sp>
      <p:sp>
        <p:nvSpPr>
          <p:cNvPr id="172" name="Закругленный прямоугольник"/>
          <p:cNvSpPr/>
          <p:nvPr/>
        </p:nvSpPr>
        <p:spPr>
          <a:xfrm>
            <a:off x="12400234" y="6505552"/>
            <a:ext cx="2797197" cy="2797197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5">
                  <a:hueOff val="106044"/>
                  <a:satOff val="10158"/>
                  <a:lumOff val="16042"/>
                </a:schemeClr>
              </a:gs>
              <a:gs pos="100000">
                <a:schemeClr val="accent5">
                  <a:hueOff val="128995"/>
                  <a:satOff val="10158"/>
                  <a:lumOff val="-13824"/>
                </a:schemeClr>
              </a:gs>
            </a:gsLst>
            <a:lin ang="2071038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pPr>
          </a:p>
        </p:txBody>
      </p:sp>
      <p:sp>
        <p:nvSpPr>
          <p:cNvPr id="173" name="Закругленный прямоугольник"/>
          <p:cNvSpPr/>
          <p:nvPr/>
        </p:nvSpPr>
        <p:spPr>
          <a:xfrm>
            <a:off x="9186569" y="6505552"/>
            <a:ext cx="2797197" cy="2797197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hueOff val="-385756"/>
                  <a:satOff val="-32155"/>
                  <a:lumOff val="17967"/>
                </a:schemeClr>
              </a:gs>
              <a:gs pos="100000">
                <a:schemeClr val="accent3">
                  <a:hueOff val="552055"/>
                  <a:lumOff val="-12548"/>
                </a:schemeClr>
              </a:gs>
            </a:gsLst>
            <a:lin ang="20710384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pPr>
          </a:p>
        </p:txBody>
      </p:sp>
      <p:sp>
        <p:nvSpPr>
          <p:cNvPr id="174" name="V"/>
          <p:cNvSpPr txBox="1"/>
          <p:nvPr/>
        </p:nvSpPr>
        <p:spPr>
          <a:xfrm>
            <a:off x="11711309" y="4039186"/>
            <a:ext cx="96138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75" name="R"/>
          <p:cNvSpPr txBox="1"/>
          <p:nvPr/>
        </p:nvSpPr>
        <p:spPr>
          <a:xfrm>
            <a:off x="13283105" y="7091350"/>
            <a:ext cx="1031454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176" name="I"/>
          <p:cNvSpPr txBox="1"/>
          <p:nvPr/>
        </p:nvSpPr>
        <p:spPr>
          <a:xfrm>
            <a:off x="10351593" y="7091350"/>
            <a:ext cx="467148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5E5E5E"/>
                </a:solidFill>
                <a:latin typeface="Apple Braille Outline 6 Dot"/>
                <a:ea typeface="Apple Braille Outline 6 Dot"/>
                <a:cs typeface="Apple Braille Outline 6 Dot"/>
                <a:sym typeface="Apple Braille Outline 6 Dot"/>
              </a:defRPr>
            </a:lvl1pPr>
          </a:lstStyle>
          <a:p>
            <a:pPr/>
            <a:r>
              <a:t>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Avenir Next Demi Bold"/>
        <a:ea typeface="Avenir Next Demi Bold"/>
        <a:cs typeface="Avenir Next Demi Bold"/>
      </a:majorFont>
      <a:minorFont>
        <a:latin typeface="Avenir Next Demi Bold"/>
        <a:ea typeface="Avenir Next Demi Bold"/>
        <a:cs typeface="Avenir Next Demi 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Avenir Next Demi Bold"/>
        <a:ea typeface="Avenir Next Demi Bold"/>
        <a:cs typeface="Avenir Next Demi Bold"/>
      </a:majorFont>
      <a:minorFont>
        <a:latin typeface="Avenir Next Demi Bold"/>
        <a:ea typeface="Avenir Next Demi Bold"/>
        <a:cs typeface="Avenir Next Demi 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