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5"/>
  </p:notesMasterIdLst>
  <p:sldIdLst>
    <p:sldId id="256" r:id="rId3"/>
    <p:sldId id="277" r:id="rId4"/>
    <p:sldId id="259" r:id="rId5"/>
    <p:sldId id="258" r:id="rId6"/>
    <p:sldId id="260" r:id="rId7"/>
    <p:sldId id="261" r:id="rId8"/>
    <p:sldId id="257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E5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6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907F9-E410-414B-B063-4AB913CB0D3D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42AC4-5084-42D8-B6EC-D8F74AACA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42AC4-5084-42D8-B6EC-D8F74AACA58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1A0BD-E8D4-4185-9AB0-B4B16BACBBB4}" type="datetimeFigureOut">
              <a:rPr lang="ru-RU" smtClean="0"/>
              <a:pPr/>
              <a:t>20.04.2011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BA566-D98A-4C9C-88B0-087CEFB24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3;&#1086;&#1074;&#1072;&#1103;%20&#1087;&#1072;&#1087;&#1082;&#1072;\1%20-%20ANDREY_WMV%20V9.wmv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7772400" cy="1470025"/>
          </a:xfrm>
        </p:spPr>
        <p:txBody>
          <a:bodyPr>
            <a:normAutofit/>
          </a:bodyPr>
          <a:lstStyle/>
          <a:p>
            <a:endParaRPr lang="ru-RU" sz="31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3" descr="DSCN823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8643998" cy="6482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4214842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«… После чая Долли села аккомпанировать, а я пела. Окна в зале были отворены, и соловьи под самыми окнами в саду, залитом лунным светом, перекрикивали меня. Это было так странно, как их громкие трели мешались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с моим голосом».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/>
            </a:r>
            <a:br>
              <a:rPr lang="ru-RU" sz="1800" dirty="0" smtClean="0">
                <a:solidFill>
                  <a:srgbClr val="FFFF00"/>
                </a:solidFill>
              </a:rPr>
            </a:b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4357694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>.</a:t>
            </a:r>
          </a:p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> </a:t>
            </a:r>
          </a:p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> Т. А. Кузьмина «Фет. А. А. Трепет жизни», май, 1862 г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SCN84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8460" y="1000108"/>
            <a:ext cx="5905540" cy="4429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142984"/>
            <a:ext cx="30718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rgbClr val="FFFF00"/>
                </a:solidFill>
              </a:rPr>
              <a:t>Эпитет</a:t>
            </a:r>
            <a:r>
              <a:rPr lang="ru-RU" sz="3600" dirty="0" smtClean="0">
                <a:solidFill>
                  <a:srgbClr val="FFFF00"/>
                </a:solidFill>
              </a:rPr>
              <a:t> – образное определение, передающее мысли и чувства автора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428604"/>
            <a:ext cx="414337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Теплый бархат ночи богато расшит, украшен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голубым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серебром огней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Сгусток звезд, ослепительный и жгучий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Глазами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слезистыми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дрожит небо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Молодые авторы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285852" y="3429000"/>
            <a:ext cx="6286544" cy="1588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714876" y="357166"/>
            <a:ext cx="442912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не знаю, как назвать томительный свет лунной ночи?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Загадочным или магическим? Эти ночи всегда кажутся мне чрезмерной щедростью природы 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столько в них бледного воздуха и призрачного блеска, фольги и цвета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FFFF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Г. Паустовский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Художественные средства, </a:t>
            </a:r>
            <a:r>
              <a:rPr lang="ru-RU" dirty="0" smtClean="0">
                <a:solidFill>
                  <a:srgbClr val="FFFF00"/>
                </a:solidFill>
              </a:rPr>
              <a:t>используемые Толстым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00364" y="4500570"/>
            <a:ext cx="2857520" cy="1857388"/>
          </a:xfrm>
          <a:prstGeom prst="round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</a:rPr>
              <a:t>Градация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– расположение ряда слов по степени нарастания или ослабления их смыслового и эмоционального значения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14942" y="2071678"/>
            <a:ext cx="2857520" cy="1857388"/>
          </a:xfrm>
          <a:prstGeom prst="round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Олицетворение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разновидность метафоры, основанная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перенесении свойств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одушевленного предмета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неодушевленный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2071678"/>
            <a:ext cx="2857520" cy="1857388"/>
          </a:xfrm>
          <a:prstGeom prst="round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1600" b="1" u="sng" dirty="0" smtClean="0">
                <a:solidFill>
                  <a:schemeClr val="tx2">
                    <a:lumMod val="75000"/>
                  </a:schemeClr>
                </a:solidFill>
              </a:rPr>
              <a:t>Метафора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– перенесение свойств одного предмета на другой на основании признака, общего для предметов или явлений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 - ANDREY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76220" y="535761"/>
            <a:ext cx="7953431" cy="59650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>
            <a:off x="1643836" y="3285330"/>
            <a:ext cx="5857916" cy="1588"/>
          </a:xfrm>
          <a:prstGeom prst="line">
            <a:avLst/>
          </a:prstGeom>
          <a:ln w="412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8596" y="785794"/>
            <a:ext cx="378621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«Савельич ахнул, радость изобразилась на его лице»; 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«Маша насилу могла отвечать»</a:t>
            </a:r>
          </a:p>
          <a:p>
            <a:endParaRPr lang="ru-RU" sz="2400" dirty="0" smtClean="0">
              <a:solidFill>
                <a:srgbClr val="FFFF00"/>
              </a:solidFill>
            </a:endParaRPr>
          </a:p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А. С. Пушкин</a:t>
            </a:r>
          </a:p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 «Капитанская дочка»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714356"/>
            <a:ext cx="35719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«- А ты?... А вы?... Сколько лет… Сколько дней? Да куда это?» </a:t>
            </a:r>
          </a:p>
          <a:p>
            <a:endParaRPr lang="ru-RU" sz="3200" dirty="0" smtClean="0">
              <a:solidFill>
                <a:srgbClr val="FFFF00"/>
              </a:solidFill>
            </a:endParaRPr>
          </a:p>
          <a:p>
            <a:endParaRPr lang="ru-RU" sz="3200" dirty="0" smtClean="0">
              <a:solidFill>
                <a:srgbClr val="FFFF00"/>
              </a:solidFill>
            </a:endParaRPr>
          </a:p>
          <a:p>
            <a:endParaRPr lang="ru-RU" sz="3200" dirty="0" smtClean="0">
              <a:solidFill>
                <a:srgbClr val="FFFF00"/>
              </a:solidFill>
            </a:endParaRPr>
          </a:p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М. Ю. Лермонтов </a:t>
            </a:r>
          </a:p>
          <a:p>
            <a:pPr algn="r"/>
            <a:r>
              <a:rPr lang="ru-RU" sz="2400" dirty="0" smtClean="0">
                <a:solidFill>
                  <a:srgbClr val="FFFF00"/>
                </a:solidFill>
              </a:rPr>
              <a:t>«Герой нашего времени»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358246" cy="1470025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rgbClr val="FFFF00"/>
                </a:solidFill>
              </a:rPr>
              <a:t>Стилистические приемы, </a:t>
            </a:r>
            <a:br>
              <a:rPr lang="ru-RU" sz="3600" u="sng" dirty="0" smtClean="0">
                <a:solidFill>
                  <a:srgbClr val="FFFF00"/>
                </a:solidFill>
              </a:rPr>
            </a:br>
            <a:r>
              <a:rPr lang="ru-RU" sz="3600" u="sng" dirty="0" smtClean="0">
                <a:solidFill>
                  <a:srgbClr val="FFFF00"/>
                </a:solidFill>
              </a:rPr>
              <a:t>помогающие передать эмоциональность речи</a:t>
            </a:r>
            <a:endParaRPr lang="ru-RU" sz="3600" u="sng" dirty="0">
              <a:solidFill>
                <a:srgbClr val="FFFF0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2357430"/>
            <a:ext cx="850112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Неполные предложения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Вопросительные, восклицательные предложения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Эмоциональные перебои речи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 речи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Инверсия, повторы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Короткие фразы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Смысловая неполнота реплик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Обращение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1-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5587"/>
            <a:ext cx="9144000" cy="5766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 - ANDREY.avi_snapshot_02.15.00_[2011.04.12_09.02.06]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28604"/>
            <a:ext cx="4238612" cy="2119306"/>
          </a:xfrm>
          <a:prstGeom prst="rect">
            <a:avLst/>
          </a:prstGeom>
        </p:spPr>
      </p:pic>
      <p:pic>
        <p:nvPicPr>
          <p:cNvPr id="6" name="Рисунок 5" descr="19625628c28933fd53618caaf991a0a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214290"/>
            <a:ext cx="2196719" cy="2928958"/>
          </a:xfrm>
          <a:prstGeom prst="rect">
            <a:avLst/>
          </a:prstGeom>
        </p:spPr>
      </p:pic>
      <p:pic>
        <p:nvPicPr>
          <p:cNvPr id="7" name="Рисунок 6" descr="16636710007b0338ae86fd33ac25c56798f52f307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876" y="3929066"/>
            <a:ext cx="3446570" cy="2143140"/>
          </a:xfrm>
          <a:prstGeom prst="rect">
            <a:avLst/>
          </a:prstGeom>
        </p:spPr>
      </p:pic>
      <p:pic>
        <p:nvPicPr>
          <p:cNvPr id="8" name="Рисунок 7" descr="w400-17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2976" y="3357562"/>
            <a:ext cx="2252442" cy="26860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250030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Наташа Ростова.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Л. Н. Толстой «Война и мир»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3071810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Катерина.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А. Н. Островский «Гроза»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600076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Ася.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И. С. Тургенев «Ася»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3438" y="6000768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Ярославна.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«Слово о полку Игореве»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88465_6101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817" y="500042"/>
            <a:ext cx="8682464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21455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FF00"/>
                </a:solidFill>
              </a:rPr>
              <a:t>Тема урока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«Стилистический анализ отрывка «Лунная ночь в Отрадном»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3100" dirty="0" smtClean="0">
                <a:solidFill>
                  <a:srgbClr val="FFFF00"/>
                </a:solidFill>
              </a:rPr>
              <a:t>из романа Л. Н. Толстого «Война и мир» </a:t>
            </a:r>
            <a:br>
              <a:rPr lang="ru-RU" sz="3100" dirty="0" smtClean="0">
                <a:solidFill>
                  <a:srgbClr val="FFFF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(том 2, часть 3, глава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3"/>
            <a:ext cx="7772400" cy="107157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Развитие авторской мысли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IMG_0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3643290"/>
            <a:ext cx="3429024" cy="2571768"/>
          </a:xfrm>
          <a:prstGeom prst="rect">
            <a:avLst/>
          </a:prstGeom>
        </p:spPr>
      </p:pic>
      <p:pic>
        <p:nvPicPr>
          <p:cNvPr id="7" name="Рисунок 6" descr="5541_127892406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1000108"/>
            <a:ext cx="3214710" cy="3687986"/>
          </a:xfrm>
          <a:prstGeom prst="rect">
            <a:avLst/>
          </a:prstGeom>
        </p:spPr>
      </p:pic>
      <p:pic>
        <p:nvPicPr>
          <p:cNvPr id="8" name="Рисунок 7" descr="T24b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2643182"/>
            <a:ext cx="2809124" cy="36532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20" y="628652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Прелесть природы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471488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Прелесть героини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635795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Обновление человеческой души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/>
          <a:lstStyle/>
          <a:p>
            <a:r>
              <a:rPr lang="ru-RU" u="sng" dirty="0" smtClean="0">
                <a:solidFill>
                  <a:srgbClr val="FFFF00"/>
                </a:solidFill>
              </a:rPr>
              <a:t>Домашнее задание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571744"/>
            <a:ext cx="8715436" cy="335758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Сочинение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в форме дневниковой записи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«Впечатление о лунной ночи в Отрадном»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(от имени Наташи или Сони)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57163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   Толстой слишком нас убедил, что Россия – не страна «мертвых душ»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В. Розанов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500034" y="2857496"/>
            <a:ext cx="1071570" cy="100013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500034" y="4000504"/>
            <a:ext cx="1071570" cy="100013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500034" y="5286388"/>
            <a:ext cx="1071570" cy="1000132"/>
          </a:xfrm>
          <a:prstGeom prst="star5">
            <a:avLst/>
          </a:prstGeom>
          <a:solidFill>
            <a:srgbClr val="33E5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57356" y="3214686"/>
            <a:ext cx="6429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Я полностью согласен(а) с мнением В. Розанова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7356" y="4357694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Я не совсем согласен(а) с мнением В. Розанова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356" y="5715016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Я совершенно не согласен(а) с мнением В. Розанова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643182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rgbClr val="FFFF00"/>
                </a:solidFill>
              </a:rPr>
              <a:t>Толстой слишком нас убедил,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что Россия – не страна «мертвых душ».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/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В. Розанов, 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философ, литературный критик,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 публицист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Герои произведений,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которые вели дневник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09264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915" y="1928802"/>
            <a:ext cx="2807184" cy="4143404"/>
          </a:xfrm>
          <a:prstGeom prst="rect">
            <a:avLst/>
          </a:prstGeom>
          <a:effectLst>
            <a:outerShdw blurRad="190500" dist="50800" dir="3120000" algn="ctr" rotWithShape="0">
              <a:srgbClr val="000000">
                <a:alpha val="55000"/>
              </a:srgbClr>
            </a:outerShdw>
          </a:effectLst>
        </p:spPr>
      </p:pic>
      <p:pic>
        <p:nvPicPr>
          <p:cNvPr id="5" name="Рисунок 4" descr="0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1857364"/>
            <a:ext cx="3143247" cy="4278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6211669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Г.А. Печорин, герой романа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М. Ю. Лермонтова «Герой нашего времени»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6286520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FF00"/>
                </a:solidFill>
              </a:rPr>
              <a:t>П. А. Гринев, герой романа </a:t>
            </a:r>
          </a:p>
          <a:p>
            <a:r>
              <a:rPr lang="ru-RU" sz="1600" dirty="0" smtClean="0">
                <a:solidFill>
                  <a:srgbClr val="FFFF00"/>
                </a:solidFill>
              </a:rPr>
              <a:t>А. С. Пушкина «Капитанская дочка»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/>
          <a:lstStyle/>
          <a:p>
            <a:r>
              <a:rPr lang="ru-RU" u="sng" dirty="0" smtClean="0">
                <a:solidFill>
                  <a:srgbClr val="FFFF00"/>
                </a:solidFill>
              </a:rPr>
              <a:t>Домашнее задание</a:t>
            </a:r>
            <a:endParaRPr lang="ru-RU" u="sng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071678"/>
            <a:ext cx="8643998" cy="44291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Сочинение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в форме дневниковой записи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«Впечатление о лунной ночи в Отрадном»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(от имени Наташи или Сони)</a:t>
            </a:r>
          </a:p>
          <a:p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4857784"/>
          </a:xfrm>
        </p:spPr>
        <p:txBody>
          <a:bodyPr>
            <a:noAutofit/>
          </a:bodyPr>
          <a:lstStyle/>
          <a:p>
            <a:pPr marL="342900" indent="-342900" algn="l"/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1. Каждая запись приурочена к какой-нибудь дате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2. Отрывочность записей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3. </a:t>
            </a:r>
            <a:r>
              <a:rPr lang="ru-RU" sz="2400" dirty="0" err="1" smtClean="0">
                <a:solidFill>
                  <a:srgbClr val="FFFF00"/>
                </a:solidFill>
              </a:rPr>
              <a:t>Зашифрованность</a:t>
            </a:r>
            <a:r>
              <a:rPr lang="ru-RU" sz="2400" dirty="0" smtClean="0">
                <a:solidFill>
                  <a:srgbClr val="FFFF00"/>
                </a:solidFill>
              </a:rPr>
              <a:t> или полное сокрытие имен и фамилий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4. Преобладание фактов над их осмыслением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5. Категоричность и </a:t>
            </a:r>
            <a:r>
              <a:rPr lang="ru-RU" sz="2400" dirty="0" err="1" smtClean="0">
                <a:solidFill>
                  <a:srgbClr val="FFFF00"/>
                </a:solidFill>
              </a:rPr>
              <a:t>неаргументированность</a:t>
            </a:r>
            <a:r>
              <a:rPr lang="ru-RU" sz="2400" dirty="0" smtClean="0">
                <a:solidFill>
                  <a:srgbClr val="FFFF00"/>
                </a:solidFill>
              </a:rPr>
              <a:t> оценок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6. Первичные впечатления, слухи, мнения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7. Дневник как жанр </a:t>
            </a:r>
            <a:r>
              <a:rPr lang="ru-RU" sz="2400" dirty="0" err="1" smtClean="0">
                <a:solidFill>
                  <a:srgbClr val="FFFF00"/>
                </a:solidFill>
              </a:rPr>
              <a:t>монологичен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8. Дневник не ретроспективен, он современен описываемым событиям, пишется для себя и не рассчитан на публичное восприятие</a:t>
            </a: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642918"/>
            <a:ext cx="80010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Памятка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Сочинение в жанре дневниковых записей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571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solidFill>
                  <a:srgbClr val="FFFF00"/>
                </a:solidFill>
              </a:rPr>
              <a:t>Цель урока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Постижение особенностей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стиля Толстого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через сопоставление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со стилем других авторов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1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Микротексты эпизода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13авг021 (13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428868"/>
            <a:ext cx="3643306" cy="2732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5214950"/>
            <a:ext cx="350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Описание лунной ночи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648866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3. Душевное состояние князя  Андрея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8" y="357187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2. Диалог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01-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1214422"/>
            <a:ext cx="3670948" cy="2315149"/>
          </a:xfrm>
          <a:prstGeom prst="rect">
            <a:avLst/>
          </a:prstGeom>
        </p:spPr>
      </p:pic>
      <p:pic>
        <p:nvPicPr>
          <p:cNvPr id="10" name="Рисунок 9" descr="1 - ANDREY.avi_snapshot_02.15.33_[2011.04.12_09.15.10]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3438" y="4071942"/>
            <a:ext cx="4191008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7228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32149"/>
            <a:ext cx="8643997" cy="648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E9D54D-C989-4CA2-BE20-BC774520F0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506</Words>
  <Application>Microsoft Office PowerPoint</Application>
  <PresentationFormat>Экран (4:3)</PresentationFormat>
  <Paragraphs>108</Paragraphs>
  <Slides>22</Slides>
  <Notes>22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Тема урока    «Стилистический анализ отрывка «Лунная ночь в Отрадном»   из романа Л. Н. Толстого «Война и мир»  (том 2, часть 3, глава 2)</vt:lpstr>
      <vt:lpstr>Толстой слишком нас убедил,  что Россия – не страна «мертвых душ».  В. Розанов,  философ, литературный критик,  публицист</vt:lpstr>
      <vt:lpstr>Герои произведений,  которые вели дневник</vt:lpstr>
      <vt:lpstr>Домашнее задание</vt:lpstr>
      <vt:lpstr> 1. Каждая запись приурочена к какой-нибудь дате 2. Отрывочность записей 3. Зашифрованность или полное сокрытие имен и фамилий 4. Преобладание фактов над их осмыслением 5. Категоричность и неаргументированность оценок 6. Первичные впечатления, слухи, мнения 7. Дневник как жанр монологичен 8. Дневник не ретроспективен, он современен описываемым событиям, пишется для себя и не рассчитан на публичное восприятие</vt:lpstr>
      <vt:lpstr>Цель урока   Постижение особенностей  стиля Толстого  через сопоставление  со стилем других авторов</vt:lpstr>
      <vt:lpstr>Микротексты эпизода</vt:lpstr>
      <vt:lpstr>Слайд 9</vt:lpstr>
      <vt:lpstr>«… После чая Долли села аккомпанировать, а я пела. Окна в зале были отворены, и соловьи под самыми окнами в саду, залитом лунным светом, перекрикивали меня. Это было так странно, как их громкие трели мешались  с моим голосом».     </vt:lpstr>
      <vt:lpstr>Слайд 11</vt:lpstr>
      <vt:lpstr>Слайд 12</vt:lpstr>
      <vt:lpstr>Художественные средства, используемые Толстым</vt:lpstr>
      <vt:lpstr>Слайд 14</vt:lpstr>
      <vt:lpstr>Слайд 15</vt:lpstr>
      <vt:lpstr>Стилистические приемы,  помогающие передать эмоциональность речи</vt:lpstr>
      <vt:lpstr>Слайд 17</vt:lpstr>
      <vt:lpstr>Слайд 18</vt:lpstr>
      <vt:lpstr>Слайд 19</vt:lpstr>
      <vt:lpstr>Развитие авторской мысли</vt:lpstr>
      <vt:lpstr>Домашнее задание</vt:lpstr>
      <vt:lpstr>   Толстой слишком нас убедил, что Россия – не страна «мертвых душ» В. Розанов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31</cp:revision>
  <dcterms:modified xsi:type="dcterms:W3CDTF">2011-04-20T05:51:15Z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TC030007833</vt:lpwstr>
  </property>
</Properties>
</file>